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14" r:id="rId3"/>
    <p:sldId id="474" r:id="rId4"/>
    <p:sldId id="482" r:id="rId5"/>
    <p:sldId id="483" r:id="rId6"/>
    <p:sldId id="369" r:id="rId7"/>
    <p:sldId id="463" r:id="rId8"/>
    <p:sldId id="473" r:id="rId9"/>
    <p:sldId id="465" r:id="rId10"/>
    <p:sldId id="424" r:id="rId11"/>
    <p:sldId id="430" r:id="rId12"/>
    <p:sldId id="415" r:id="rId13"/>
    <p:sldId id="460" r:id="rId14"/>
    <p:sldId id="422" r:id="rId15"/>
    <p:sldId id="466" r:id="rId16"/>
    <p:sldId id="475" r:id="rId17"/>
    <p:sldId id="467" r:id="rId18"/>
    <p:sldId id="476" r:id="rId19"/>
    <p:sldId id="477" r:id="rId20"/>
    <p:sldId id="468" r:id="rId21"/>
    <p:sldId id="428" r:id="rId22"/>
    <p:sldId id="471" r:id="rId23"/>
    <p:sldId id="478" r:id="rId24"/>
    <p:sldId id="479" r:id="rId25"/>
    <p:sldId id="472" r:id="rId26"/>
    <p:sldId id="481" r:id="rId27"/>
    <p:sldId id="48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692" autoAdjust="0"/>
  </p:normalViewPr>
  <p:slideViewPr>
    <p:cSldViewPr>
      <p:cViewPr varScale="1">
        <p:scale>
          <a:sx n="66" d="100"/>
          <a:sy n="66" d="100"/>
        </p:scale>
        <p:origin x="8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10AF0-53A3-3844-8AB1-A2AA47B5C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7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A837-BF35-4741-92D3-A6E1E4304E99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E9500-F544-AC4B-B28E-B7947CFD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86200"/>
            <a:ext cx="5638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10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1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11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62200" y="0"/>
            <a:ext cx="6858000" cy="1295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6/3/19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29402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6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71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06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43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2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4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01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2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"/>
            <a:ext cx="9144000" cy="670560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905000"/>
            <a:ext cx="913765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The Pedagogic Cybersecurity Framework and the Non-Code Aspects of Cybersecurity</a:t>
            </a:r>
            <a:br>
              <a:rPr lang="en-US" sz="4400" i="1" dirty="0">
                <a:latin typeface="Arial" charset="0"/>
              </a:rPr>
            </a:br>
            <a:endParaRPr lang="en-US" sz="4400" i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65177" y="3505200"/>
            <a:ext cx="9144000" cy="7620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 Professor Peter Swire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Scheller College of Business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Alston &amp; Bird LLP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WEIS Keynote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June 3,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dirty="0"/>
              <a:t>The Genesis of this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44963"/>
          </a:xfrm>
        </p:spPr>
        <p:txBody>
          <a:bodyPr/>
          <a:lstStyle/>
          <a:p>
            <a:r>
              <a:rPr lang="en-US" sz="2000" dirty="0"/>
              <a:t>MGMT/</a:t>
            </a:r>
            <a:r>
              <a:rPr lang="en-US" sz="2000" dirty="0" err="1"/>
              <a:t>CoC</a:t>
            </a:r>
            <a:r>
              <a:rPr lang="en-US" sz="2000" dirty="0"/>
              <a:t>/</a:t>
            </a:r>
            <a:r>
              <a:rPr lang="en-US" sz="2000" dirty="0" err="1"/>
              <a:t>PubPol</a:t>
            </a:r>
            <a:r>
              <a:rPr lang="en-US" sz="2000" dirty="0"/>
              <a:t> 4726/6726 “Information Security Strategies and Policy”</a:t>
            </a:r>
          </a:p>
          <a:p>
            <a:pPr lvl="1"/>
            <a:r>
              <a:rPr lang="en-US" sz="2000" dirty="0"/>
              <a:t>I just taught this course for the sixth time</a:t>
            </a:r>
          </a:p>
          <a:p>
            <a:pPr lvl="1"/>
            <a:r>
              <a:rPr lang="en-US" sz="2000" dirty="0"/>
              <a:t>Required for Georgia Tech Masters in Information Security</a:t>
            </a:r>
          </a:p>
          <a:p>
            <a:pPr lvl="1"/>
            <a:r>
              <a:rPr lang="en-US" sz="2000" dirty="0"/>
              <a:t>How do all the pieces of this course fit together? Now – 3 parts of the course</a:t>
            </a:r>
          </a:p>
          <a:p>
            <a:pPr lvl="2"/>
            <a:r>
              <a:rPr lang="en-US" b="1" dirty="0"/>
              <a:t>Corporate cybersecurity policies and governance </a:t>
            </a:r>
            <a:r>
              <a:rPr lang="en-US" dirty="0"/>
              <a:t>– e.g., draft ransomware policy for a hospital group</a:t>
            </a:r>
            <a:endParaRPr lang="en-US" b="1" dirty="0"/>
          </a:p>
          <a:p>
            <a:pPr lvl="2"/>
            <a:r>
              <a:rPr lang="en-US" b="1" dirty="0"/>
              <a:t>Government laws/regulations </a:t>
            </a:r>
            <a:r>
              <a:rPr lang="en-US" dirty="0"/>
              <a:t>– e.g., proposed state or federal IoT legislation </a:t>
            </a:r>
          </a:p>
          <a:p>
            <a:pPr lvl="2"/>
            <a:r>
              <a:rPr lang="en-US" b="1" dirty="0"/>
              <a:t>Nation state and international </a:t>
            </a:r>
            <a:r>
              <a:rPr lang="en-US" dirty="0"/>
              <a:t>– draft National Security Council memo on cyberthreats from Russia and policy options to respond</a:t>
            </a:r>
          </a:p>
        </p:txBody>
      </p:sp>
    </p:spTree>
    <p:extLst>
      <p:ext uri="{BB962C8B-B14F-4D97-AF65-F5344CB8AC3E}">
        <p14:creationId xmlns:p14="http://schemas.microsoft.com/office/powerpoint/2010/main" val="8600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4" name="Content Placeholder 3" descr="NIST levels of management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76" r="-14976"/>
          <a:stretch>
            <a:fillRect/>
          </a:stretch>
        </p:blipFill>
        <p:spPr>
          <a:xfrm>
            <a:off x="-990600" y="228600"/>
            <a:ext cx="10643321" cy="6400800"/>
          </a:xfrm>
        </p:spPr>
      </p:pic>
    </p:spTree>
    <p:extLst>
      <p:ext uri="{BB962C8B-B14F-4D97-AF65-F5344CB8AC3E}">
        <p14:creationId xmlns:p14="http://schemas.microsoft.com/office/powerpoint/2010/main" val="173542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dirty="0"/>
              <a:t>Seven Layers of the OSI “Stack”</a:t>
            </a:r>
          </a:p>
        </p:txBody>
      </p:sp>
      <p:pic>
        <p:nvPicPr>
          <p:cNvPr id="4" name="Content Placeholder 3" descr="seven layer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58" b="-12958"/>
          <a:stretch>
            <a:fillRect/>
          </a:stretch>
        </p:blipFill>
        <p:spPr>
          <a:xfrm>
            <a:off x="0" y="1295400"/>
            <a:ext cx="8881979" cy="4375239"/>
          </a:xfrm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289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my experience, these seven layers are well known to knowledgeable</a:t>
            </a:r>
          </a:p>
          <a:p>
            <a:r>
              <a:rPr lang="en-US" sz="2000" dirty="0"/>
              <a:t>computer people who work on cybersecurity.  Intuitively, they also know </a:t>
            </a:r>
          </a:p>
          <a:p>
            <a:r>
              <a:rPr lang="en-US" sz="2000" dirty="0"/>
              <a:t>that cyber-attacks can happen at any of these 7 levels.</a:t>
            </a:r>
          </a:p>
        </p:txBody>
      </p:sp>
    </p:spTree>
    <p:extLst>
      <p:ext uri="{BB962C8B-B14F-4D97-AF65-F5344CB8AC3E}">
        <p14:creationId xmlns:p14="http://schemas.microsoft.com/office/powerpoint/2010/main" val="233981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F259-E9F8-F54D-AFD2-BD15E8B7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DD774-6C13-6446-8CA4-69CA2AA15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9693"/>
            <a:ext cx="6934200" cy="6638307"/>
          </a:xfrm>
        </p:spPr>
      </p:pic>
    </p:spTree>
    <p:extLst>
      <p:ext uri="{BB962C8B-B14F-4D97-AF65-F5344CB8AC3E}">
        <p14:creationId xmlns:p14="http://schemas.microsoft.com/office/powerpoint/2010/main" val="425589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8, 9, and 10: Natural Language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15680"/>
              </p:ext>
            </p:extLst>
          </p:nvPr>
        </p:nvGraphicFramePr>
        <p:xfrm>
          <a:off x="457200" y="1905000"/>
          <a:ext cx="7086600" cy="2613923"/>
        </p:xfrm>
        <a:graphic>
          <a:graphicData uri="http://schemas.openxmlformats.org/drawingml/2006/table">
            <a:tbl>
              <a:tblPr firstRow="1" lastCol="1" bandRow="1">
                <a:tableStyleId>{1FECB4D8-DB02-4DC6-A0A2-4F2EBAE1DC90}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9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Layer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Natural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</a:rPr>
                        <a:t> language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Diplomacy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r>
                        <a:rPr lang="en-US" b="1" dirty="0"/>
                        <a:t>Layer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Governmental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Natural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r>
                        <a:rPr lang="en-US" b="1" dirty="0"/>
                        <a:t>Layer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Organizational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Natural</a:t>
                      </a:r>
                      <a:r>
                        <a:rPr lang="en-US" b="1" baseline="0" dirty="0"/>
                        <a:t> language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r>
                        <a:rPr lang="en-US" b="1" dirty="0"/>
                        <a:t>Layers 1-7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OSI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Computer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Various</a:t>
                      </a:r>
                      <a:r>
                        <a:rPr lang="en-US" b="1" baseline="0" dirty="0"/>
                        <a:t> protocols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3DA87F-9F84-0542-BEAB-09F2376B4B59}"/>
              </a:ext>
            </a:extLst>
          </p:cNvPr>
          <p:cNvSpPr txBox="1"/>
          <p:nvPr/>
        </p:nvSpPr>
        <p:spPr>
          <a:xfrm>
            <a:off x="457200" y="4821619"/>
            <a:ext cx="8087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Question for WEIS: what literatures are relevant </a:t>
            </a:r>
          </a:p>
          <a:p>
            <a:r>
              <a:rPr lang="en-US" sz="2200" b="1" dirty="0"/>
              <a:t>to creating better/optimal contracts, laws, and diplomacy? </a:t>
            </a:r>
          </a:p>
        </p:txBody>
      </p:sp>
    </p:spTree>
    <p:extLst>
      <p:ext uri="{BB962C8B-B14F-4D97-AF65-F5344CB8AC3E}">
        <p14:creationId xmlns:p14="http://schemas.microsoft.com/office/powerpoint/2010/main" val="305291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8: Cyber within Organizations:</a:t>
            </a:r>
            <a:br>
              <a:rPr lang="en-US" dirty="0"/>
            </a:br>
            <a:r>
              <a:rPr lang="en-US" dirty="0"/>
              <a:t>Management/Business/Econ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541088"/>
              </p:ext>
            </p:extLst>
          </p:nvPr>
        </p:nvGraphicFramePr>
        <p:xfrm>
          <a:off x="304800" y="1828800"/>
          <a:ext cx="8077200" cy="4800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8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Within the 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Organization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 Actors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Limits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on Private Sector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720">
                <a:tc>
                  <a:txBody>
                    <a:bodyPr/>
                    <a:lstStyle/>
                    <a:p>
                      <a:r>
                        <a:rPr lang="en-US" sz="1400" dirty="0"/>
                        <a:t>Examples of cyber</a:t>
                      </a:r>
                      <a:r>
                        <a:rPr lang="en-US" sz="1400" baseline="0" dirty="0"/>
                        <a:t> law and policy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Incident response </a:t>
                      </a:r>
                      <a:r>
                        <a:rPr lang="en-US" sz="1400" dirty="0"/>
                        <a:t>plans &amp; other internal policies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Training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Cyber </a:t>
                      </a:r>
                      <a:r>
                        <a:rPr lang="en-US" sz="1400" b="1" dirty="0"/>
                        <a:t>hygiene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Roles</a:t>
                      </a:r>
                      <a:r>
                        <a:rPr lang="en-US" sz="1400" dirty="0"/>
                        <a:t>, such as CISO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Users’ </a:t>
                      </a:r>
                      <a:r>
                        <a:rPr lang="en-US" sz="1400" dirty="0"/>
                        <a:t>precautions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Vendor</a:t>
                      </a:r>
                      <a:r>
                        <a:rPr lang="en-US" sz="1400" baseline="0" dirty="0"/>
                        <a:t> &amp; other contracts &amp; management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Cyber-insurance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Private-sector information sharing (ISACs)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PCI-DSS and other </a:t>
                      </a:r>
                      <a:r>
                        <a:rPr lang="en-US" sz="1400" b="1" dirty="0"/>
                        <a:t>industry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/>
                        <a:t>standards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Technical standards such as IETF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74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8: Cyber within Organizations:</a:t>
            </a:r>
            <a:br>
              <a:rPr lang="en-US" dirty="0"/>
            </a:br>
            <a:r>
              <a:rPr lang="en-US" dirty="0"/>
              <a:t>Management/Business/Econ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884428"/>
              </p:ext>
            </p:extLst>
          </p:nvPr>
        </p:nvGraphicFramePr>
        <p:xfrm>
          <a:off x="304800" y="1828800"/>
          <a:ext cx="8077200" cy="4800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8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Within the 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Organization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 Actors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Limits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on Private Sector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720">
                <a:tc>
                  <a:txBody>
                    <a:bodyPr/>
                    <a:lstStyle/>
                    <a:p>
                      <a:r>
                        <a:rPr lang="en-US" sz="1400" dirty="0"/>
                        <a:t>Examples of cyber</a:t>
                      </a:r>
                      <a:r>
                        <a:rPr lang="en-US" sz="1400" baseline="0" dirty="0"/>
                        <a:t> law and policy</a:t>
                      </a:r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Literatures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Incident response </a:t>
                      </a:r>
                      <a:r>
                        <a:rPr lang="en-US" sz="1400" dirty="0"/>
                        <a:t>plans &amp; other internal policies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Training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Cyber </a:t>
                      </a:r>
                      <a:r>
                        <a:rPr lang="en-US" sz="1400" b="1" dirty="0"/>
                        <a:t>hygiene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Roles</a:t>
                      </a:r>
                      <a:r>
                        <a:rPr lang="en-US" sz="1400" dirty="0"/>
                        <a:t>, such as CISO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Users’ </a:t>
                      </a:r>
                      <a:r>
                        <a:rPr lang="en-US" sz="1400" dirty="0"/>
                        <a:t>precautions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Jensen &amp; </a:t>
                      </a:r>
                      <a:r>
                        <a:rPr lang="en-US" sz="1400" dirty="0" err="1"/>
                        <a:t>Meckling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/>
                        <a:t>nexus of contracts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Williamson, “</a:t>
                      </a:r>
                      <a:r>
                        <a:rPr lang="en-US" sz="1400" b="1" dirty="0"/>
                        <a:t>hierarchy</a:t>
                      </a:r>
                      <a:r>
                        <a:rPr lang="en-US" sz="1400" dirty="0"/>
                        <a:t>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ROI/business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Vendor</a:t>
                      </a:r>
                      <a:r>
                        <a:rPr lang="en-US" sz="1400" baseline="0" dirty="0"/>
                        <a:t> &amp; other contracts &amp; management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Cyber-insurance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Private-sector information sharing (ISACs)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Jensen &amp; </a:t>
                      </a:r>
                      <a:r>
                        <a:rPr lang="en-US" sz="1400" baseline="0" dirty="0" err="1"/>
                        <a:t>Meckling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err="1"/>
                        <a:t>Wlliamson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="1" baseline="0" dirty="0"/>
                        <a:t>“markets”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Empirical econ </a:t>
                      </a:r>
                      <a:r>
                        <a:rPr lang="en-US" sz="1400" baseline="0" dirty="0"/>
                        <a:t>for effective contracts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ROI/business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PCI-DSS and other </a:t>
                      </a:r>
                      <a:r>
                        <a:rPr lang="en-US" sz="1400" b="1" dirty="0"/>
                        <a:t>industry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/>
                        <a:t>standards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Technical standards such as IETF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Political science &amp; econ </a:t>
                      </a:r>
                      <a:r>
                        <a:rPr lang="en-US" sz="1400" dirty="0"/>
                        <a:t>of standard setting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89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9: Government Layer: Law Schools &amp; Public Policy Schools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427185"/>
              </p:ext>
            </p:extLst>
          </p:nvPr>
        </p:nvGraphicFramePr>
        <p:xfrm>
          <a:off x="335446" y="1894894"/>
          <a:ext cx="8503755" cy="48107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33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Within the 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Organization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 Actors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Limits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on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Government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32">
                <a:tc>
                  <a:txBody>
                    <a:bodyPr/>
                    <a:lstStyle/>
                    <a:p>
                      <a:r>
                        <a:rPr lang="en-US" sz="1400" dirty="0"/>
                        <a:t>Examples of cyber</a:t>
                      </a:r>
                      <a:r>
                        <a:rPr lang="en-US" sz="1400" baseline="0" dirty="0"/>
                        <a:t> law and policy</a:t>
                      </a:r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HIPAA,</a:t>
                      </a:r>
                      <a:r>
                        <a:rPr lang="en-US" sz="1400" baseline="0" dirty="0"/>
                        <a:t> GLBA, and other cyber rules (</a:t>
                      </a:r>
                      <a:r>
                        <a:rPr lang="en-US" sz="1400" b="1" baseline="0" dirty="0"/>
                        <a:t>80+ countries</a:t>
                      </a:r>
                      <a:r>
                        <a:rPr lang="en-US" sz="1400" baseline="0" dirty="0"/>
                        <a:t>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Data breach </a:t>
                      </a:r>
                      <a:r>
                        <a:rPr lang="en-US" sz="1400" baseline="0" dirty="0"/>
                        <a:t>laws spreading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Rules limiting strong </a:t>
                      </a:r>
                      <a:r>
                        <a:rPr lang="en-US" sz="1400" b="1" baseline="0" dirty="0"/>
                        <a:t>encryption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What counts as </a:t>
                      </a:r>
                      <a:r>
                        <a:rPr lang="en-US" sz="1400" b="1" baseline="0" dirty="0"/>
                        <a:t>computer hacking </a:t>
                      </a:r>
                      <a:r>
                        <a:rPr lang="en-US" sz="1400" baseline="0" dirty="0"/>
                        <a:t>crime?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Public-private partnerships </a:t>
                      </a:r>
                      <a:r>
                        <a:rPr lang="en-US" sz="1400" baseline="0" dirty="0"/>
                        <a:t>and information sharing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Constitutional</a:t>
                      </a:r>
                      <a:r>
                        <a:rPr lang="en-US" sz="1400" baseline="0" dirty="0"/>
                        <a:t> and statutory </a:t>
                      </a:r>
                      <a:r>
                        <a:rPr lang="en-US" sz="1400" b="1" baseline="0" dirty="0"/>
                        <a:t>limits on what the state </a:t>
                      </a:r>
                      <a:r>
                        <a:rPr lang="en-US" sz="1400" baseline="0" dirty="0"/>
                        <a:t>can do, such as illegal surveillance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18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9: Government Layer: Law Schools &amp; Public Policy Schools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806484"/>
              </p:ext>
            </p:extLst>
          </p:nvPr>
        </p:nvGraphicFramePr>
        <p:xfrm>
          <a:off x="335446" y="1894894"/>
          <a:ext cx="8503755" cy="48107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33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Within the 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Organization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 Actors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Limits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on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Government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32">
                <a:tc>
                  <a:txBody>
                    <a:bodyPr/>
                    <a:lstStyle/>
                    <a:p>
                      <a:r>
                        <a:rPr lang="en-US" sz="1400" dirty="0"/>
                        <a:t>Examples of cyber</a:t>
                      </a:r>
                      <a:r>
                        <a:rPr lang="en-US" sz="1400" baseline="0" dirty="0"/>
                        <a:t> law and policy</a:t>
                      </a:r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Literatures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HIPAA,</a:t>
                      </a:r>
                      <a:r>
                        <a:rPr lang="en-US" sz="1400" baseline="0" dirty="0"/>
                        <a:t> GLBA, and other cyber rules (</a:t>
                      </a:r>
                      <a:r>
                        <a:rPr lang="en-US" sz="1400" b="1" baseline="0" dirty="0"/>
                        <a:t>80+ countries</a:t>
                      </a:r>
                      <a:r>
                        <a:rPr lang="en-US" sz="1400" baseline="0" dirty="0"/>
                        <a:t>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Data breach </a:t>
                      </a:r>
                      <a:r>
                        <a:rPr lang="en-US" sz="1400" baseline="0" dirty="0"/>
                        <a:t>laws spreading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Rules limiting strong </a:t>
                      </a:r>
                      <a:r>
                        <a:rPr lang="en-US" sz="1400" b="1" baseline="0" dirty="0"/>
                        <a:t>encryption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="1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Welfare econ </a:t>
                      </a:r>
                      <a:r>
                        <a:rPr lang="en-US" sz="1400" b="0" baseline="0" dirty="0"/>
                        <a:t>(market failures)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Public choice </a:t>
                      </a:r>
                      <a:r>
                        <a:rPr lang="en-US" sz="1400" b="0" baseline="0" dirty="0"/>
                        <a:t>(government failures)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What counts as </a:t>
                      </a:r>
                      <a:r>
                        <a:rPr lang="en-US" sz="1400" b="1" baseline="0" dirty="0"/>
                        <a:t>computer hacking </a:t>
                      </a:r>
                      <a:r>
                        <a:rPr lang="en-US" sz="1400" baseline="0" dirty="0"/>
                        <a:t>crime?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Public-private partnerships </a:t>
                      </a:r>
                      <a:r>
                        <a:rPr lang="en-US" sz="1400" baseline="0" dirty="0"/>
                        <a:t>and information sharing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Criminology</a:t>
                      </a:r>
                      <a:r>
                        <a:rPr lang="en-US" sz="1400" baseline="0" dirty="0"/>
                        <a:t> and empirical research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Political theory </a:t>
                      </a:r>
                      <a:r>
                        <a:rPr lang="en-US" sz="1400" dirty="0"/>
                        <a:t>of public vs. private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Constitutional</a:t>
                      </a:r>
                      <a:r>
                        <a:rPr lang="en-US" sz="1400" baseline="0" dirty="0"/>
                        <a:t> and statutory </a:t>
                      </a:r>
                      <a:r>
                        <a:rPr lang="en-US" sz="1400" b="1" baseline="0" dirty="0"/>
                        <a:t>limits on what the state </a:t>
                      </a:r>
                      <a:r>
                        <a:rPr lang="en-US" sz="1400" baseline="0" dirty="0"/>
                        <a:t>can do, such as illegal surveillance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Constitutional law </a:t>
                      </a:r>
                      <a:r>
                        <a:rPr lang="en-US" sz="1400" baseline="0" dirty="0"/>
                        <a:t>of checks &amp; balances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Surveillance studies</a:t>
                      </a:r>
                      <a:r>
                        <a:rPr lang="en-US" sz="1400" b="0" baseline="0" dirty="0"/>
                        <a:t> (sociology/culture)</a:t>
                      </a:r>
                      <a:endParaRPr lang="en-US" sz="1400" b="1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612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10: International Layer: International Relations/Military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281010"/>
              </p:ext>
            </p:extLst>
          </p:nvPr>
        </p:nvGraphicFramePr>
        <p:xfrm>
          <a:off x="335446" y="1883464"/>
          <a:ext cx="8579953" cy="48221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599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Within the Nation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 Nations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imits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on Nations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141">
                <a:tc>
                  <a:txBody>
                    <a:bodyPr/>
                    <a:lstStyle/>
                    <a:p>
                      <a:r>
                        <a:rPr lang="en-US" sz="1400" dirty="0"/>
                        <a:t>Examples of cyber</a:t>
                      </a:r>
                      <a:r>
                        <a:rPr lang="en-US" sz="1400" baseline="0" dirty="0"/>
                        <a:t> law and policy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Unilateral</a:t>
                      </a:r>
                      <a:r>
                        <a:rPr lang="en-US" sz="1400" b="1" baseline="0" dirty="0"/>
                        <a:t> cyber actions</a:t>
                      </a:r>
                      <a:r>
                        <a:rPr lang="en-US" sz="1400" baseline="0" dirty="0"/>
                        <a:t>, on spectrum from war to “cyber-peace” - Huawei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Deterrence</a:t>
                      </a:r>
                      <a:r>
                        <a:rPr lang="en-US" sz="1400" baseline="0" dirty="0"/>
                        <a:t> against aggressive cyberattacks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Formal </a:t>
                      </a:r>
                      <a:r>
                        <a:rPr lang="en-US" sz="1400" b="1" dirty="0"/>
                        <a:t>treaties </a:t>
                      </a:r>
                      <a:r>
                        <a:rPr lang="en-US" sz="1400" b="0" dirty="0"/>
                        <a:t>&amp; l</a:t>
                      </a:r>
                      <a:r>
                        <a:rPr lang="en-US" sz="1400" baseline="0" dirty="0"/>
                        <a:t>ess formal agreements, such as MLATs and US/China trade secrets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Cooperation</a:t>
                      </a:r>
                      <a:r>
                        <a:rPr lang="en-US" sz="1400" baseline="0" dirty="0"/>
                        <a:t> with other nations on attacks and defense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Possible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="1" baseline="0" dirty="0"/>
                        <a:t>supra-national rules</a:t>
                      </a:r>
                      <a:r>
                        <a:rPr lang="en-US" sz="1400" baseline="0" dirty="0"/>
                        <a:t>, such as by UN or ITU (China and Russia favor this)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10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75" y="457200"/>
            <a:ext cx="8229600" cy="579438"/>
          </a:xfrm>
        </p:spPr>
        <p:txBody>
          <a:bodyPr/>
          <a:lstStyle/>
          <a:p>
            <a:r>
              <a:rPr lang="en-US" dirty="0"/>
              <a:t>A Challenge, familiar to WEIS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44963"/>
          </a:xfrm>
        </p:spPr>
        <p:txBody>
          <a:bodyPr/>
          <a:lstStyle/>
          <a:p>
            <a:r>
              <a:rPr lang="en-US" sz="2200" dirty="0"/>
              <a:t>“</a:t>
            </a:r>
            <a:r>
              <a:rPr lang="en-US" sz="2200" b="1" dirty="0"/>
              <a:t>Real</a:t>
            </a:r>
            <a:r>
              <a:rPr lang="en-US" sz="2200" dirty="0"/>
              <a:t>” cybersecurity, for many computer scientists</a:t>
            </a:r>
          </a:p>
          <a:p>
            <a:pPr lvl="1"/>
            <a:r>
              <a:rPr lang="en-US" sz="2200" dirty="0"/>
              <a:t>“Real” cybersecurity is about writing code and doing technical work</a:t>
            </a:r>
          </a:p>
          <a:p>
            <a:pPr lvl="1"/>
            <a:r>
              <a:rPr lang="en-US" sz="2200" dirty="0"/>
              <a:t>The non-code, or </a:t>
            </a:r>
            <a:r>
              <a:rPr lang="en-US" sz="2200" b="1" dirty="0"/>
              <a:t>“soft”, </a:t>
            </a:r>
            <a:r>
              <a:rPr lang="en-US" sz="2200" dirty="0"/>
              <a:t>issues have not been central to the task of “real” cybersecurity</a:t>
            </a:r>
          </a:p>
          <a:p>
            <a:pPr lvl="1"/>
            <a:r>
              <a:rPr lang="en-US" sz="2200" dirty="0"/>
              <a:t>Vague approval of “</a:t>
            </a:r>
            <a:r>
              <a:rPr lang="en-US" sz="2200" b="1" dirty="0"/>
              <a:t>inter-disciplinary</a:t>
            </a:r>
            <a:r>
              <a:rPr lang="en-US" sz="2200" dirty="0"/>
              <a:t>” studies for cybersecurity</a:t>
            </a:r>
          </a:p>
          <a:p>
            <a:pPr lvl="2"/>
            <a:r>
              <a:rPr lang="en-US" sz="2200" dirty="0"/>
              <a:t>But, with a lower priority than “real” cybersecurity</a:t>
            </a:r>
          </a:p>
          <a:p>
            <a:r>
              <a:rPr lang="en-US" sz="2200" dirty="0"/>
              <a:t>The Workshop on the Economics of Information Security (WEIS)</a:t>
            </a:r>
          </a:p>
          <a:p>
            <a:pPr lvl="1"/>
            <a:r>
              <a:rPr lang="en-US" sz="2200" dirty="0"/>
              <a:t>“Is the leading forum for</a:t>
            </a:r>
            <a:r>
              <a:rPr lang="en-US" sz="2200" b="1" dirty="0"/>
              <a:t> interdisciplinary </a:t>
            </a:r>
            <a:r>
              <a:rPr lang="en-US" sz="2200" dirty="0"/>
              <a:t>scholarship on information security and privacy, combining expertise from the fields of economics, social science, business, law, policy, </a:t>
            </a:r>
            <a:r>
              <a:rPr lang="en-US" sz="2200" b="1" dirty="0"/>
              <a:t>and computer science” </a:t>
            </a:r>
          </a:p>
          <a:p>
            <a:endParaRPr lang="en-US" sz="20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08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10: International Layer: International Relations/Military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032935"/>
              </p:ext>
            </p:extLst>
          </p:nvPr>
        </p:nvGraphicFramePr>
        <p:xfrm>
          <a:off x="335446" y="1883464"/>
          <a:ext cx="8579953" cy="48221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599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Within the Nation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 Nations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imits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on Nations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141">
                <a:tc>
                  <a:txBody>
                    <a:bodyPr/>
                    <a:lstStyle/>
                    <a:p>
                      <a:r>
                        <a:rPr lang="en-US" sz="1400" dirty="0"/>
                        <a:t>Examples of cyber</a:t>
                      </a:r>
                      <a:r>
                        <a:rPr lang="en-US" sz="1400" baseline="0" dirty="0"/>
                        <a:t> law and policy</a:t>
                      </a:r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Literatures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Unilateral</a:t>
                      </a:r>
                      <a:r>
                        <a:rPr lang="en-US" sz="1400" b="1" baseline="0" dirty="0"/>
                        <a:t> cyber actions</a:t>
                      </a:r>
                      <a:r>
                        <a:rPr lang="en-US" sz="1400" baseline="0" dirty="0"/>
                        <a:t>, on spectrum from war to “cyber-peace” - Huawei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Deterrence</a:t>
                      </a:r>
                      <a:r>
                        <a:rPr lang="en-US" sz="1400" baseline="0" dirty="0"/>
                        <a:t> against aggressive cyberattacks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Realist </a:t>
                      </a:r>
                      <a:r>
                        <a:rPr lang="en-US" sz="1400" b="1" baseline="0" dirty="0"/>
                        <a:t>international relations</a:t>
                      </a:r>
                      <a:r>
                        <a:rPr lang="en-US" sz="1400" baseline="0" dirty="0"/>
                        <a:t>, to meet national goals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Military </a:t>
                      </a:r>
                      <a:r>
                        <a:rPr lang="en-US" sz="1400" baseline="0" dirty="0"/>
                        <a:t>studies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Formal </a:t>
                      </a:r>
                      <a:r>
                        <a:rPr lang="en-US" sz="1400" b="1" dirty="0"/>
                        <a:t>treaties </a:t>
                      </a:r>
                      <a:r>
                        <a:rPr lang="en-US" sz="1400" b="0" dirty="0"/>
                        <a:t>&amp; l</a:t>
                      </a:r>
                      <a:r>
                        <a:rPr lang="en-US" sz="1400" baseline="0" dirty="0"/>
                        <a:t>ess formal agreements, such as MLATs &amp; US/China trade secrets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Cooperation</a:t>
                      </a:r>
                      <a:r>
                        <a:rPr lang="en-US" sz="1400" baseline="0" dirty="0"/>
                        <a:t> with other nations on attacks and defense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IR/</a:t>
                      </a:r>
                      <a:r>
                        <a:rPr lang="en-US" sz="1400" b="1" baseline="0" dirty="0"/>
                        <a:t>diplomacy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Tragedy of the commons</a:t>
                      </a:r>
                      <a:r>
                        <a:rPr lang="en-US" sz="1400" b="0" baseline="0" dirty="0"/>
                        <a:t> - global commons of high cyber risk</a:t>
                      </a:r>
                      <a:endParaRPr lang="en-US" sz="1400" b="1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Possible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="1" baseline="0" dirty="0"/>
                        <a:t>supra-national rules</a:t>
                      </a:r>
                      <a:r>
                        <a:rPr lang="en-US" sz="1400" baseline="0" dirty="0"/>
                        <a:t>, such as by UN or ITU (China and Russia favor this)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b="1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Political theory </a:t>
                      </a:r>
                      <a:r>
                        <a:rPr lang="en-US" sz="1400" baseline="0" dirty="0"/>
                        <a:t>of supranational institutions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International law/human rights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8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the Cyber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/>
          <a:lstStyle/>
          <a:p>
            <a:r>
              <a:rPr lang="en-US" sz="2000" dirty="0"/>
              <a:t>Helps describe what topics are done in which course:</a:t>
            </a:r>
          </a:p>
          <a:p>
            <a:pPr lvl="1"/>
            <a:r>
              <a:rPr lang="en-US" sz="2000" dirty="0"/>
              <a:t>Mostly </a:t>
            </a:r>
            <a:r>
              <a:rPr lang="en-US" sz="2000" b="1" dirty="0"/>
              <a:t>international relations </a:t>
            </a:r>
            <a:r>
              <a:rPr lang="en-US" sz="2000" dirty="0"/>
              <a:t>and cyber norms, and course covers 10A, 10B, and 10C, with some layer 9</a:t>
            </a:r>
          </a:p>
          <a:p>
            <a:pPr lvl="1"/>
            <a:r>
              <a:rPr lang="en-US" sz="2000" dirty="0"/>
              <a:t>Mostly </a:t>
            </a:r>
            <a:r>
              <a:rPr lang="en-US" sz="2000" b="1" dirty="0"/>
              <a:t>corporate governance </a:t>
            </a:r>
            <a:r>
              <a:rPr lang="en-US" sz="2000" dirty="0"/>
              <a:t>for CISOs, lots of 8A and 8B, with a little bit of the others</a:t>
            </a:r>
          </a:p>
          <a:p>
            <a:pPr lvl="1"/>
            <a:r>
              <a:rPr lang="en-US" sz="2000" dirty="0"/>
              <a:t>An </a:t>
            </a:r>
            <a:r>
              <a:rPr lang="en-US" sz="2000" b="1" dirty="0"/>
              <a:t>overall curriculum </a:t>
            </a:r>
            <a:r>
              <a:rPr lang="en-US" sz="2000" dirty="0"/>
              <a:t>for a master’s program could determine how full the coverage is of the 3x3 matrix</a:t>
            </a:r>
          </a:p>
          <a:p>
            <a:r>
              <a:rPr lang="en-US" sz="2000" dirty="0"/>
              <a:t>Can also shift </a:t>
            </a:r>
            <a:r>
              <a:rPr lang="en-US" sz="2000" b="1" dirty="0"/>
              <a:t>from a project course </a:t>
            </a:r>
            <a:r>
              <a:rPr lang="en-US" sz="2000" dirty="0"/>
              <a:t>(reacting to new developments) </a:t>
            </a:r>
            <a:r>
              <a:rPr lang="en-US" sz="2000" b="1" dirty="0"/>
              <a:t>to a lecture course </a:t>
            </a:r>
            <a:r>
              <a:rPr lang="en-US" sz="2000" dirty="0"/>
              <a:t>or treatise/manual:</a:t>
            </a:r>
          </a:p>
          <a:p>
            <a:pPr lvl="1"/>
            <a:r>
              <a:rPr lang="en-US" sz="2000" b="1" dirty="0"/>
              <a:t>Chapter on each cell </a:t>
            </a:r>
            <a:r>
              <a:rPr lang="en-US" sz="2000" dirty="0"/>
              <a:t>of the 3x3 matrix, with typical vulnerability and governance issues for each cell</a:t>
            </a:r>
          </a:p>
          <a:p>
            <a:pPr lvl="1"/>
            <a:r>
              <a:rPr lang="en-US" sz="2000" dirty="0"/>
              <a:t>For instance, 9A and compare </a:t>
            </a:r>
            <a:r>
              <a:rPr lang="en-US" sz="2000" b="1" dirty="0"/>
              <a:t>market approaches to HIPAA or GLBA</a:t>
            </a:r>
            <a:r>
              <a:rPr lang="en-US" sz="2000" dirty="0"/>
              <a:t>; if govern badly, then sensitive data is breached</a:t>
            </a:r>
          </a:p>
        </p:txBody>
      </p:sp>
    </p:spTree>
    <p:extLst>
      <p:ext uri="{BB962C8B-B14F-4D97-AF65-F5344CB8AC3E}">
        <p14:creationId xmlns:p14="http://schemas.microsoft.com/office/powerpoint/2010/main" val="212761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EBAE-1863-A04D-903C-01D46F03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Practitioner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8A084-E428-E249-AACF-ECCD351C1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Cybersecurity team is used to thinking about layers 1 to 7</a:t>
            </a:r>
          </a:p>
          <a:p>
            <a:r>
              <a:rPr lang="en-US" sz="2400" dirty="0"/>
              <a:t>With the expanded OSI stack:</a:t>
            </a:r>
          </a:p>
          <a:p>
            <a:pPr lvl="1"/>
            <a:r>
              <a:rPr lang="en-US" dirty="0"/>
              <a:t>Spot the risks and mitigations for each part of layers 8 to 10</a:t>
            </a:r>
          </a:p>
          <a:p>
            <a:pPr lvl="1"/>
            <a:r>
              <a:rPr lang="en-US" dirty="0"/>
              <a:t>Define the skill sets needed for your team</a:t>
            </a:r>
          </a:p>
          <a:p>
            <a:pPr lvl="2"/>
            <a:r>
              <a:rPr lang="en-US" sz="2400" dirty="0"/>
              <a:t>Draw on the relevant expertise in organizational behavior, law, and international relations as needed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41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FAFB-6311-4541-879C-9EF34E79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96" y="533400"/>
            <a:ext cx="8229600" cy="579438"/>
          </a:xfrm>
        </p:spPr>
        <p:txBody>
          <a:bodyPr/>
          <a:lstStyle/>
          <a:p>
            <a:r>
              <a:rPr lang="en-US" dirty="0"/>
              <a:t>The Framework and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0637C-97EA-9C4D-AF0D-5D29B226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54" y="1524000"/>
            <a:ext cx="8229600" cy="4144963"/>
          </a:xfrm>
        </p:spPr>
        <p:txBody>
          <a:bodyPr/>
          <a:lstStyle/>
          <a:p>
            <a:r>
              <a:rPr lang="en-US" sz="2200" dirty="0"/>
              <a:t>Shows the </a:t>
            </a:r>
            <a:r>
              <a:rPr lang="en-US" sz="2200" b="1" dirty="0"/>
              <a:t>importance of WEIS topics </a:t>
            </a:r>
            <a:r>
              <a:rPr lang="en-US" sz="2200" dirty="0"/>
              <a:t>to traditional computer scientists</a:t>
            </a:r>
          </a:p>
          <a:p>
            <a:pPr lvl="1"/>
            <a:r>
              <a:rPr lang="en-US" sz="2200" dirty="0"/>
              <a:t>The growth of non-code aspects of cybersecurity</a:t>
            </a:r>
          </a:p>
          <a:p>
            <a:r>
              <a:rPr lang="en-US" sz="2200" dirty="0"/>
              <a:t>Helps organizes the thinking of </a:t>
            </a:r>
            <a:r>
              <a:rPr lang="en-US" sz="2200" b="1" dirty="0"/>
              <a:t>WEIS researchers</a:t>
            </a:r>
          </a:p>
          <a:p>
            <a:pPr lvl="1"/>
            <a:r>
              <a:rPr lang="en-US" sz="2200" dirty="0"/>
              <a:t>Which </a:t>
            </a:r>
            <a:r>
              <a:rPr lang="en-US" sz="2200" b="1" dirty="0"/>
              <a:t>risks &amp; mitigations</a:t>
            </a:r>
          </a:p>
          <a:p>
            <a:pPr lvl="1"/>
            <a:r>
              <a:rPr lang="en-US" sz="2200" dirty="0"/>
              <a:t>Which academic </a:t>
            </a:r>
            <a:r>
              <a:rPr lang="en-US" sz="2200" b="1" dirty="0"/>
              <a:t>literatures</a:t>
            </a:r>
            <a:r>
              <a:rPr lang="en-US" sz="2200" dirty="0"/>
              <a:t> (what goes into a general exam?)</a:t>
            </a:r>
            <a:endParaRPr lang="en-US" sz="2200" b="1" dirty="0"/>
          </a:p>
          <a:p>
            <a:pPr lvl="1"/>
            <a:r>
              <a:rPr lang="en-US" sz="2200" dirty="0"/>
              <a:t>What </a:t>
            </a:r>
            <a:r>
              <a:rPr lang="en-US" sz="2200" b="1" dirty="0"/>
              <a:t>empirical or other research </a:t>
            </a:r>
            <a:r>
              <a:rPr lang="en-US" sz="2200" dirty="0"/>
              <a:t>would pay off for cells 9A (welfare economics) or 10B (diplomacy)</a:t>
            </a:r>
          </a:p>
          <a:p>
            <a:r>
              <a:rPr lang="en-US" sz="2200" dirty="0"/>
              <a:t>Perhaps, offers a </a:t>
            </a:r>
            <a:r>
              <a:rPr lang="en-US" sz="2200" b="1" dirty="0"/>
              <a:t>“keyword” approach</a:t>
            </a:r>
          </a:p>
          <a:p>
            <a:pPr lvl="1"/>
            <a:r>
              <a:rPr lang="en-US" sz="2200" dirty="0"/>
              <a:t>In submitting papers, say is mostly 8A (management) or 10C (international organizations)</a:t>
            </a:r>
          </a:p>
          <a:p>
            <a:pPr lvl="1"/>
            <a:r>
              <a:rPr lang="en-US" sz="2200" dirty="0"/>
              <a:t>For panels or specialized conferences, helps define </a:t>
            </a:r>
            <a:r>
              <a:rPr lang="en-US" sz="2200" b="1" dirty="0"/>
              <a:t>scope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0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609600"/>
            <a:ext cx="8229600" cy="579438"/>
          </a:xfrm>
        </p:spPr>
        <p:txBody>
          <a:bodyPr/>
          <a:lstStyle/>
          <a:p>
            <a:r>
              <a:rPr lang="en-US" dirty="0"/>
              <a:t>Conclusion (1) : The Framework for Non-Code Aspects of Cybersecurity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447800"/>
            <a:ext cx="8229600" cy="4144963"/>
          </a:xfrm>
        </p:spPr>
        <p:txBody>
          <a:bodyPr/>
          <a:lstStyle/>
          <a:p>
            <a:r>
              <a:rPr lang="en-US" sz="2000" b="1" dirty="0"/>
              <a:t>Attacks can happen at layers 8, 9, and 10</a:t>
            </a:r>
            <a:r>
              <a:rPr lang="en-US" sz="2000" dirty="0"/>
              <a:t>, if the company has bad policies, the nation has bad laws, or the international community does not prevent attacks</a:t>
            </a:r>
          </a:p>
          <a:p>
            <a:pPr lvl="1"/>
            <a:r>
              <a:rPr lang="en-US" sz="2000" b="1" dirty="0"/>
              <a:t>Vulnerabilities</a:t>
            </a:r>
            <a:r>
              <a:rPr lang="en-US" sz="2000" dirty="0"/>
              <a:t> at layers 8, 9, and 10 thus </a:t>
            </a:r>
            <a:r>
              <a:rPr lang="en-US" sz="2000" b="1" dirty="0"/>
              <a:t>fundamentally similar </a:t>
            </a:r>
            <a:r>
              <a:rPr lang="en-US" sz="2000" dirty="0"/>
              <a:t>to vulnerabilities at layers 1 to 7</a:t>
            </a:r>
          </a:p>
          <a:p>
            <a:pPr lvl="1"/>
            <a:r>
              <a:rPr lang="en-US" sz="2000" dirty="0"/>
              <a:t>My computing &amp; business students, by end of the course, agree that a large part of the current cyber threat is at these layers</a:t>
            </a:r>
          </a:p>
          <a:p>
            <a:r>
              <a:rPr lang="en-US" sz="2000" dirty="0"/>
              <a:t>Thus, we need a new mental model for </a:t>
            </a:r>
            <a:r>
              <a:rPr lang="en-US" sz="2000" b="1" dirty="0"/>
              <a:t>the non-code aspects of cybersecurity, to help students, teachers, researchers, practitioners, and policy-makers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73073-CB0E-9941-BE85-1CBAEF45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609600"/>
            <a:ext cx="8229600" cy="579438"/>
          </a:xfrm>
        </p:spPr>
        <p:txBody>
          <a:bodyPr/>
          <a:lstStyle/>
          <a:p>
            <a:r>
              <a:rPr lang="en-US" dirty="0"/>
              <a:t>Conclusion (2): Pedagogic Cybersecurity </a:t>
            </a:r>
            <a:br>
              <a:rPr lang="en-US" dirty="0"/>
            </a:br>
            <a:r>
              <a:rPr lang="en-US" dirty="0"/>
              <a:t>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447800"/>
            <a:ext cx="8229600" cy="4144963"/>
          </a:xfrm>
        </p:spPr>
        <p:txBody>
          <a:bodyPr/>
          <a:lstStyle/>
          <a:p>
            <a:r>
              <a:rPr lang="en-US" sz="2200" b="1" dirty="0"/>
              <a:t>For the WEIS community in particular, the PCF offers a parsimonious structure</a:t>
            </a:r>
            <a:r>
              <a:rPr lang="en-US" sz="2200" dirty="0"/>
              <a:t> to clarify the role of WEIS research:</a:t>
            </a:r>
          </a:p>
          <a:p>
            <a:pPr lvl="1"/>
            <a:r>
              <a:rPr lang="en-US" sz="2200" dirty="0"/>
              <a:t>Provides categories for the “Interdisciplinary scholarship on information security and privacy, combining expertise from the fields of </a:t>
            </a:r>
            <a:r>
              <a:rPr lang="en-US" sz="2200" b="1" dirty="0"/>
              <a:t>economics, social science, business, law, policy, and computer science.” </a:t>
            </a:r>
          </a:p>
          <a:p>
            <a:pPr lvl="1"/>
            <a:r>
              <a:rPr lang="en-US" sz="2200" dirty="0"/>
              <a:t>All of these literatures fit within the Framework</a:t>
            </a:r>
          </a:p>
        </p:txBody>
      </p:sp>
    </p:spTree>
    <p:extLst>
      <p:ext uri="{BB962C8B-B14F-4D97-AF65-F5344CB8AC3E}">
        <p14:creationId xmlns:p14="http://schemas.microsoft.com/office/powerpoint/2010/main" val="2989367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609600"/>
            <a:ext cx="8229600" cy="579438"/>
          </a:xfrm>
        </p:spPr>
        <p:txBody>
          <a:bodyPr/>
          <a:lstStyle/>
          <a:p>
            <a:r>
              <a:rPr lang="en-US" dirty="0"/>
              <a:t>Conclusion (3): Pedagogic Cybersecurity </a:t>
            </a:r>
            <a:br>
              <a:rPr lang="en-US" dirty="0"/>
            </a:br>
            <a:r>
              <a:rPr lang="en-US" dirty="0"/>
              <a:t>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447800"/>
            <a:ext cx="8229600" cy="4144963"/>
          </a:xfrm>
        </p:spPr>
        <p:txBody>
          <a:bodyPr/>
          <a:lstStyle/>
          <a:p>
            <a:r>
              <a:rPr lang="en-US" sz="2200" dirty="0"/>
              <a:t>The three levels map the domain: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</a:rPr>
              <a:t>Organizational</a:t>
            </a:r>
            <a:r>
              <a:rPr lang="en-US" sz="2200" dirty="0">
                <a:solidFill>
                  <a:srgbClr val="000000"/>
                </a:solidFill>
              </a:rPr>
              <a:t> (private sector)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</a:rPr>
              <a:t>Legal </a:t>
            </a:r>
            <a:r>
              <a:rPr lang="en-US" sz="2200" dirty="0">
                <a:solidFill>
                  <a:srgbClr val="000000"/>
                </a:solidFill>
              </a:rPr>
              <a:t>(public sector – a nation writes the laws)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</a:rPr>
              <a:t>International</a:t>
            </a:r>
            <a:r>
              <a:rPr lang="en-US" sz="2200" dirty="0">
                <a:solidFill>
                  <a:srgbClr val="000000"/>
                </a:solidFill>
              </a:rPr>
              <a:t> (where no one nation writes the laws)</a:t>
            </a:r>
          </a:p>
          <a:p>
            <a:r>
              <a:rPr lang="en-US" sz="2200" dirty="0"/>
              <a:t>That offers hope/confirmation that the Framework </a:t>
            </a:r>
            <a:r>
              <a:rPr lang="en-US" sz="2200" b="1" dirty="0"/>
              <a:t>maps the domain</a:t>
            </a:r>
          </a:p>
          <a:p>
            <a:pPr lvl="1"/>
            <a:r>
              <a:rPr lang="en-US" sz="2200" dirty="0"/>
              <a:t>The full set of risks/mitigations is covered</a:t>
            </a:r>
          </a:p>
        </p:txBody>
      </p:sp>
    </p:spTree>
    <p:extLst>
      <p:ext uri="{BB962C8B-B14F-4D97-AF65-F5344CB8AC3E}">
        <p14:creationId xmlns:p14="http://schemas.microsoft.com/office/powerpoint/2010/main" val="3611758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A08B-FF04-3246-BDDC-E871B490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9438"/>
          </a:xfrm>
        </p:spPr>
        <p:txBody>
          <a:bodyPr/>
          <a:lstStyle/>
          <a:p>
            <a:r>
              <a:rPr lang="en-US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B25E-EE04-704C-984C-AA68D12FA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44963"/>
          </a:xfrm>
        </p:spPr>
        <p:txBody>
          <a:bodyPr/>
          <a:lstStyle/>
          <a:p>
            <a:r>
              <a:rPr lang="en-US" sz="2200" b="1" dirty="0"/>
              <a:t>“CIA” as a triumph of learnable cybersecurity</a:t>
            </a:r>
          </a:p>
          <a:p>
            <a:pPr lvl="1"/>
            <a:r>
              <a:rPr lang="en-US" sz="2200" dirty="0"/>
              <a:t>Confidentiality, integrity, </a:t>
            </a:r>
            <a:r>
              <a:rPr lang="en-US" sz="2200"/>
              <a:t>and availability</a:t>
            </a:r>
            <a:endParaRPr lang="en-US" sz="2200" dirty="0"/>
          </a:p>
          <a:p>
            <a:pPr lvl="1"/>
            <a:r>
              <a:rPr lang="en-US" sz="2200" dirty="0"/>
              <a:t>The community knows to look for all three</a:t>
            </a:r>
          </a:p>
          <a:p>
            <a:r>
              <a:rPr lang="en-US" sz="2200" dirty="0"/>
              <a:t>Perhaps the PCF could help with </a:t>
            </a:r>
            <a:r>
              <a:rPr lang="en-US" sz="2200" b="1" dirty="0"/>
              <a:t>learning the non-code aspects of cybersecurity</a:t>
            </a:r>
          </a:p>
          <a:p>
            <a:pPr lvl="1"/>
            <a:r>
              <a:rPr lang="en-US" sz="2200" b="1" dirty="0"/>
              <a:t>Organizational</a:t>
            </a:r>
            <a:r>
              <a:rPr lang="en-US" sz="2200" dirty="0"/>
              <a:t> </a:t>
            </a:r>
          </a:p>
          <a:p>
            <a:pPr lvl="1"/>
            <a:r>
              <a:rPr lang="en-US" sz="2200" b="1" dirty="0"/>
              <a:t>Legal </a:t>
            </a:r>
          </a:p>
          <a:p>
            <a:pPr lvl="1"/>
            <a:r>
              <a:rPr lang="en-US" sz="2200" b="1" dirty="0"/>
              <a:t>International</a:t>
            </a:r>
            <a:r>
              <a:rPr lang="en-US" sz="2200" dirty="0"/>
              <a:t> </a:t>
            </a:r>
          </a:p>
          <a:p>
            <a:r>
              <a:rPr lang="en-US" sz="2200" dirty="0"/>
              <a:t>Suggestions for improvement most welcome</a:t>
            </a:r>
          </a:p>
          <a:p>
            <a:pPr lvl="1"/>
            <a:r>
              <a:rPr lang="en-US" sz="2200" dirty="0"/>
              <a:t>But perhaps this version is </a:t>
            </a:r>
            <a:r>
              <a:rPr lang="en-US" sz="2200" b="1" dirty="0"/>
              <a:t>learnable by your students and workable for your research</a:t>
            </a:r>
          </a:p>
          <a:p>
            <a:r>
              <a:rPr lang="en-US" sz="2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21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75" y="381000"/>
            <a:ext cx="8229600" cy="579438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75" y="1036638"/>
            <a:ext cx="8229600" cy="4144963"/>
          </a:xfrm>
        </p:spPr>
        <p:txBody>
          <a:bodyPr/>
          <a:lstStyle/>
          <a:p>
            <a:r>
              <a:rPr lang="en-US" sz="2200" dirty="0"/>
              <a:t>Recent CACM article on categorizing the </a:t>
            </a:r>
            <a:r>
              <a:rPr lang="en-US" sz="2200" b="1" dirty="0"/>
              <a:t>non-code</a:t>
            </a:r>
            <a:r>
              <a:rPr lang="en-US" sz="2200" dirty="0"/>
              <a:t> aspects of cybersecurity risk and mitigation</a:t>
            </a:r>
          </a:p>
          <a:p>
            <a:pPr lvl="1"/>
            <a:r>
              <a:rPr lang="en-US" sz="2200" dirty="0"/>
              <a:t>Ongoing research, including for privacy</a:t>
            </a:r>
          </a:p>
          <a:p>
            <a:r>
              <a:rPr lang="en-US" sz="2200" b="1" dirty="0"/>
              <a:t>Extend the OSI stack </a:t>
            </a:r>
            <a:r>
              <a:rPr lang="en-US" sz="2200" dirty="0"/>
              <a:t>to layers 8 (organizations), 9 (law), and 10 (international)</a:t>
            </a:r>
          </a:p>
          <a:p>
            <a:pPr lvl="1"/>
            <a:r>
              <a:rPr lang="en-US" sz="2200" dirty="0"/>
              <a:t>CACM article calls this the “</a:t>
            </a:r>
            <a:r>
              <a:rPr lang="en-US" sz="2200" b="1" dirty="0"/>
              <a:t>Pedagogic Cybersecurity Framework”</a:t>
            </a:r>
          </a:p>
          <a:p>
            <a:pPr lvl="1"/>
            <a:r>
              <a:rPr lang="en-US" sz="2200" dirty="0"/>
              <a:t>Create 3x3 matrix for categorizing non-code cybersecurity topics, useful for both technical and less technical audiences</a:t>
            </a:r>
          </a:p>
          <a:p>
            <a:r>
              <a:rPr lang="en-US" sz="2200" dirty="0"/>
              <a:t>Today’s focus:</a:t>
            </a:r>
          </a:p>
          <a:p>
            <a:pPr lvl="1"/>
            <a:r>
              <a:rPr lang="en-US" sz="2200" dirty="0"/>
              <a:t>Show how the framework helps categorize and clarify the </a:t>
            </a:r>
            <a:r>
              <a:rPr lang="en-US" sz="2200" b="1" dirty="0"/>
              <a:t>research issues </a:t>
            </a:r>
            <a:r>
              <a:rPr lang="en-US" sz="2200" dirty="0"/>
              <a:t>that WEIS addresses</a:t>
            </a:r>
          </a:p>
          <a:p>
            <a:pPr lvl="1"/>
            <a:r>
              <a:rPr lang="en-US" sz="2200" dirty="0"/>
              <a:t>Hopefully, suggests </a:t>
            </a:r>
            <a:r>
              <a:rPr lang="en-US" sz="2200" b="1" dirty="0"/>
              <a:t>relevant literatures and tasks </a:t>
            </a:r>
            <a:r>
              <a:rPr lang="en-US" sz="2200" dirty="0"/>
              <a:t>for each cell of the 3x3 matrix </a:t>
            </a:r>
          </a:p>
        </p:txBody>
      </p:sp>
    </p:spTree>
    <p:extLst>
      <p:ext uri="{BB962C8B-B14F-4D97-AF65-F5344CB8AC3E}">
        <p14:creationId xmlns:p14="http://schemas.microsoft.com/office/powerpoint/2010/main" val="398498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0378-1ECE-C14D-9FEE-16223E4E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dirty="0"/>
              <a:t>Swire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47E3-2EE1-984B-9879-885FA88B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44963"/>
          </a:xfrm>
        </p:spPr>
        <p:txBody>
          <a:bodyPr/>
          <a:lstStyle/>
          <a:p>
            <a:r>
              <a:rPr lang="en-US" sz="2200" dirty="0"/>
              <a:t>Since 2013 Georgia Tech: </a:t>
            </a:r>
            <a:r>
              <a:rPr lang="en-US" sz="2200" b="1" dirty="0"/>
              <a:t>Scheller College of Business</a:t>
            </a:r>
            <a:r>
              <a:rPr lang="en-US" sz="2200" dirty="0"/>
              <a:t>, courtesy in College of Computing &amp; Public Policy</a:t>
            </a:r>
          </a:p>
          <a:p>
            <a:pPr lvl="1"/>
            <a:r>
              <a:rPr lang="en-US" sz="2200" dirty="0"/>
              <a:t>Policy, GT Institute for Information Security and Privacy, and teach those</a:t>
            </a:r>
          </a:p>
          <a:p>
            <a:pPr lvl="1"/>
            <a:r>
              <a:rPr lang="en-US" sz="2200" dirty="0"/>
              <a:t>Senior Counsel, Alston &amp; Bird LLC</a:t>
            </a:r>
          </a:p>
          <a:p>
            <a:r>
              <a:rPr lang="en-US" sz="2200" dirty="0"/>
              <a:t>Law professor beginning 1990</a:t>
            </a:r>
          </a:p>
          <a:p>
            <a:pPr lvl="1"/>
            <a:r>
              <a:rPr lang="en-US" sz="2200" dirty="0"/>
              <a:t>First article on law of the Internet in 1992</a:t>
            </a:r>
          </a:p>
          <a:p>
            <a:pPr lvl="1"/>
            <a:r>
              <a:rPr lang="en-US" sz="2200" dirty="0"/>
              <a:t>Book on EU/US privacy </a:t>
            </a:r>
            <a:r>
              <a:rPr lang="en-US" sz="2200"/>
              <a:t>&amp; Financial Crypto </a:t>
            </a:r>
            <a:r>
              <a:rPr lang="en-US" sz="2200" dirty="0"/>
              <a:t>1998</a:t>
            </a:r>
          </a:p>
          <a:p>
            <a:pPr lvl="1"/>
            <a:r>
              <a:rPr lang="en-US" sz="2200" dirty="0"/>
              <a:t>Clinton Administration Chief Counselor for Privacy, 1999-2000</a:t>
            </a:r>
          </a:p>
          <a:p>
            <a:pPr lvl="2"/>
            <a:r>
              <a:rPr lang="en-US" sz="2200" dirty="0"/>
              <a:t>HIPAA, GLBA, encryption, intrusion detection and cybersecurity</a:t>
            </a:r>
          </a:p>
          <a:p>
            <a:pPr lvl="1"/>
            <a:r>
              <a:rPr lang="en-US" sz="2200" dirty="0"/>
              <a:t>Taught “Law of Cybersecurity” 2004</a:t>
            </a:r>
          </a:p>
        </p:txBody>
      </p:sp>
    </p:spTree>
    <p:extLst>
      <p:ext uri="{BB962C8B-B14F-4D97-AF65-F5344CB8AC3E}">
        <p14:creationId xmlns:p14="http://schemas.microsoft.com/office/powerpoint/2010/main" val="409671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2697-7E73-D74A-A893-E9270368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Swire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FBF48-7935-BF46-A4C7-B1EF24393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2009-2010, Special Assistant to the President for Economic Policy (Larry Summers)</a:t>
            </a:r>
          </a:p>
          <a:p>
            <a:r>
              <a:rPr lang="en-US" sz="2200" dirty="0"/>
              <a:t>2012-2013, Do Not Track</a:t>
            </a:r>
          </a:p>
          <a:p>
            <a:r>
              <a:rPr lang="en-US" sz="2200" dirty="0"/>
              <a:t>2013: post - Snowden, Review Group on Intelligence and Communications Technologies</a:t>
            </a:r>
          </a:p>
          <a:p>
            <a:pPr lvl="1"/>
            <a:r>
              <a:rPr lang="en-US" sz="2200" dirty="0"/>
              <a:t>Led to USA Freedom Act and multiple NSA/surveillance reforms</a:t>
            </a:r>
          </a:p>
          <a:p>
            <a:r>
              <a:rPr lang="en-US" sz="2200" dirty="0"/>
              <a:t>Currently, lead Cross-Border Data Forum – government access requests across borders while preserving privacy</a:t>
            </a:r>
          </a:p>
        </p:txBody>
      </p:sp>
    </p:spTree>
    <p:extLst>
      <p:ext uri="{BB962C8B-B14F-4D97-AF65-F5344CB8AC3E}">
        <p14:creationId xmlns:p14="http://schemas.microsoft.com/office/powerpoint/2010/main" val="197928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2" y="-228600"/>
            <a:ext cx="8382000" cy="1295400"/>
          </a:xfrm>
        </p:spPr>
        <p:txBody>
          <a:bodyPr/>
          <a:lstStyle/>
          <a:p>
            <a:r>
              <a:rPr lang="en-US" dirty="0"/>
              <a:t>The Situation Room: December 2013</a:t>
            </a:r>
          </a:p>
        </p:txBody>
      </p:sp>
      <p:pic>
        <p:nvPicPr>
          <p:cNvPr id="4" name="Picture Placeholder 4" descr="reviewgroup[3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4021"/>
          <a:stretch>
            <a:fillRect/>
          </a:stretch>
        </p:blipFill>
        <p:spPr>
          <a:xfrm>
            <a:off x="685800" y="838200"/>
            <a:ext cx="8077200" cy="59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2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0982-F4AE-8042-A779-44D37ABE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D01D5-61E7-6A42-A85D-1C008BBD6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078436"/>
            <a:ext cx="5688389" cy="38290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A77C48-C3C9-E149-BBB6-05AE476C045F}"/>
              </a:ext>
            </a:extLst>
          </p:cNvPr>
          <p:cNvSpPr txBox="1"/>
          <p:nvPr/>
        </p:nvSpPr>
        <p:spPr>
          <a:xfrm>
            <a:off x="3008781" y="53552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Published 9/26/18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B95EA-AC2B-C44F-A9DC-3B9539B3E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84" y="5067652"/>
            <a:ext cx="2029450" cy="2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8455-317E-284E-A27A-C223D6A4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6" y="5257800"/>
            <a:ext cx="8229600" cy="579438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peterswire.net</a:t>
            </a:r>
            <a:r>
              <a:rPr lang="en-US" dirty="0"/>
              <a:t>/cacm2018faqs-html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8DDD1B-401C-4A45-B7C5-838E8CE1A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56155"/>
            <a:ext cx="8999066" cy="39062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01CDA-6DB3-194E-A6E2-6B1B318BA731}"/>
              </a:ext>
            </a:extLst>
          </p:cNvPr>
          <p:cNvSpPr txBox="1"/>
          <p:nvPr/>
        </p:nvSpPr>
        <p:spPr>
          <a:xfrm>
            <a:off x="54428" y="4267200"/>
            <a:ext cx="833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Emphasis today: beyond pedagogy -  the Framework in </a:t>
            </a:r>
          </a:p>
          <a:p>
            <a:r>
              <a:rPr lang="en-US" sz="2400" b="1" dirty="0"/>
              <a:t>support of cybersecurity research</a:t>
            </a:r>
          </a:p>
        </p:txBody>
      </p:sp>
    </p:spTree>
    <p:extLst>
      <p:ext uri="{BB962C8B-B14F-4D97-AF65-F5344CB8AC3E}">
        <p14:creationId xmlns:p14="http://schemas.microsoft.com/office/powerpoint/2010/main" val="152104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62B5-60C6-474F-B8A4-BCA906C0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of New Article: </a:t>
            </a:r>
            <a:br>
              <a:rPr lang="en-US" dirty="0"/>
            </a:br>
            <a:r>
              <a:rPr lang="en-US" dirty="0"/>
              <a:t>Growth in Non-Code 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C534C-8E51-7340-831A-8371B3BA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b="1" dirty="0"/>
              <a:t>“Real” cybersecurity </a:t>
            </a:r>
            <a:r>
              <a:rPr lang="en-US" sz="2100" dirty="0"/>
              <a:t>today devotes enormous effort to </a:t>
            </a:r>
            <a:r>
              <a:rPr lang="en-US" sz="2100" b="1" dirty="0"/>
              <a:t>non-code</a:t>
            </a:r>
            <a:r>
              <a:rPr lang="en-US" sz="2100" dirty="0"/>
              <a:t> vulnerabilities and responses.</a:t>
            </a:r>
          </a:p>
          <a:p>
            <a:r>
              <a:rPr lang="en-US" sz="2100" dirty="0"/>
              <a:t>The Cybersecurity Workforce Framework of the National Initiative for Cybersecurity Education lists </a:t>
            </a:r>
            <a:r>
              <a:rPr lang="en-US" sz="2100" b="1" dirty="0"/>
              <a:t>33 specialty areas </a:t>
            </a:r>
            <a:r>
              <a:rPr lang="en-US" sz="2100" dirty="0"/>
              <a:t>for cybersecurity jobs. </a:t>
            </a:r>
            <a:r>
              <a:rPr lang="en-US" sz="2100" b="1" dirty="0"/>
              <a:t>Ten</a:t>
            </a:r>
            <a:r>
              <a:rPr lang="en-US" sz="2100" dirty="0"/>
              <a:t> of the specialty areas primarily involve code, but </a:t>
            </a:r>
            <a:r>
              <a:rPr lang="en-US" sz="2100" b="1" dirty="0"/>
              <a:t>more than half </a:t>
            </a:r>
            <a:r>
              <a:rPr lang="en-US" sz="2100" dirty="0"/>
              <a:t>primarily involve non-code work (15 areas, in my estimate) or are mixed (eight areas, per my assessment).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520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7390</TotalTime>
  <Words>1856</Words>
  <Application>Microsoft Macintosh PowerPoint</Application>
  <PresentationFormat>On-screen Show (4:3)</PresentationFormat>
  <Paragraphs>283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ヒラギノ角ゴ Pro W3</vt:lpstr>
      <vt:lpstr>Arial</vt:lpstr>
      <vt:lpstr>Calibri</vt:lpstr>
      <vt:lpstr>Wingdings</vt:lpstr>
      <vt:lpstr>Default Design</vt:lpstr>
      <vt:lpstr>The Pedagogic Cybersecurity Framework and the Non-Code Aspects of Cybersecurity </vt:lpstr>
      <vt:lpstr>A Challenge, familiar to WEIS Participants</vt:lpstr>
      <vt:lpstr>Overview</vt:lpstr>
      <vt:lpstr>Swire Background</vt:lpstr>
      <vt:lpstr>Swire (2)</vt:lpstr>
      <vt:lpstr>The Situation Room: December 2013</vt:lpstr>
      <vt:lpstr> </vt:lpstr>
      <vt:lpstr>http://peterswire.net/cacm2018faqs-html</vt:lpstr>
      <vt:lpstr>Theme of New Article:  Growth in Non-Code Cybersecurity</vt:lpstr>
      <vt:lpstr>The Genesis of this Project</vt:lpstr>
      <vt:lpstr>  </vt:lpstr>
      <vt:lpstr>Seven Layers of the OSI “Stack”</vt:lpstr>
      <vt:lpstr> </vt:lpstr>
      <vt:lpstr>Layers 8, 9, and 10: Natural Language</vt:lpstr>
      <vt:lpstr>Layer 8: Cyber within Organizations: Management/Business/Econ</vt:lpstr>
      <vt:lpstr>Layer 8: Cyber within Organizations: Management/Business/Econ</vt:lpstr>
      <vt:lpstr>Layer 9: Government Layer: Law Schools &amp; Public Policy Schools</vt:lpstr>
      <vt:lpstr>Layer 9: Government Layer: Law Schools &amp; Public Policy Schools</vt:lpstr>
      <vt:lpstr>Layer 10: International Layer: International Relations/Military</vt:lpstr>
      <vt:lpstr>Layer 10: International Layer: International Relations/Military </vt:lpstr>
      <vt:lpstr>Potential for the Cyber Curriculum</vt:lpstr>
      <vt:lpstr>Practitioner implications</vt:lpstr>
      <vt:lpstr>The Framework and Research</vt:lpstr>
      <vt:lpstr>Conclusion (1) : The Framework for Non-Code Aspects of Cybersecurity </vt:lpstr>
      <vt:lpstr>Conclusion (2): Pedagogic Cybersecurity  Framework </vt:lpstr>
      <vt:lpstr>Conclusion (3): Pedagogic Cybersecurity  Framework </vt:lpstr>
      <vt:lpstr>Finally</vt:lpstr>
    </vt:vector>
  </TitlesOfParts>
  <Company>georgia 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</dc:creator>
  <cp:lastModifiedBy>Microsoft Office User</cp:lastModifiedBy>
  <cp:revision>378</cp:revision>
  <dcterms:created xsi:type="dcterms:W3CDTF">2005-08-02T18:53:14Z</dcterms:created>
  <dcterms:modified xsi:type="dcterms:W3CDTF">2019-06-03T14:13:02Z</dcterms:modified>
</cp:coreProperties>
</file>