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4"/>
  </p:sldMasterIdLst>
  <p:notesMasterIdLst>
    <p:notesMasterId r:id="rId18"/>
  </p:notesMasterIdLst>
  <p:handoutMasterIdLst>
    <p:handoutMasterId r:id="rId19"/>
  </p:handoutMasterIdLst>
  <p:sldIdLst>
    <p:sldId id="480" r:id="rId5"/>
    <p:sldId id="327" r:id="rId6"/>
    <p:sldId id="308" r:id="rId7"/>
    <p:sldId id="461" r:id="rId8"/>
    <p:sldId id="476" r:id="rId9"/>
    <p:sldId id="471" r:id="rId10"/>
    <p:sldId id="465" r:id="rId11"/>
    <p:sldId id="479" r:id="rId12"/>
    <p:sldId id="481" r:id="rId13"/>
    <p:sldId id="467" r:id="rId14"/>
    <p:sldId id="468" r:id="rId15"/>
    <p:sldId id="466" r:id="rId16"/>
    <p:sldId id="270" r:id="rId17"/>
  </p:sldIdLst>
  <p:sldSz cx="9144000" cy="5143500" type="screen16x9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4944" userDrawn="1">
          <p15:clr>
            <a:srgbClr val="A4A3A4"/>
          </p15:clr>
        </p15:guide>
        <p15:guide id="4" orient="horz" pos="100" userDrawn="1">
          <p15:clr>
            <a:srgbClr val="A4A3A4"/>
          </p15:clr>
        </p15:guide>
        <p15:guide id="5" pos="5602" userDrawn="1">
          <p15:clr>
            <a:srgbClr val="A4A3A4"/>
          </p15:clr>
        </p15:guide>
        <p15:guide id="7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3" userDrawn="1">
          <p15:clr>
            <a:srgbClr val="A4A3A4"/>
          </p15:clr>
        </p15:guide>
        <p15:guide id="2" pos="2060" userDrawn="1">
          <p15:clr>
            <a:srgbClr val="A4A3A4"/>
          </p15:clr>
        </p15:guide>
        <p15:guide id="3" orient="horz" pos="3126" userDrawn="1">
          <p15:clr>
            <a:srgbClr val="A4A3A4"/>
          </p15:clr>
        </p15:guide>
        <p15:guide id="4" pos="2100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1800873-3B40-5AE8-66BA-B8F1D908088E}" name="OLC" initials="OLC" userId="OLC" providerId="None"/>
  <p188:author id="{2A1A4893-9F69-31B6-BAA2-CB598C612E37}" name="RABOCA Joyce, IEA/EXD/OLC" initials="RI" userId="S::joyce.raboca@iea.org::1b86c17a-89ed-4f58-84bd-d9ba7a22336f" providerId="AD"/>
  <p188:author id="{D11A3EE4-3F7E-7B60-75ED-94640047B5A0}" name="HEGARTY Alexandra, IEA/STO/ESIO/ESU" initials="HAI" userId="S::alexandra.hegarty@iea.org::344dfe1b-4cde-4762-af34-3d521444d9c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7AD3"/>
    <a:srgbClr val="0044FF"/>
    <a:srgbClr val="68F394"/>
    <a:srgbClr val="E34946"/>
    <a:srgbClr val="FED324"/>
    <a:srgbClr val="B187EF"/>
    <a:srgbClr val="00ADA1"/>
    <a:srgbClr val="49D3FF"/>
    <a:srgbClr val="CCDAFF"/>
    <a:srgbClr val="5A5A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470" autoAdjust="0"/>
  </p:normalViewPr>
  <p:slideViewPr>
    <p:cSldViewPr snapToGrid="0">
      <p:cViewPr varScale="1">
        <p:scale>
          <a:sx n="64" d="100"/>
          <a:sy n="64" d="100"/>
        </p:scale>
        <p:origin x="1340" y="40"/>
      </p:cViewPr>
      <p:guideLst>
        <p:guide pos="4944"/>
        <p:guide orient="horz" pos="100"/>
        <p:guide pos="560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43"/>
        <p:guide pos="2060"/>
        <p:guide orient="horz" pos="312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GARTY Alexandra, IEA/STO/ESIO/ESU" userId="344dfe1b-4cde-4762-af34-3d521444d9c7" providerId="ADAL" clId="{7D4146B2-FC40-4A2F-B6FE-728C963C9594}"/>
    <pc:docChg chg="delSld">
      <pc:chgData name="HEGARTY Alexandra, IEA/STO/ESIO/ESU" userId="344dfe1b-4cde-4762-af34-3d521444d9c7" providerId="ADAL" clId="{7D4146B2-FC40-4A2F-B6FE-728C963C9594}" dt="2024-01-25T14:54:03.624" v="0" actId="2696"/>
      <pc:docMkLst>
        <pc:docMk/>
      </pc:docMkLst>
      <pc:sldChg chg="del">
        <pc:chgData name="HEGARTY Alexandra, IEA/STO/ESIO/ESU" userId="344dfe1b-4cde-4762-af34-3d521444d9c7" providerId="ADAL" clId="{7D4146B2-FC40-4A2F-B6FE-728C963C9594}" dt="2024-01-25T14:54:03.624" v="0" actId="2696"/>
        <pc:sldMkLst>
          <pc:docMk/>
          <pc:sldMk cId="2626220558" sldId="304"/>
        </pc:sldMkLst>
      </pc:sldChg>
      <pc:sldChg chg="del">
        <pc:chgData name="HEGARTY Alexandra, IEA/STO/ESIO/ESU" userId="344dfe1b-4cde-4762-af34-3d521444d9c7" providerId="ADAL" clId="{7D4146B2-FC40-4A2F-B6FE-728C963C9594}" dt="2024-01-25T14:54:03.624" v="0" actId="2696"/>
        <pc:sldMkLst>
          <pc:docMk/>
          <pc:sldMk cId="1213304789" sldId="464"/>
        </pc:sldMkLst>
      </pc:sldChg>
      <pc:sldChg chg="del">
        <pc:chgData name="HEGARTY Alexandra, IEA/STO/ESIO/ESU" userId="344dfe1b-4cde-4762-af34-3d521444d9c7" providerId="ADAL" clId="{7D4146B2-FC40-4A2F-B6FE-728C963C9594}" dt="2024-01-25T14:54:03.624" v="0" actId="2696"/>
        <pc:sldMkLst>
          <pc:docMk/>
          <pc:sldMk cId="1105370999" sldId="47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46A746-4654-43C9-A163-BF03D360F163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7FFD4368-1EA6-4A40-B4DB-175FB0FF299E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GB" sz="1400" b="1"/>
            <a:t>Prohibits operations in legally protected areas</a:t>
          </a:r>
          <a:endParaRPr lang="en-GB" sz="1400"/>
        </a:p>
      </dgm:t>
    </dgm:pt>
    <dgm:pt modelId="{184E00AA-A487-4304-B000-2C024EDEDCCC}" type="parTrans" cxnId="{718064D9-AC7C-45FA-9EA1-FC4B6460E89C}">
      <dgm:prSet/>
      <dgm:spPr/>
      <dgm:t>
        <a:bodyPr/>
        <a:lstStyle/>
        <a:p>
          <a:endParaRPr lang="en-GB" sz="1400"/>
        </a:p>
      </dgm:t>
    </dgm:pt>
    <dgm:pt modelId="{56620DFD-C684-44B0-8126-27148E251C38}" type="sibTrans" cxnId="{718064D9-AC7C-45FA-9EA1-FC4B6460E89C}">
      <dgm:prSet/>
      <dgm:spPr/>
      <dgm:t>
        <a:bodyPr/>
        <a:lstStyle/>
        <a:p>
          <a:endParaRPr lang="en-GB" sz="1400"/>
        </a:p>
      </dgm:t>
    </dgm:pt>
    <dgm:pt modelId="{C820BCEE-7814-4D36-B6E8-7455B8CD0F78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GB" sz="1400" b="1"/>
            <a:t>Requires a commitment to no net loss</a:t>
          </a:r>
          <a:endParaRPr lang="en-GB" sz="1400"/>
        </a:p>
      </dgm:t>
    </dgm:pt>
    <dgm:pt modelId="{75F5F4F6-817C-4C8F-A341-823BA55BAB60}" type="sibTrans" cxnId="{A687F6D6-0FD2-4184-B061-E880CAF1453B}">
      <dgm:prSet/>
      <dgm:spPr/>
      <dgm:t>
        <a:bodyPr/>
        <a:lstStyle/>
        <a:p>
          <a:endParaRPr lang="en-GB" sz="1400"/>
        </a:p>
      </dgm:t>
    </dgm:pt>
    <dgm:pt modelId="{8EB35B98-98BC-45C9-900C-76A44F7914C6}" type="parTrans" cxnId="{A687F6D6-0FD2-4184-B061-E880CAF1453B}">
      <dgm:prSet/>
      <dgm:spPr/>
      <dgm:t>
        <a:bodyPr/>
        <a:lstStyle/>
        <a:p>
          <a:endParaRPr lang="en-GB" sz="1400"/>
        </a:p>
      </dgm:t>
    </dgm:pt>
    <dgm:pt modelId="{67B275AD-3F2A-4A3C-817F-AA3EC43D819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GB" sz="1400" b="1"/>
            <a:t>Maintain benefits of ecosystem services, respect KBAs</a:t>
          </a:r>
        </a:p>
      </dgm:t>
    </dgm:pt>
    <dgm:pt modelId="{FADBA636-3905-4CF8-B30B-33AC0531976B}" type="sibTrans" cxnId="{001C6ABA-F953-404C-A412-C1FF161E7210}">
      <dgm:prSet/>
      <dgm:spPr/>
      <dgm:t>
        <a:bodyPr/>
        <a:lstStyle/>
        <a:p>
          <a:endParaRPr lang="en-GB" sz="1400"/>
        </a:p>
      </dgm:t>
    </dgm:pt>
    <dgm:pt modelId="{23B8D9C4-AD8F-48AB-A7D4-8797A9AF0225}" type="parTrans" cxnId="{001C6ABA-F953-404C-A412-C1FF161E7210}">
      <dgm:prSet/>
      <dgm:spPr/>
      <dgm:t>
        <a:bodyPr/>
        <a:lstStyle/>
        <a:p>
          <a:endParaRPr lang="en-GB" sz="1400"/>
        </a:p>
      </dgm:t>
    </dgm:pt>
    <dgm:pt modelId="{1BCF7D28-E991-4CF7-BF6B-C8E4F4E7FC44}">
      <dgm:prSet phldrT="[Text]" custT="1"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sz="1400" b="0"/>
            <a:t>Copper Mark and IRMA</a:t>
          </a:r>
        </a:p>
      </dgm:t>
    </dgm:pt>
    <dgm:pt modelId="{76071F1A-D9B6-47A7-BABA-626889B6D194}" type="parTrans" cxnId="{3C572122-8881-4584-935C-D7DCD465F14C}">
      <dgm:prSet/>
      <dgm:spPr/>
      <dgm:t>
        <a:bodyPr/>
        <a:lstStyle/>
        <a:p>
          <a:endParaRPr lang="en-GB" sz="1400"/>
        </a:p>
      </dgm:t>
    </dgm:pt>
    <dgm:pt modelId="{3F23A257-B260-46C0-BF01-DA9E29FECE35}" type="sibTrans" cxnId="{3C572122-8881-4584-935C-D7DCD465F14C}">
      <dgm:prSet/>
      <dgm:spPr/>
      <dgm:t>
        <a:bodyPr/>
        <a:lstStyle/>
        <a:p>
          <a:endParaRPr lang="en-GB" sz="1400"/>
        </a:p>
      </dgm:t>
    </dgm:pt>
    <dgm:pt modelId="{C8304816-9C1A-4027-ABF2-B8551B07DEB9}">
      <dgm:prSet phldrT="[Text]"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en-GB" sz="1400" b="0"/>
            <a:t>Copper Mark, ICMM, IRMA and TSM </a:t>
          </a:r>
        </a:p>
      </dgm:t>
    </dgm:pt>
    <dgm:pt modelId="{D5A4CEDD-2D7B-4530-90C1-F01FB1DBCDE0}" type="parTrans" cxnId="{2D188331-4C87-488F-90E2-9A116EBF8F24}">
      <dgm:prSet/>
      <dgm:spPr/>
      <dgm:t>
        <a:bodyPr/>
        <a:lstStyle/>
        <a:p>
          <a:endParaRPr lang="en-GB" sz="1400"/>
        </a:p>
      </dgm:t>
    </dgm:pt>
    <dgm:pt modelId="{88D3E7BD-2872-4567-BBEF-327F491DB809}" type="sibTrans" cxnId="{2D188331-4C87-488F-90E2-9A116EBF8F24}">
      <dgm:prSet/>
      <dgm:spPr/>
      <dgm:t>
        <a:bodyPr/>
        <a:lstStyle/>
        <a:p>
          <a:endParaRPr lang="en-GB" sz="1400"/>
        </a:p>
      </dgm:t>
    </dgm:pt>
    <dgm:pt modelId="{53CCECA1-18D9-4020-B35F-78FF620B25A9}">
      <dgm:prSet phldrT="[Text]"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en-GB" sz="1400" b="0"/>
            <a:t>Copper Mark, IRMA, TSM, and </a:t>
          </a:r>
          <a:r>
            <a:rPr lang="en-GB" sz="1400" b="0" i="0"/>
            <a:t>ICMM </a:t>
          </a:r>
          <a:r>
            <a:rPr lang="en-GB" sz="1100" b="0" i="0"/>
            <a:t>(as of January 2024)</a:t>
          </a:r>
          <a:endParaRPr lang="en-GB" sz="1400" b="0" i="0"/>
        </a:p>
      </dgm:t>
    </dgm:pt>
    <dgm:pt modelId="{64E6FBFA-D163-45C3-BD7F-E3637B9F3A1D}" type="parTrans" cxnId="{E8070576-BBF8-421B-9A68-F3C8A2955AB5}">
      <dgm:prSet/>
      <dgm:spPr/>
      <dgm:t>
        <a:bodyPr/>
        <a:lstStyle/>
        <a:p>
          <a:endParaRPr lang="en-GB" sz="1400"/>
        </a:p>
      </dgm:t>
    </dgm:pt>
    <dgm:pt modelId="{E654C9B9-F766-41E9-8E44-F37072EC747F}" type="sibTrans" cxnId="{E8070576-BBF8-421B-9A68-F3C8A2955AB5}">
      <dgm:prSet/>
      <dgm:spPr/>
      <dgm:t>
        <a:bodyPr/>
        <a:lstStyle/>
        <a:p>
          <a:endParaRPr lang="en-GB" sz="1400"/>
        </a:p>
      </dgm:t>
    </dgm:pt>
    <dgm:pt modelId="{1AE20D86-B191-4C64-9150-14660124050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GB" sz="1400" b="1"/>
            <a:t>Requires utilisation of mitigation hierarchy</a:t>
          </a:r>
          <a:endParaRPr lang="en-GB" sz="1400"/>
        </a:p>
      </dgm:t>
    </dgm:pt>
    <dgm:pt modelId="{CC5AF636-81CF-4019-8E19-51C835F9BF56}" type="parTrans" cxnId="{290577D5-8CAD-4EB4-9AD9-1E56FA47B3C2}">
      <dgm:prSet/>
      <dgm:spPr/>
      <dgm:t>
        <a:bodyPr/>
        <a:lstStyle/>
        <a:p>
          <a:endParaRPr lang="en-GB" sz="1400"/>
        </a:p>
      </dgm:t>
    </dgm:pt>
    <dgm:pt modelId="{EB16183E-5C61-493A-AC40-7137D138641F}" type="sibTrans" cxnId="{290577D5-8CAD-4EB4-9AD9-1E56FA47B3C2}">
      <dgm:prSet/>
      <dgm:spPr/>
      <dgm:t>
        <a:bodyPr/>
        <a:lstStyle/>
        <a:p>
          <a:endParaRPr lang="en-GB" sz="1400"/>
        </a:p>
      </dgm:t>
    </dgm:pt>
    <dgm:pt modelId="{FD21AA9E-8D96-4F4E-8846-62184DA99523}">
      <dgm:prSet phldrT="[Text]" custT="1"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en-GB" sz="1400" b="0"/>
            <a:t>Copper Mark, ICMM, IRMA and TSM</a:t>
          </a:r>
          <a:endParaRPr lang="en-GB" sz="1400"/>
        </a:p>
      </dgm:t>
    </dgm:pt>
    <dgm:pt modelId="{2E0E412C-DFF7-440C-A92A-640BB85C8157}" type="parTrans" cxnId="{288DC4E9-D93E-4A0F-9E33-DF7E92879E15}">
      <dgm:prSet/>
      <dgm:spPr/>
      <dgm:t>
        <a:bodyPr/>
        <a:lstStyle/>
        <a:p>
          <a:endParaRPr lang="en-GB" sz="1400"/>
        </a:p>
      </dgm:t>
    </dgm:pt>
    <dgm:pt modelId="{362A80E0-D30D-480E-ADAE-2AED2BEF6471}" type="sibTrans" cxnId="{288DC4E9-D93E-4A0F-9E33-DF7E92879E15}">
      <dgm:prSet/>
      <dgm:spPr/>
      <dgm:t>
        <a:bodyPr/>
        <a:lstStyle/>
        <a:p>
          <a:endParaRPr lang="en-GB" sz="1400"/>
        </a:p>
      </dgm:t>
    </dgm:pt>
    <dgm:pt modelId="{2B815389-A4EA-4F28-90FA-847DC1FDE501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bg2"/>
          </a:solidFill>
        </a:ln>
      </dgm:spPr>
      <dgm:t>
        <a:bodyPr/>
        <a:lstStyle/>
        <a:p>
          <a:r>
            <a:rPr lang="en-GB" sz="1400" b="1"/>
            <a:t>Encourages net gain/net positive impact</a:t>
          </a:r>
        </a:p>
      </dgm:t>
    </dgm:pt>
    <dgm:pt modelId="{A5C3AB1E-6A32-447C-A593-2F808383071F}" type="parTrans" cxnId="{53C3C2B0-0FFB-469A-AE61-E291496C8CD0}">
      <dgm:prSet/>
      <dgm:spPr/>
      <dgm:t>
        <a:bodyPr/>
        <a:lstStyle/>
        <a:p>
          <a:endParaRPr lang="en-GB"/>
        </a:p>
      </dgm:t>
    </dgm:pt>
    <dgm:pt modelId="{C4179E03-8544-48DE-8C83-9A4C0FABBC72}" type="sibTrans" cxnId="{53C3C2B0-0FFB-469A-AE61-E291496C8CD0}">
      <dgm:prSet/>
      <dgm:spPr/>
      <dgm:t>
        <a:bodyPr/>
        <a:lstStyle/>
        <a:p>
          <a:endParaRPr lang="en-GB"/>
        </a:p>
      </dgm:t>
    </dgm:pt>
    <dgm:pt modelId="{F76CC8C5-165C-49D3-9937-8BFE599BF07B}">
      <dgm:prSet phldrT="[Text]" custT="1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sz="1400" b="0">
              <a:solidFill>
                <a:schemeClr val="tx1"/>
              </a:solidFill>
            </a:rPr>
            <a:t>Copper Mark </a:t>
          </a:r>
          <a:r>
            <a:rPr lang="en-GB" sz="1400" b="0"/>
            <a:t>and IRMA</a:t>
          </a:r>
          <a:endParaRPr lang="en-GB" sz="1400" b="0">
            <a:solidFill>
              <a:schemeClr val="tx1"/>
            </a:solidFill>
          </a:endParaRPr>
        </a:p>
      </dgm:t>
    </dgm:pt>
    <dgm:pt modelId="{944B8961-EE57-421A-AD76-A2F98F28DF30}" type="sibTrans" cxnId="{B8D9BEC1-1CF7-47E5-8FAC-7895C08A142C}">
      <dgm:prSet/>
      <dgm:spPr/>
      <dgm:t>
        <a:bodyPr/>
        <a:lstStyle/>
        <a:p>
          <a:endParaRPr lang="en-GB"/>
        </a:p>
      </dgm:t>
    </dgm:pt>
    <dgm:pt modelId="{FC3939D5-6394-4CD6-AFC2-B07554D32495}" type="parTrans" cxnId="{B8D9BEC1-1CF7-47E5-8FAC-7895C08A142C}">
      <dgm:prSet/>
      <dgm:spPr/>
      <dgm:t>
        <a:bodyPr/>
        <a:lstStyle/>
        <a:p>
          <a:endParaRPr lang="en-GB"/>
        </a:p>
      </dgm:t>
    </dgm:pt>
    <dgm:pt modelId="{12D46FDF-D312-47AF-B673-49E9C5CFB668}" type="pres">
      <dgm:prSet presAssocID="{E346A746-4654-43C9-A163-BF03D360F163}" presName="linear" presStyleCnt="0">
        <dgm:presLayoutVars>
          <dgm:dir/>
          <dgm:animLvl val="lvl"/>
          <dgm:resizeHandles val="exact"/>
        </dgm:presLayoutVars>
      </dgm:prSet>
      <dgm:spPr/>
    </dgm:pt>
    <dgm:pt modelId="{E175ECC9-ADE4-4635-9357-D865555E1F2A}" type="pres">
      <dgm:prSet presAssocID="{7FFD4368-1EA6-4A40-B4DB-175FB0FF299E}" presName="parentLin" presStyleCnt="0"/>
      <dgm:spPr/>
    </dgm:pt>
    <dgm:pt modelId="{8D16EDDE-3150-430F-87E2-EB52386027B7}" type="pres">
      <dgm:prSet presAssocID="{7FFD4368-1EA6-4A40-B4DB-175FB0FF299E}" presName="parentLeftMargin" presStyleLbl="node1" presStyleIdx="0" presStyleCnt="5"/>
      <dgm:spPr/>
    </dgm:pt>
    <dgm:pt modelId="{01F57A37-E730-477A-AC7D-4CE07B017C49}" type="pres">
      <dgm:prSet presAssocID="{7FFD4368-1EA6-4A40-B4DB-175FB0FF299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107BE4C-AB9E-422F-97E9-DCFEA108EED6}" type="pres">
      <dgm:prSet presAssocID="{7FFD4368-1EA6-4A40-B4DB-175FB0FF299E}" presName="negativeSpace" presStyleCnt="0"/>
      <dgm:spPr/>
    </dgm:pt>
    <dgm:pt modelId="{840CEB3D-0E0A-4B40-A0E9-5F69FEFCA1A5}" type="pres">
      <dgm:prSet presAssocID="{7FFD4368-1EA6-4A40-B4DB-175FB0FF299E}" presName="childText" presStyleLbl="conFgAcc1" presStyleIdx="0" presStyleCnt="5">
        <dgm:presLayoutVars>
          <dgm:bulletEnabled val="1"/>
        </dgm:presLayoutVars>
      </dgm:prSet>
      <dgm:spPr/>
    </dgm:pt>
    <dgm:pt modelId="{8A179C13-3CDE-49B1-BC2A-4EDC837AA9F3}" type="pres">
      <dgm:prSet presAssocID="{56620DFD-C684-44B0-8126-27148E251C38}" presName="spaceBetweenRectangles" presStyleCnt="0"/>
      <dgm:spPr/>
    </dgm:pt>
    <dgm:pt modelId="{407DEA39-A42E-4978-A5C3-FDD07083A371}" type="pres">
      <dgm:prSet presAssocID="{1AE20D86-B191-4C64-9150-14660124050D}" presName="parentLin" presStyleCnt="0"/>
      <dgm:spPr/>
    </dgm:pt>
    <dgm:pt modelId="{14C9AD3D-EF7B-4A6F-9A63-5ECF9BB015DF}" type="pres">
      <dgm:prSet presAssocID="{1AE20D86-B191-4C64-9150-14660124050D}" presName="parentLeftMargin" presStyleLbl="node1" presStyleIdx="0" presStyleCnt="5"/>
      <dgm:spPr/>
    </dgm:pt>
    <dgm:pt modelId="{FF7B062B-7A18-4698-A231-CAB0A3B6F7BF}" type="pres">
      <dgm:prSet presAssocID="{1AE20D86-B191-4C64-9150-14660124050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8BB62B4-B470-40FE-B4D2-64380921E87B}" type="pres">
      <dgm:prSet presAssocID="{1AE20D86-B191-4C64-9150-14660124050D}" presName="negativeSpace" presStyleCnt="0"/>
      <dgm:spPr/>
    </dgm:pt>
    <dgm:pt modelId="{F3F0D8C7-A5A1-46BE-A071-E84927D1834E}" type="pres">
      <dgm:prSet presAssocID="{1AE20D86-B191-4C64-9150-14660124050D}" presName="childText" presStyleLbl="conFgAcc1" presStyleIdx="1" presStyleCnt="5">
        <dgm:presLayoutVars>
          <dgm:bulletEnabled val="1"/>
        </dgm:presLayoutVars>
      </dgm:prSet>
      <dgm:spPr/>
    </dgm:pt>
    <dgm:pt modelId="{74755399-B167-402C-B791-0644B677D153}" type="pres">
      <dgm:prSet presAssocID="{EB16183E-5C61-493A-AC40-7137D138641F}" presName="spaceBetweenRectangles" presStyleCnt="0"/>
      <dgm:spPr/>
    </dgm:pt>
    <dgm:pt modelId="{02B4EEDC-D5D7-466C-B749-2195F255823B}" type="pres">
      <dgm:prSet presAssocID="{C820BCEE-7814-4D36-B6E8-7455B8CD0F78}" presName="parentLin" presStyleCnt="0"/>
      <dgm:spPr/>
    </dgm:pt>
    <dgm:pt modelId="{D822D650-643A-4D7B-8D5D-FCA00683CD50}" type="pres">
      <dgm:prSet presAssocID="{C820BCEE-7814-4D36-B6E8-7455B8CD0F78}" presName="parentLeftMargin" presStyleLbl="node1" presStyleIdx="1" presStyleCnt="5"/>
      <dgm:spPr/>
    </dgm:pt>
    <dgm:pt modelId="{A968684B-DF97-4BA1-A10F-10C1E16F0553}" type="pres">
      <dgm:prSet presAssocID="{C820BCEE-7814-4D36-B6E8-7455B8CD0F7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C9A92F5-6AF9-42B5-B198-BA6245B13B09}" type="pres">
      <dgm:prSet presAssocID="{C820BCEE-7814-4D36-B6E8-7455B8CD0F78}" presName="negativeSpace" presStyleCnt="0"/>
      <dgm:spPr/>
    </dgm:pt>
    <dgm:pt modelId="{3A15FCA0-8BF4-4AF3-9719-06ACDA2B603E}" type="pres">
      <dgm:prSet presAssocID="{C820BCEE-7814-4D36-B6E8-7455B8CD0F78}" presName="childText" presStyleLbl="conFgAcc1" presStyleIdx="2" presStyleCnt="5">
        <dgm:presLayoutVars>
          <dgm:bulletEnabled val="1"/>
        </dgm:presLayoutVars>
      </dgm:prSet>
      <dgm:spPr/>
    </dgm:pt>
    <dgm:pt modelId="{A3D4A9F3-5C69-4D22-86FB-9092DA4B2F54}" type="pres">
      <dgm:prSet presAssocID="{75F5F4F6-817C-4C8F-A341-823BA55BAB60}" presName="spaceBetweenRectangles" presStyleCnt="0"/>
      <dgm:spPr/>
    </dgm:pt>
    <dgm:pt modelId="{22EE5AE3-78A9-4ACC-84D6-A343224E7C21}" type="pres">
      <dgm:prSet presAssocID="{67B275AD-3F2A-4A3C-817F-AA3EC43D8197}" presName="parentLin" presStyleCnt="0"/>
      <dgm:spPr/>
    </dgm:pt>
    <dgm:pt modelId="{A868EC0A-EB63-4CA0-B3C7-66A1346EDB45}" type="pres">
      <dgm:prSet presAssocID="{67B275AD-3F2A-4A3C-817F-AA3EC43D8197}" presName="parentLeftMargin" presStyleLbl="node1" presStyleIdx="2" presStyleCnt="5"/>
      <dgm:spPr/>
    </dgm:pt>
    <dgm:pt modelId="{71E5F79D-5DA0-475B-BF81-3FD9A6B1CD92}" type="pres">
      <dgm:prSet presAssocID="{67B275AD-3F2A-4A3C-817F-AA3EC43D819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F102856-A235-476A-9DEF-805F300097EB}" type="pres">
      <dgm:prSet presAssocID="{67B275AD-3F2A-4A3C-817F-AA3EC43D8197}" presName="negativeSpace" presStyleCnt="0"/>
      <dgm:spPr/>
    </dgm:pt>
    <dgm:pt modelId="{F4F9B8FD-E924-454B-8FD0-D9FD7A23E6EB}" type="pres">
      <dgm:prSet presAssocID="{67B275AD-3F2A-4A3C-817F-AA3EC43D8197}" presName="childText" presStyleLbl="conFgAcc1" presStyleIdx="3" presStyleCnt="5">
        <dgm:presLayoutVars>
          <dgm:bulletEnabled val="1"/>
        </dgm:presLayoutVars>
      </dgm:prSet>
      <dgm:spPr/>
    </dgm:pt>
    <dgm:pt modelId="{B6E51EAC-EF59-46EE-B088-2374D30FC56B}" type="pres">
      <dgm:prSet presAssocID="{FADBA636-3905-4CF8-B30B-33AC0531976B}" presName="spaceBetweenRectangles" presStyleCnt="0"/>
      <dgm:spPr/>
    </dgm:pt>
    <dgm:pt modelId="{BF68EDDF-F1C8-4416-A0B6-B9CF11B6E4C9}" type="pres">
      <dgm:prSet presAssocID="{2B815389-A4EA-4F28-90FA-847DC1FDE501}" presName="parentLin" presStyleCnt="0"/>
      <dgm:spPr/>
    </dgm:pt>
    <dgm:pt modelId="{BF9E48BA-C657-4035-9113-1D44F780A7C1}" type="pres">
      <dgm:prSet presAssocID="{2B815389-A4EA-4F28-90FA-847DC1FDE501}" presName="parentLeftMargin" presStyleLbl="node1" presStyleIdx="3" presStyleCnt="5"/>
      <dgm:spPr/>
    </dgm:pt>
    <dgm:pt modelId="{61F07C48-068A-46CD-A8E5-F2AE47E40EAE}" type="pres">
      <dgm:prSet presAssocID="{2B815389-A4EA-4F28-90FA-847DC1FDE501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0364CA97-B894-4940-AD50-F17E3514AC35}" type="pres">
      <dgm:prSet presAssocID="{2B815389-A4EA-4F28-90FA-847DC1FDE501}" presName="negativeSpace" presStyleCnt="0"/>
      <dgm:spPr/>
    </dgm:pt>
    <dgm:pt modelId="{6266F706-818C-4D71-B969-0D3B8EE50E73}" type="pres">
      <dgm:prSet presAssocID="{2B815389-A4EA-4F28-90FA-847DC1FDE501}" presName="childText" presStyleLbl="conFgAcc1" presStyleIdx="4" presStyleCnt="5" custLinFactNeighborX="-4409">
        <dgm:presLayoutVars>
          <dgm:bulletEnabled val="1"/>
        </dgm:presLayoutVars>
      </dgm:prSet>
      <dgm:spPr>
        <a:ln>
          <a:solidFill>
            <a:schemeClr val="accent2">
              <a:lumMod val="40000"/>
              <a:lumOff val="60000"/>
            </a:schemeClr>
          </a:solidFill>
        </a:ln>
      </dgm:spPr>
    </dgm:pt>
  </dgm:ptLst>
  <dgm:cxnLst>
    <dgm:cxn modelId="{F9E60604-E30A-46C9-8B9C-25CC4AE9219D}" type="presOf" srcId="{53CCECA1-18D9-4020-B35F-78FF620B25A9}" destId="{3A15FCA0-8BF4-4AF3-9719-06ACDA2B603E}" srcOrd="0" destOrd="0" presId="urn:microsoft.com/office/officeart/2005/8/layout/list1"/>
    <dgm:cxn modelId="{C5920014-BD79-4477-8B09-3BFDDF778433}" type="presOf" srcId="{2B815389-A4EA-4F28-90FA-847DC1FDE501}" destId="{61F07C48-068A-46CD-A8E5-F2AE47E40EAE}" srcOrd="1" destOrd="0" presId="urn:microsoft.com/office/officeart/2005/8/layout/list1"/>
    <dgm:cxn modelId="{3C572122-8881-4584-935C-D7DCD465F14C}" srcId="{67B275AD-3F2A-4A3C-817F-AA3EC43D8197}" destId="{1BCF7D28-E991-4CF7-BF6B-C8E4F4E7FC44}" srcOrd="0" destOrd="0" parTransId="{76071F1A-D9B6-47A7-BABA-626889B6D194}" sibTransId="{3F23A257-B260-46C0-BF01-DA9E29FECE35}"/>
    <dgm:cxn modelId="{25A7D42B-D16F-45C1-844E-79779B72A876}" type="presOf" srcId="{67B275AD-3F2A-4A3C-817F-AA3EC43D8197}" destId="{A868EC0A-EB63-4CA0-B3C7-66A1346EDB45}" srcOrd="0" destOrd="0" presId="urn:microsoft.com/office/officeart/2005/8/layout/list1"/>
    <dgm:cxn modelId="{2D188331-4C87-488F-90E2-9A116EBF8F24}" srcId="{1AE20D86-B191-4C64-9150-14660124050D}" destId="{C8304816-9C1A-4027-ABF2-B8551B07DEB9}" srcOrd="0" destOrd="0" parTransId="{D5A4CEDD-2D7B-4530-90C1-F01FB1DBCDE0}" sibTransId="{88D3E7BD-2872-4567-BBEF-327F491DB809}"/>
    <dgm:cxn modelId="{616EB743-CCEB-4DCB-AEC8-94F767CED551}" type="presOf" srcId="{C820BCEE-7814-4D36-B6E8-7455B8CD0F78}" destId="{D822D650-643A-4D7B-8D5D-FCA00683CD50}" srcOrd="0" destOrd="0" presId="urn:microsoft.com/office/officeart/2005/8/layout/list1"/>
    <dgm:cxn modelId="{AE660967-5B73-4A2F-A11A-2E9352785F3E}" type="presOf" srcId="{67B275AD-3F2A-4A3C-817F-AA3EC43D8197}" destId="{71E5F79D-5DA0-475B-BF81-3FD9A6B1CD92}" srcOrd="1" destOrd="0" presId="urn:microsoft.com/office/officeart/2005/8/layout/list1"/>
    <dgm:cxn modelId="{9A308769-A14E-4752-8578-AD28F51F286C}" type="presOf" srcId="{C8304816-9C1A-4027-ABF2-B8551B07DEB9}" destId="{F3F0D8C7-A5A1-46BE-A071-E84927D1834E}" srcOrd="0" destOrd="0" presId="urn:microsoft.com/office/officeart/2005/8/layout/list1"/>
    <dgm:cxn modelId="{9A670D53-9C7C-4DDB-88B3-66DEDDB8D2D2}" type="presOf" srcId="{E346A746-4654-43C9-A163-BF03D360F163}" destId="{12D46FDF-D312-47AF-B673-49E9C5CFB668}" srcOrd="0" destOrd="0" presId="urn:microsoft.com/office/officeart/2005/8/layout/list1"/>
    <dgm:cxn modelId="{452FC454-1EF8-4C69-8A73-726D6F345771}" type="presOf" srcId="{F76CC8C5-165C-49D3-9937-8BFE599BF07B}" destId="{6266F706-818C-4D71-B969-0D3B8EE50E73}" srcOrd="0" destOrd="0" presId="urn:microsoft.com/office/officeart/2005/8/layout/list1"/>
    <dgm:cxn modelId="{E8070576-BBF8-421B-9A68-F3C8A2955AB5}" srcId="{C820BCEE-7814-4D36-B6E8-7455B8CD0F78}" destId="{53CCECA1-18D9-4020-B35F-78FF620B25A9}" srcOrd="0" destOrd="0" parTransId="{64E6FBFA-D163-45C3-BD7F-E3637B9F3A1D}" sibTransId="{E654C9B9-F766-41E9-8E44-F37072EC747F}"/>
    <dgm:cxn modelId="{BBDFDAA0-7414-4992-9247-DF9BF17B022E}" type="presOf" srcId="{2B815389-A4EA-4F28-90FA-847DC1FDE501}" destId="{BF9E48BA-C657-4035-9113-1D44F780A7C1}" srcOrd="0" destOrd="0" presId="urn:microsoft.com/office/officeart/2005/8/layout/list1"/>
    <dgm:cxn modelId="{FFA56DA1-03BD-4B75-B5A6-7D1B7845CCA0}" type="presOf" srcId="{FD21AA9E-8D96-4F4E-8846-62184DA99523}" destId="{840CEB3D-0E0A-4B40-A0E9-5F69FEFCA1A5}" srcOrd="0" destOrd="0" presId="urn:microsoft.com/office/officeart/2005/8/layout/list1"/>
    <dgm:cxn modelId="{8A090CA5-0A92-48FA-8B82-8E9DA65BB54E}" type="presOf" srcId="{C820BCEE-7814-4D36-B6E8-7455B8CD0F78}" destId="{A968684B-DF97-4BA1-A10F-10C1E16F0553}" srcOrd="1" destOrd="0" presId="urn:microsoft.com/office/officeart/2005/8/layout/list1"/>
    <dgm:cxn modelId="{53C3C2B0-0FFB-469A-AE61-E291496C8CD0}" srcId="{E346A746-4654-43C9-A163-BF03D360F163}" destId="{2B815389-A4EA-4F28-90FA-847DC1FDE501}" srcOrd="4" destOrd="0" parTransId="{A5C3AB1E-6A32-447C-A593-2F808383071F}" sibTransId="{C4179E03-8544-48DE-8C83-9A4C0FABBC72}"/>
    <dgm:cxn modelId="{001C6ABA-F953-404C-A412-C1FF161E7210}" srcId="{E346A746-4654-43C9-A163-BF03D360F163}" destId="{67B275AD-3F2A-4A3C-817F-AA3EC43D8197}" srcOrd="3" destOrd="0" parTransId="{23B8D9C4-AD8F-48AB-A7D4-8797A9AF0225}" sibTransId="{FADBA636-3905-4CF8-B30B-33AC0531976B}"/>
    <dgm:cxn modelId="{B8D9BEC1-1CF7-47E5-8FAC-7895C08A142C}" srcId="{2B815389-A4EA-4F28-90FA-847DC1FDE501}" destId="{F76CC8C5-165C-49D3-9937-8BFE599BF07B}" srcOrd="0" destOrd="0" parTransId="{FC3939D5-6394-4CD6-AFC2-B07554D32495}" sibTransId="{944B8961-EE57-421A-AD76-A2F98F28DF30}"/>
    <dgm:cxn modelId="{290577D5-8CAD-4EB4-9AD9-1E56FA47B3C2}" srcId="{E346A746-4654-43C9-A163-BF03D360F163}" destId="{1AE20D86-B191-4C64-9150-14660124050D}" srcOrd="1" destOrd="0" parTransId="{CC5AF636-81CF-4019-8E19-51C835F9BF56}" sibTransId="{EB16183E-5C61-493A-AC40-7137D138641F}"/>
    <dgm:cxn modelId="{A687F6D6-0FD2-4184-B061-E880CAF1453B}" srcId="{E346A746-4654-43C9-A163-BF03D360F163}" destId="{C820BCEE-7814-4D36-B6E8-7455B8CD0F78}" srcOrd="2" destOrd="0" parTransId="{8EB35B98-98BC-45C9-900C-76A44F7914C6}" sibTransId="{75F5F4F6-817C-4C8F-A341-823BA55BAB60}"/>
    <dgm:cxn modelId="{718064D9-AC7C-45FA-9EA1-FC4B6460E89C}" srcId="{E346A746-4654-43C9-A163-BF03D360F163}" destId="{7FFD4368-1EA6-4A40-B4DB-175FB0FF299E}" srcOrd="0" destOrd="0" parTransId="{184E00AA-A487-4304-B000-2C024EDEDCCC}" sibTransId="{56620DFD-C684-44B0-8126-27148E251C38}"/>
    <dgm:cxn modelId="{3A96AFE1-B9E0-4523-9219-D02C8FB77AF0}" type="presOf" srcId="{1AE20D86-B191-4C64-9150-14660124050D}" destId="{FF7B062B-7A18-4698-A231-CAB0A3B6F7BF}" srcOrd="1" destOrd="0" presId="urn:microsoft.com/office/officeart/2005/8/layout/list1"/>
    <dgm:cxn modelId="{C11E20E5-820A-4434-8A2F-B12C4F5372B8}" type="presOf" srcId="{7FFD4368-1EA6-4A40-B4DB-175FB0FF299E}" destId="{01F57A37-E730-477A-AC7D-4CE07B017C49}" srcOrd="1" destOrd="0" presId="urn:microsoft.com/office/officeart/2005/8/layout/list1"/>
    <dgm:cxn modelId="{8640E6E7-57D8-46CD-A8A4-25E59E0CED67}" type="presOf" srcId="{1BCF7D28-E991-4CF7-BF6B-C8E4F4E7FC44}" destId="{F4F9B8FD-E924-454B-8FD0-D9FD7A23E6EB}" srcOrd="0" destOrd="0" presId="urn:microsoft.com/office/officeart/2005/8/layout/list1"/>
    <dgm:cxn modelId="{288DC4E9-D93E-4A0F-9E33-DF7E92879E15}" srcId="{7FFD4368-1EA6-4A40-B4DB-175FB0FF299E}" destId="{FD21AA9E-8D96-4F4E-8846-62184DA99523}" srcOrd="0" destOrd="0" parTransId="{2E0E412C-DFF7-440C-A92A-640BB85C8157}" sibTransId="{362A80E0-D30D-480E-ADAE-2AED2BEF6471}"/>
    <dgm:cxn modelId="{58DEB1ED-D13A-4C50-9285-BA9FFAD84547}" type="presOf" srcId="{7FFD4368-1EA6-4A40-B4DB-175FB0FF299E}" destId="{8D16EDDE-3150-430F-87E2-EB52386027B7}" srcOrd="0" destOrd="0" presId="urn:microsoft.com/office/officeart/2005/8/layout/list1"/>
    <dgm:cxn modelId="{DED033F7-07C3-48C9-AEB8-52477A1FD30C}" type="presOf" srcId="{1AE20D86-B191-4C64-9150-14660124050D}" destId="{14C9AD3D-EF7B-4A6F-9A63-5ECF9BB015DF}" srcOrd="0" destOrd="0" presId="urn:microsoft.com/office/officeart/2005/8/layout/list1"/>
    <dgm:cxn modelId="{A384BF62-48AE-4EC1-A061-FF227EBD29F0}" type="presParOf" srcId="{12D46FDF-D312-47AF-B673-49E9C5CFB668}" destId="{E175ECC9-ADE4-4635-9357-D865555E1F2A}" srcOrd="0" destOrd="0" presId="urn:microsoft.com/office/officeart/2005/8/layout/list1"/>
    <dgm:cxn modelId="{3B70F1D6-42F9-4194-8FD9-94AC7A5DB3B2}" type="presParOf" srcId="{E175ECC9-ADE4-4635-9357-D865555E1F2A}" destId="{8D16EDDE-3150-430F-87E2-EB52386027B7}" srcOrd="0" destOrd="0" presId="urn:microsoft.com/office/officeart/2005/8/layout/list1"/>
    <dgm:cxn modelId="{52B66834-04BC-4E29-89DE-F294B73A4D55}" type="presParOf" srcId="{E175ECC9-ADE4-4635-9357-D865555E1F2A}" destId="{01F57A37-E730-477A-AC7D-4CE07B017C49}" srcOrd="1" destOrd="0" presId="urn:microsoft.com/office/officeart/2005/8/layout/list1"/>
    <dgm:cxn modelId="{494E6FAF-AFAC-4779-8A51-E3F7C8C31D77}" type="presParOf" srcId="{12D46FDF-D312-47AF-B673-49E9C5CFB668}" destId="{6107BE4C-AB9E-422F-97E9-DCFEA108EED6}" srcOrd="1" destOrd="0" presId="urn:microsoft.com/office/officeart/2005/8/layout/list1"/>
    <dgm:cxn modelId="{77FA14FF-0B08-42EB-A090-D7C50F2F2CED}" type="presParOf" srcId="{12D46FDF-D312-47AF-B673-49E9C5CFB668}" destId="{840CEB3D-0E0A-4B40-A0E9-5F69FEFCA1A5}" srcOrd="2" destOrd="0" presId="urn:microsoft.com/office/officeart/2005/8/layout/list1"/>
    <dgm:cxn modelId="{9ABF69CB-2FDF-4F4E-AF11-A6AF2F8F6C96}" type="presParOf" srcId="{12D46FDF-D312-47AF-B673-49E9C5CFB668}" destId="{8A179C13-3CDE-49B1-BC2A-4EDC837AA9F3}" srcOrd="3" destOrd="0" presId="urn:microsoft.com/office/officeart/2005/8/layout/list1"/>
    <dgm:cxn modelId="{EBF7974F-A1A3-4F32-91A6-F28DF3E3D350}" type="presParOf" srcId="{12D46FDF-D312-47AF-B673-49E9C5CFB668}" destId="{407DEA39-A42E-4978-A5C3-FDD07083A371}" srcOrd="4" destOrd="0" presId="urn:microsoft.com/office/officeart/2005/8/layout/list1"/>
    <dgm:cxn modelId="{4E9235D6-D155-43B5-AA2E-02C4112969B6}" type="presParOf" srcId="{407DEA39-A42E-4978-A5C3-FDD07083A371}" destId="{14C9AD3D-EF7B-4A6F-9A63-5ECF9BB015DF}" srcOrd="0" destOrd="0" presId="urn:microsoft.com/office/officeart/2005/8/layout/list1"/>
    <dgm:cxn modelId="{91DAA3D2-67D9-4F73-A6B8-1D8715922C13}" type="presParOf" srcId="{407DEA39-A42E-4978-A5C3-FDD07083A371}" destId="{FF7B062B-7A18-4698-A231-CAB0A3B6F7BF}" srcOrd="1" destOrd="0" presId="urn:microsoft.com/office/officeart/2005/8/layout/list1"/>
    <dgm:cxn modelId="{E40AF554-677E-49B8-AEFA-E8871C02832C}" type="presParOf" srcId="{12D46FDF-D312-47AF-B673-49E9C5CFB668}" destId="{18BB62B4-B470-40FE-B4D2-64380921E87B}" srcOrd="5" destOrd="0" presId="urn:microsoft.com/office/officeart/2005/8/layout/list1"/>
    <dgm:cxn modelId="{435309B2-6CFC-4E16-BAEA-A9F945BE04EF}" type="presParOf" srcId="{12D46FDF-D312-47AF-B673-49E9C5CFB668}" destId="{F3F0D8C7-A5A1-46BE-A071-E84927D1834E}" srcOrd="6" destOrd="0" presId="urn:microsoft.com/office/officeart/2005/8/layout/list1"/>
    <dgm:cxn modelId="{41F499D4-1EA2-4CF3-916F-D43E62683A25}" type="presParOf" srcId="{12D46FDF-D312-47AF-B673-49E9C5CFB668}" destId="{74755399-B167-402C-B791-0644B677D153}" srcOrd="7" destOrd="0" presId="urn:microsoft.com/office/officeart/2005/8/layout/list1"/>
    <dgm:cxn modelId="{F4B462CD-5F3E-4EA7-BAFF-FC62B398010D}" type="presParOf" srcId="{12D46FDF-D312-47AF-B673-49E9C5CFB668}" destId="{02B4EEDC-D5D7-466C-B749-2195F255823B}" srcOrd="8" destOrd="0" presId="urn:microsoft.com/office/officeart/2005/8/layout/list1"/>
    <dgm:cxn modelId="{260F9AD8-EFBD-4CCC-901B-EF4D7628DA20}" type="presParOf" srcId="{02B4EEDC-D5D7-466C-B749-2195F255823B}" destId="{D822D650-643A-4D7B-8D5D-FCA00683CD50}" srcOrd="0" destOrd="0" presId="urn:microsoft.com/office/officeart/2005/8/layout/list1"/>
    <dgm:cxn modelId="{17F5479C-6876-411B-B009-A3D57B1DB866}" type="presParOf" srcId="{02B4EEDC-D5D7-466C-B749-2195F255823B}" destId="{A968684B-DF97-4BA1-A10F-10C1E16F0553}" srcOrd="1" destOrd="0" presId="urn:microsoft.com/office/officeart/2005/8/layout/list1"/>
    <dgm:cxn modelId="{A55E27CB-B252-4018-8D81-A96BB8F2F84E}" type="presParOf" srcId="{12D46FDF-D312-47AF-B673-49E9C5CFB668}" destId="{DC9A92F5-6AF9-42B5-B198-BA6245B13B09}" srcOrd="9" destOrd="0" presId="urn:microsoft.com/office/officeart/2005/8/layout/list1"/>
    <dgm:cxn modelId="{DC64B876-FFE5-4680-A7BC-F5E2D257C9A7}" type="presParOf" srcId="{12D46FDF-D312-47AF-B673-49E9C5CFB668}" destId="{3A15FCA0-8BF4-4AF3-9719-06ACDA2B603E}" srcOrd="10" destOrd="0" presId="urn:microsoft.com/office/officeart/2005/8/layout/list1"/>
    <dgm:cxn modelId="{ABDFCB6D-94A7-424B-A9B2-9FF0A28B85B5}" type="presParOf" srcId="{12D46FDF-D312-47AF-B673-49E9C5CFB668}" destId="{A3D4A9F3-5C69-4D22-86FB-9092DA4B2F54}" srcOrd="11" destOrd="0" presId="urn:microsoft.com/office/officeart/2005/8/layout/list1"/>
    <dgm:cxn modelId="{52227B77-2954-410E-9E02-D573E464D5F6}" type="presParOf" srcId="{12D46FDF-D312-47AF-B673-49E9C5CFB668}" destId="{22EE5AE3-78A9-4ACC-84D6-A343224E7C21}" srcOrd="12" destOrd="0" presId="urn:microsoft.com/office/officeart/2005/8/layout/list1"/>
    <dgm:cxn modelId="{7EF1FD3D-A28D-4522-B353-5A44D9894D0D}" type="presParOf" srcId="{22EE5AE3-78A9-4ACC-84D6-A343224E7C21}" destId="{A868EC0A-EB63-4CA0-B3C7-66A1346EDB45}" srcOrd="0" destOrd="0" presId="urn:microsoft.com/office/officeart/2005/8/layout/list1"/>
    <dgm:cxn modelId="{6812C71F-6FC2-41AE-A70E-63D9D59DDC60}" type="presParOf" srcId="{22EE5AE3-78A9-4ACC-84D6-A343224E7C21}" destId="{71E5F79D-5DA0-475B-BF81-3FD9A6B1CD92}" srcOrd="1" destOrd="0" presId="urn:microsoft.com/office/officeart/2005/8/layout/list1"/>
    <dgm:cxn modelId="{667CD93D-83AD-4492-BB3B-18A3660C14AA}" type="presParOf" srcId="{12D46FDF-D312-47AF-B673-49E9C5CFB668}" destId="{AF102856-A235-476A-9DEF-805F300097EB}" srcOrd="13" destOrd="0" presId="urn:microsoft.com/office/officeart/2005/8/layout/list1"/>
    <dgm:cxn modelId="{A0119C69-88D6-4637-8786-292EE5876DFA}" type="presParOf" srcId="{12D46FDF-D312-47AF-B673-49E9C5CFB668}" destId="{F4F9B8FD-E924-454B-8FD0-D9FD7A23E6EB}" srcOrd="14" destOrd="0" presId="urn:microsoft.com/office/officeart/2005/8/layout/list1"/>
    <dgm:cxn modelId="{0F97C607-5BCC-4410-9ECA-93C27302FFCF}" type="presParOf" srcId="{12D46FDF-D312-47AF-B673-49E9C5CFB668}" destId="{B6E51EAC-EF59-46EE-B088-2374D30FC56B}" srcOrd="15" destOrd="0" presId="urn:microsoft.com/office/officeart/2005/8/layout/list1"/>
    <dgm:cxn modelId="{232389F6-D15F-4EE0-80EB-8E125FEC53D5}" type="presParOf" srcId="{12D46FDF-D312-47AF-B673-49E9C5CFB668}" destId="{BF68EDDF-F1C8-4416-A0B6-B9CF11B6E4C9}" srcOrd="16" destOrd="0" presId="urn:microsoft.com/office/officeart/2005/8/layout/list1"/>
    <dgm:cxn modelId="{C54F1BEA-4796-4239-9E81-4EBC2B2B4B83}" type="presParOf" srcId="{BF68EDDF-F1C8-4416-A0B6-B9CF11B6E4C9}" destId="{BF9E48BA-C657-4035-9113-1D44F780A7C1}" srcOrd="0" destOrd="0" presId="urn:microsoft.com/office/officeart/2005/8/layout/list1"/>
    <dgm:cxn modelId="{2A10A9E2-4ABC-4B87-98F5-C5214431668E}" type="presParOf" srcId="{BF68EDDF-F1C8-4416-A0B6-B9CF11B6E4C9}" destId="{61F07C48-068A-46CD-A8E5-F2AE47E40EAE}" srcOrd="1" destOrd="0" presId="urn:microsoft.com/office/officeart/2005/8/layout/list1"/>
    <dgm:cxn modelId="{8ACDBB44-B26C-4B55-BBD4-0EFC6AF0B55A}" type="presParOf" srcId="{12D46FDF-D312-47AF-B673-49E9C5CFB668}" destId="{0364CA97-B894-4940-AD50-F17E3514AC35}" srcOrd="17" destOrd="0" presId="urn:microsoft.com/office/officeart/2005/8/layout/list1"/>
    <dgm:cxn modelId="{A9D41489-7DCB-4428-83F3-BA414B61EB2D}" type="presParOf" srcId="{12D46FDF-D312-47AF-B673-49E9C5CFB668}" destId="{6266F706-818C-4D71-B969-0D3B8EE50E73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7F720D-CBEE-411D-84C4-B05B13C26EF5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78B35780-BB4F-4E7F-BE67-68643034BB87}">
      <dgm:prSet phldrT="[Text]" custT="1"/>
      <dgm:spPr/>
      <dgm:t>
        <a:bodyPr/>
        <a:lstStyle/>
        <a:p>
          <a:r>
            <a:rPr lang="en-GB" sz="1800" b="1" i="0">
              <a:effectLst/>
              <a:latin typeface="+mj-lt"/>
            </a:rPr>
            <a:t>International cooperation</a:t>
          </a:r>
          <a:endParaRPr lang="en-GB" sz="1800" b="1">
            <a:latin typeface="+mj-lt"/>
          </a:endParaRPr>
        </a:p>
      </dgm:t>
    </dgm:pt>
    <dgm:pt modelId="{06FD10F3-0C3A-4131-86C8-1593CE6AA4F9}" type="parTrans" cxnId="{3CF31CA7-96E9-43B5-AD5A-366671245117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A2CB1EFE-DB99-4A82-B9E5-50C94BF2517B}" type="sibTrans" cxnId="{3CF31CA7-96E9-43B5-AD5A-366671245117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3C400192-A3B4-4CB8-8252-93B5F3A88CAE}">
      <dgm:prSet phldrT="[Text]" custT="1"/>
      <dgm:spPr/>
      <dgm:t>
        <a:bodyPr/>
        <a:lstStyle/>
        <a:p>
          <a:r>
            <a:rPr lang="en-GB" sz="1600" i="0">
              <a:effectLst/>
              <a:latin typeface="+mn-lt"/>
            </a:rPr>
            <a:t>Sustainable Critical Minerals Alliance:</a:t>
          </a:r>
          <a:endParaRPr lang="en-GB" sz="1600">
            <a:latin typeface="+mn-lt"/>
          </a:endParaRPr>
        </a:p>
      </dgm:t>
    </dgm:pt>
    <dgm:pt modelId="{D66D2E87-A3A2-4F2C-939B-5E915C8591A3}" type="parTrans" cxnId="{C5FD9E70-01FC-4A41-9C9A-F05151C06090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08BBBE19-9CCF-474F-82C8-36A43C08CB9B}" type="sibTrans" cxnId="{C5FD9E70-01FC-4A41-9C9A-F05151C06090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541629E6-DD2E-40C3-80BC-A699B4D43BE1}">
      <dgm:prSet phldrT="[Text]" custT="1"/>
      <dgm:spPr/>
      <dgm:t>
        <a:bodyPr/>
        <a:lstStyle/>
        <a:p>
          <a:r>
            <a:rPr lang="en-GB" sz="1800" b="1" i="0">
              <a:effectLst/>
              <a:latin typeface="+mj-lt"/>
            </a:rPr>
            <a:t>Regulatory reform	</a:t>
          </a:r>
          <a:endParaRPr lang="en-GB" sz="1800" b="1">
            <a:latin typeface="+mj-lt"/>
          </a:endParaRPr>
        </a:p>
      </dgm:t>
    </dgm:pt>
    <dgm:pt modelId="{0B88403E-4581-45F5-B7B1-6D3672AC1217}" type="parTrans" cxnId="{113CD454-2211-420A-AA78-982C4478C610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7EFDAF66-B121-4B68-BE37-6861D2D701D9}" type="sibTrans" cxnId="{113CD454-2211-420A-AA78-982C4478C610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266C7E5F-5435-482F-9461-72C2E0239635}">
      <dgm:prSet phldrT="[Text]" custT="1"/>
      <dgm:spPr/>
      <dgm:t>
        <a:bodyPr/>
        <a:lstStyle/>
        <a:p>
          <a:r>
            <a:rPr lang="en-GB" sz="1600">
              <a:latin typeface="+mn-lt"/>
            </a:rPr>
            <a:t>Philippines DENR A.O. 2022-04:</a:t>
          </a:r>
        </a:p>
      </dgm:t>
    </dgm:pt>
    <dgm:pt modelId="{E03BF98C-BFAF-4DE8-AFEA-F5B3D1C67FD9}" type="parTrans" cxnId="{55B8B741-5386-418C-801F-8F188E07A9AC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5D8C08BD-F8F4-4F16-A371-A34E60C27DAE}" type="sibTrans" cxnId="{55B8B741-5386-418C-801F-8F188E07A9AC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DD4B25A5-0BA5-4DD3-ADA5-AF85964420B4}">
      <dgm:prSet phldrT="[Text]" custT="1"/>
      <dgm:spPr/>
      <dgm:t>
        <a:bodyPr/>
        <a:lstStyle/>
        <a:p>
          <a:r>
            <a:rPr lang="en-GB" sz="1800" b="1">
              <a:latin typeface="+mj-lt"/>
            </a:rPr>
            <a:t>Public Disclosure</a:t>
          </a:r>
        </a:p>
      </dgm:t>
    </dgm:pt>
    <dgm:pt modelId="{D0F171F3-47E3-4C8D-A6AF-C291684BC54D}" type="parTrans" cxnId="{C9A87BED-75F3-4A72-8EFC-1E37367B16BF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EE42B259-48F3-4A81-B1D0-B6E0D92BB163}" type="sibTrans" cxnId="{C9A87BED-75F3-4A72-8EFC-1E37367B16BF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258A732B-B834-4967-8548-92AF2266CE30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600">
              <a:latin typeface="+mn-lt"/>
            </a:rPr>
            <a:t>France </a:t>
          </a:r>
          <a:r>
            <a:rPr lang="en-GB" sz="1600" b="0" i="0">
              <a:latin typeface="+mn-lt"/>
            </a:rPr>
            <a:t>Art. 29, Energy and Climate Law:</a:t>
          </a:r>
          <a:endParaRPr lang="en-GB" sz="1600" b="0">
            <a:latin typeface="+mn-lt"/>
          </a:endParaRPr>
        </a:p>
      </dgm:t>
    </dgm:pt>
    <dgm:pt modelId="{69140C98-45EF-4C08-AABC-639129DC5A88}" type="parTrans" cxnId="{6C36B32E-05EF-47F8-9A44-BE01A1311C4B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8634E7F5-C4B4-4727-BF45-68E3F44C9AB1}" type="sibTrans" cxnId="{6C36B32E-05EF-47F8-9A44-BE01A1311C4B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EC0EA024-3C66-44B3-9DF0-F5DE7D52AA43}">
      <dgm:prSet phldrT="[Text]" custT="1"/>
      <dgm:spPr/>
      <dgm:t>
        <a:bodyPr/>
        <a:lstStyle/>
        <a:p>
          <a:pPr>
            <a:buFont typeface="Arial" panose="020B0604020202020204" pitchFamily="34" charset="0"/>
            <a:buNone/>
          </a:pPr>
          <a:br>
            <a:rPr lang="en-GB" sz="1600" b="0" i="0">
              <a:solidFill>
                <a:srgbClr val="000000"/>
              </a:solidFill>
              <a:effectLst/>
              <a:latin typeface="+mn-lt"/>
            </a:rPr>
          </a:br>
          <a:r>
            <a:rPr lang="en-GB" sz="1600" b="0" i="0">
              <a:solidFill>
                <a:srgbClr val="000000"/>
              </a:solidFill>
              <a:effectLst/>
              <a:latin typeface="+mn-lt"/>
            </a:rPr>
            <a:t>Halt and reverse biodiversity loss by 2030</a:t>
          </a:r>
          <a:endParaRPr lang="en-GB" sz="1600">
            <a:latin typeface="+mn-lt"/>
          </a:endParaRPr>
        </a:p>
      </dgm:t>
    </dgm:pt>
    <dgm:pt modelId="{300B70BE-D5D8-4176-98CD-69DC3E7BD4E5}" type="parTrans" cxnId="{AA0BAB66-1BAB-4749-85F2-9B00CB09B8E1}">
      <dgm:prSet/>
      <dgm:spPr/>
      <dgm:t>
        <a:bodyPr/>
        <a:lstStyle/>
        <a:p>
          <a:endParaRPr lang="en-GB"/>
        </a:p>
      </dgm:t>
    </dgm:pt>
    <dgm:pt modelId="{CB48C84F-8AF8-42C7-B982-9A8448E51A4B}" type="sibTrans" cxnId="{AA0BAB66-1BAB-4749-85F2-9B00CB09B8E1}">
      <dgm:prSet/>
      <dgm:spPr/>
      <dgm:t>
        <a:bodyPr/>
        <a:lstStyle/>
        <a:p>
          <a:endParaRPr lang="en-GB"/>
        </a:p>
      </dgm:t>
    </dgm:pt>
    <dgm:pt modelId="{7FE82B67-7FA6-4EBA-BF3D-A61FA84759AF}">
      <dgm:prSet phldrT="[Text]" custT="1"/>
      <dgm:spPr/>
      <dgm:t>
        <a:bodyPr/>
        <a:lstStyle/>
        <a:p>
          <a:pPr>
            <a:buNone/>
          </a:pPr>
          <a:br>
            <a:rPr lang="en-GB" sz="1600">
              <a:latin typeface="+mn-lt"/>
            </a:rPr>
          </a:br>
          <a:r>
            <a:rPr lang="en-GB" sz="1600">
              <a:latin typeface="+mn-lt"/>
            </a:rPr>
            <a:t>Biodiversity assessment and rehabilitation plan for permitting</a:t>
          </a:r>
        </a:p>
      </dgm:t>
    </dgm:pt>
    <dgm:pt modelId="{15704B9E-3CD0-4AC1-A01D-0D8436D10D20}" type="sibTrans" cxnId="{0EDE76E1-4923-45DB-9311-17191A41934F}">
      <dgm:prSet/>
      <dgm:spPr/>
      <dgm:t>
        <a:bodyPr/>
        <a:lstStyle/>
        <a:p>
          <a:endParaRPr lang="en-GB"/>
        </a:p>
      </dgm:t>
    </dgm:pt>
    <dgm:pt modelId="{DB9FD860-F5E6-4A9C-BA1F-2EF3877282DF}" type="parTrans" cxnId="{0EDE76E1-4923-45DB-9311-17191A41934F}">
      <dgm:prSet/>
      <dgm:spPr/>
      <dgm:t>
        <a:bodyPr/>
        <a:lstStyle/>
        <a:p>
          <a:endParaRPr lang="en-GB"/>
        </a:p>
      </dgm:t>
    </dgm:pt>
    <dgm:pt modelId="{B660A9BF-F3D0-464A-A751-92DA00D6810A}">
      <dgm:prSet phldrT="[Text]" custT="1"/>
      <dgm:spPr/>
      <dgm:t>
        <a:bodyPr/>
        <a:lstStyle/>
        <a:p>
          <a:pPr>
            <a:buFont typeface="Arial" panose="020B0604020202020204" pitchFamily="34" charset="0"/>
            <a:buNone/>
          </a:pPr>
          <a:br>
            <a:rPr lang="en-GB" sz="1600" b="0">
              <a:latin typeface="+mn-lt"/>
            </a:rPr>
          </a:br>
          <a:r>
            <a:rPr lang="en-GB" sz="1600" b="0">
              <a:latin typeface="+mn-lt"/>
            </a:rPr>
            <a:t>Public disclosure of risks related to climate change and biodiversity</a:t>
          </a:r>
        </a:p>
      </dgm:t>
    </dgm:pt>
    <dgm:pt modelId="{9ECC8332-62F6-41A8-91C7-F597EA96538F}" type="parTrans" cxnId="{2FB36086-94F6-4BB7-9477-A799FF294266}">
      <dgm:prSet/>
      <dgm:spPr/>
      <dgm:t>
        <a:bodyPr/>
        <a:lstStyle/>
        <a:p>
          <a:endParaRPr lang="en-GB"/>
        </a:p>
      </dgm:t>
    </dgm:pt>
    <dgm:pt modelId="{909FD948-B326-472C-84FC-77FED930BA88}" type="sibTrans" cxnId="{2FB36086-94F6-4BB7-9477-A799FF294266}">
      <dgm:prSet/>
      <dgm:spPr/>
      <dgm:t>
        <a:bodyPr/>
        <a:lstStyle/>
        <a:p>
          <a:endParaRPr lang="en-GB"/>
        </a:p>
      </dgm:t>
    </dgm:pt>
    <dgm:pt modelId="{13B09403-F0F9-4831-AC84-D467D632739E}" type="pres">
      <dgm:prSet presAssocID="{B07F720D-CBEE-411D-84C4-B05B13C26EF5}" presName="Name0" presStyleCnt="0">
        <dgm:presLayoutVars>
          <dgm:dir/>
          <dgm:animLvl val="lvl"/>
          <dgm:resizeHandles val="exact"/>
        </dgm:presLayoutVars>
      </dgm:prSet>
      <dgm:spPr/>
    </dgm:pt>
    <dgm:pt modelId="{A85525A2-3F60-497C-A7DB-35A393EAAFF6}" type="pres">
      <dgm:prSet presAssocID="{78B35780-BB4F-4E7F-BE67-68643034BB87}" presName="composite" presStyleCnt="0"/>
      <dgm:spPr/>
    </dgm:pt>
    <dgm:pt modelId="{A19F16B3-9A58-461A-92C0-64E9B3621495}" type="pres">
      <dgm:prSet presAssocID="{78B35780-BB4F-4E7F-BE67-68643034BB8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4F5D2682-0750-4130-934B-C433E5397BD1}" type="pres">
      <dgm:prSet presAssocID="{78B35780-BB4F-4E7F-BE67-68643034BB87}" presName="desTx" presStyleLbl="alignAccFollowNode1" presStyleIdx="0" presStyleCnt="3">
        <dgm:presLayoutVars>
          <dgm:bulletEnabled val="1"/>
        </dgm:presLayoutVars>
      </dgm:prSet>
      <dgm:spPr/>
    </dgm:pt>
    <dgm:pt modelId="{C329AFDE-E788-4F92-8F8C-01B0853C5E28}" type="pres">
      <dgm:prSet presAssocID="{A2CB1EFE-DB99-4A82-B9E5-50C94BF2517B}" presName="space" presStyleCnt="0"/>
      <dgm:spPr/>
    </dgm:pt>
    <dgm:pt modelId="{FA4AC1C1-D1E8-48DA-BC05-919A96020732}" type="pres">
      <dgm:prSet presAssocID="{541629E6-DD2E-40C3-80BC-A699B4D43BE1}" presName="composite" presStyleCnt="0"/>
      <dgm:spPr/>
    </dgm:pt>
    <dgm:pt modelId="{AF36014A-622F-4AE6-8D59-079B70A401A4}" type="pres">
      <dgm:prSet presAssocID="{541629E6-DD2E-40C3-80BC-A699B4D43BE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C8DDD11-AC96-4051-A552-6A797497BB41}" type="pres">
      <dgm:prSet presAssocID="{541629E6-DD2E-40C3-80BC-A699B4D43BE1}" presName="desTx" presStyleLbl="alignAccFollowNode1" presStyleIdx="1" presStyleCnt="3">
        <dgm:presLayoutVars>
          <dgm:bulletEnabled val="1"/>
        </dgm:presLayoutVars>
      </dgm:prSet>
      <dgm:spPr/>
    </dgm:pt>
    <dgm:pt modelId="{423D91DA-4B78-44D9-BEA6-939F9F48325A}" type="pres">
      <dgm:prSet presAssocID="{7EFDAF66-B121-4B68-BE37-6861D2D701D9}" presName="space" presStyleCnt="0"/>
      <dgm:spPr/>
    </dgm:pt>
    <dgm:pt modelId="{72140267-6B0F-487D-968B-769EB89CA12D}" type="pres">
      <dgm:prSet presAssocID="{DD4B25A5-0BA5-4DD3-ADA5-AF85964420B4}" presName="composite" presStyleCnt="0"/>
      <dgm:spPr/>
    </dgm:pt>
    <dgm:pt modelId="{5E7F0255-1385-4D5B-9F3A-D3FFF134265F}" type="pres">
      <dgm:prSet presAssocID="{DD4B25A5-0BA5-4DD3-ADA5-AF85964420B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C4F6017-DDD6-4CCF-880A-C411ECDBFB52}" type="pres">
      <dgm:prSet presAssocID="{DD4B25A5-0BA5-4DD3-ADA5-AF85964420B4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E9960104-F862-482D-9EAE-F30FBE18B543}" type="presOf" srcId="{78B35780-BB4F-4E7F-BE67-68643034BB87}" destId="{A19F16B3-9A58-461A-92C0-64E9B3621495}" srcOrd="0" destOrd="0" presId="urn:microsoft.com/office/officeart/2005/8/layout/hList1"/>
    <dgm:cxn modelId="{6C36B32E-05EF-47F8-9A44-BE01A1311C4B}" srcId="{DD4B25A5-0BA5-4DD3-ADA5-AF85964420B4}" destId="{258A732B-B834-4967-8548-92AF2266CE30}" srcOrd="0" destOrd="0" parTransId="{69140C98-45EF-4C08-AABC-639129DC5A88}" sibTransId="{8634E7F5-C4B4-4727-BF45-68E3F44C9AB1}"/>
    <dgm:cxn modelId="{3071335C-3F5C-4863-BF00-B4858ED90E1D}" type="presOf" srcId="{3C400192-A3B4-4CB8-8252-93B5F3A88CAE}" destId="{4F5D2682-0750-4130-934B-C433E5397BD1}" srcOrd="0" destOrd="0" presId="urn:microsoft.com/office/officeart/2005/8/layout/hList1"/>
    <dgm:cxn modelId="{55B8B741-5386-418C-801F-8F188E07A9AC}" srcId="{541629E6-DD2E-40C3-80BC-A699B4D43BE1}" destId="{266C7E5F-5435-482F-9461-72C2E0239635}" srcOrd="0" destOrd="0" parTransId="{E03BF98C-BFAF-4DE8-AFEA-F5B3D1C67FD9}" sibTransId="{5D8C08BD-F8F4-4F16-A371-A34E60C27DAE}"/>
    <dgm:cxn modelId="{C3347446-8502-462A-B6BB-7007D21B5DA5}" type="presOf" srcId="{7FE82B67-7FA6-4EBA-BF3D-A61FA84759AF}" destId="{1C8DDD11-AC96-4051-A552-6A797497BB41}" srcOrd="0" destOrd="1" presId="urn:microsoft.com/office/officeart/2005/8/layout/hList1"/>
    <dgm:cxn modelId="{AA0BAB66-1BAB-4749-85F2-9B00CB09B8E1}" srcId="{78B35780-BB4F-4E7F-BE67-68643034BB87}" destId="{EC0EA024-3C66-44B3-9DF0-F5DE7D52AA43}" srcOrd="1" destOrd="0" parTransId="{300B70BE-D5D8-4176-98CD-69DC3E7BD4E5}" sibTransId="{CB48C84F-8AF8-42C7-B982-9A8448E51A4B}"/>
    <dgm:cxn modelId="{3E89E269-DAEA-4BFA-A2E1-8B7338C96E2B}" type="presOf" srcId="{EC0EA024-3C66-44B3-9DF0-F5DE7D52AA43}" destId="{4F5D2682-0750-4130-934B-C433E5397BD1}" srcOrd="0" destOrd="1" presId="urn:microsoft.com/office/officeart/2005/8/layout/hList1"/>
    <dgm:cxn modelId="{C5FD9E70-01FC-4A41-9C9A-F05151C06090}" srcId="{78B35780-BB4F-4E7F-BE67-68643034BB87}" destId="{3C400192-A3B4-4CB8-8252-93B5F3A88CAE}" srcOrd="0" destOrd="0" parTransId="{D66D2E87-A3A2-4F2C-939B-5E915C8591A3}" sibTransId="{08BBBE19-9CCF-474F-82C8-36A43C08CB9B}"/>
    <dgm:cxn modelId="{0521BF72-4ED6-4A20-87B6-F4C1F558E670}" type="presOf" srcId="{DD4B25A5-0BA5-4DD3-ADA5-AF85964420B4}" destId="{5E7F0255-1385-4D5B-9F3A-D3FFF134265F}" srcOrd="0" destOrd="0" presId="urn:microsoft.com/office/officeart/2005/8/layout/hList1"/>
    <dgm:cxn modelId="{113CD454-2211-420A-AA78-982C4478C610}" srcId="{B07F720D-CBEE-411D-84C4-B05B13C26EF5}" destId="{541629E6-DD2E-40C3-80BC-A699B4D43BE1}" srcOrd="1" destOrd="0" parTransId="{0B88403E-4581-45F5-B7B1-6D3672AC1217}" sibTransId="{7EFDAF66-B121-4B68-BE37-6861D2D701D9}"/>
    <dgm:cxn modelId="{76E21477-A49F-4FC8-8113-A461C0C30F4B}" type="presOf" srcId="{541629E6-DD2E-40C3-80BC-A699B4D43BE1}" destId="{AF36014A-622F-4AE6-8D59-079B70A401A4}" srcOrd="0" destOrd="0" presId="urn:microsoft.com/office/officeart/2005/8/layout/hList1"/>
    <dgm:cxn modelId="{1C173878-8AD1-465C-8C78-5AC4BF5D048C}" type="presOf" srcId="{B660A9BF-F3D0-464A-A751-92DA00D6810A}" destId="{DC4F6017-DDD6-4CCF-880A-C411ECDBFB52}" srcOrd="0" destOrd="1" presId="urn:microsoft.com/office/officeart/2005/8/layout/hList1"/>
    <dgm:cxn modelId="{F9044C78-3E3E-4287-9988-A76CD76082D6}" type="presOf" srcId="{258A732B-B834-4967-8548-92AF2266CE30}" destId="{DC4F6017-DDD6-4CCF-880A-C411ECDBFB52}" srcOrd="0" destOrd="0" presId="urn:microsoft.com/office/officeart/2005/8/layout/hList1"/>
    <dgm:cxn modelId="{2FB36086-94F6-4BB7-9477-A799FF294266}" srcId="{DD4B25A5-0BA5-4DD3-ADA5-AF85964420B4}" destId="{B660A9BF-F3D0-464A-A751-92DA00D6810A}" srcOrd="1" destOrd="0" parTransId="{9ECC8332-62F6-41A8-91C7-F597EA96538F}" sibTransId="{909FD948-B326-472C-84FC-77FED930BA88}"/>
    <dgm:cxn modelId="{3CF31CA7-96E9-43B5-AD5A-366671245117}" srcId="{B07F720D-CBEE-411D-84C4-B05B13C26EF5}" destId="{78B35780-BB4F-4E7F-BE67-68643034BB87}" srcOrd="0" destOrd="0" parTransId="{06FD10F3-0C3A-4131-86C8-1593CE6AA4F9}" sibTransId="{A2CB1EFE-DB99-4A82-B9E5-50C94BF2517B}"/>
    <dgm:cxn modelId="{959611B0-DE0F-4C2A-A8CF-E7798F4E7241}" type="presOf" srcId="{B07F720D-CBEE-411D-84C4-B05B13C26EF5}" destId="{13B09403-F0F9-4831-AC84-D467D632739E}" srcOrd="0" destOrd="0" presId="urn:microsoft.com/office/officeart/2005/8/layout/hList1"/>
    <dgm:cxn modelId="{0EDE76E1-4923-45DB-9311-17191A41934F}" srcId="{541629E6-DD2E-40C3-80BC-A699B4D43BE1}" destId="{7FE82B67-7FA6-4EBA-BF3D-A61FA84759AF}" srcOrd="1" destOrd="0" parTransId="{DB9FD860-F5E6-4A9C-BA1F-2EF3877282DF}" sibTransId="{15704B9E-3CD0-4AC1-A01D-0D8436D10D20}"/>
    <dgm:cxn modelId="{8CB2C6E5-4488-4F98-96C1-2D561C97AC5E}" type="presOf" srcId="{266C7E5F-5435-482F-9461-72C2E0239635}" destId="{1C8DDD11-AC96-4051-A552-6A797497BB41}" srcOrd="0" destOrd="0" presId="urn:microsoft.com/office/officeart/2005/8/layout/hList1"/>
    <dgm:cxn modelId="{C9A87BED-75F3-4A72-8EFC-1E37367B16BF}" srcId="{B07F720D-CBEE-411D-84C4-B05B13C26EF5}" destId="{DD4B25A5-0BA5-4DD3-ADA5-AF85964420B4}" srcOrd="2" destOrd="0" parTransId="{D0F171F3-47E3-4C8D-A6AF-C291684BC54D}" sibTransId="{EE42B259-48F3-4A81-B1D0-B6E0D92BB163}"/>
    <dgm:cxn modelId="{E7F327D9-C429-410E-8E95-145865C950CA}" type="presParOf" srcId="{13B09403-F0F9-4831-AC84-D467D632739E}" destId="{A85525A2-3F60-497C-A7DB-35A393EAAFF6}" srcOrd="0" destOrd="0" presId="urn:microsoft.com/office/officeart/2005/8/layout/hList1"/>
    <dgm:cxn modelId="{1C7DFE30-5CBA-49D6-816B-AD2E50AB0202}" type="presParOf" srcId="{A85525A2-3F60-497C-A7DB-35A393EAAFF6}" destId="{A19F16B3-9A58-461A-92C0-64E9B3621495}" srcOrd="0" destOrd="0" presId="urn:microsoft.com/office/officeart/2005/8/layout/hList1"/>
    <dgm:cxn modelId="{A4B1384B-B1A3-4B62-9F37-6DB01212A212}" type="presParOf" srcId="{A85525A2-3F60-497C-A7DB-35A393EAAFF6}" destId="{4F5D2682-0750-4130-934B-C433E5397BD1}" srcOrd="1" destOrd="0" presId="urn:microsoft.com/office/officeart/2005/8/layout/hList1"/>
    <dgm:cxn modelId="{E69BAF78-7E1A-4DDA-9C41-013871520FC8}" type="presParOf" srcId="{13B09403-F0F9-4831-AC84-D467D632739E}" destId="{C329AFDE-E788-4F92-8F8C-01B0853C5E28}" srcOrd="1" destOrd="0" presId="urn:microsoft.com/office/officeart/2005/8/layout/hList1"/>
    <dgm:cxn modelId="{1963FA77-6B4B-44A3-8302-FA9A16D22C6F}" type="presParOf" srcId="{13B09403-F0F9-4831-AC84-D467D632739E}" destId="{FA4AC1C1-D1E8-48DA-BC05-919A96020732}" srcOrd="2" destOrd="0" presId="urn:microsoft.com/office/officeart/2005/8/layout/hList1"/>
    <dgm:cxn modelId="{F2E103D8-63EC-4126-9275-3401CEB15CCA}" type="presParOf" srcId="{FA4AC1C1-D1E8-48DA-BC05-919A96020732}" destId="{AF36014A-622F-4AE6-8D59-079B70A401A4}" srcOrd="0" destOrd="0" presId="urn:microsoft.com/office/officeart/2005/8/layout/hList1"/>
    <dgm:cxn modelId="{D58FA007-1687-4BE1-9D3D-8E9C37EA6654}" type="presParOf" srcId="{FA4AC1C1-D1E8-48DA-BC05-919A96020732}" destId="{1C8DDD11-AC96-4051-A552-6A797497BB41}" srcOrd="1" destOrd="0" presId="urn:microsoft.com/office/officeart/2005/8/layout/hList1"/>
    <dgm:cxn modelId="{E5D06C2A-7FC0-4C56-BE34-8A4FD1602A82}" type="presParOf" srcId="{13B09403-F0F9-4831-AC84-D467D632739E}" destId="{423D91DA-4B78-44D9-BEA6-939F9F48325A}" srcOrd="3" destOrd="0" presId="urn:microsoft.com/office/officeart/2005/8/layout/hList1"/>
    <dgm:cxn modelId="{AABD3DFE-17BA-45EB-9910-236DFE80E5A7}" type="presParOf" srcId="{13B09403-F0F9-4831-AC84-D467D632739E}" destId="{72140267-6B0F-487D-968B-769EB89CA12D}" srcOrd="4" destOrd="0" presId="urn:microsoft.com/office/officeart/2005/8/layout/hList1"/>
    <dgm:cxn modelId="{ECAEA7E9-54F6-4676-BE63-8345B4025D29}" type="presParOf" srcId="{72140267-6B0F-487D-968B-769EB89CA12D}" destId="{5E7F0255-1385-4D5B-9F3A-D3FFF134265F}" srcOrd="0" destOrd="0" presId="urn:microsoft.com/office/officeart/2005/8/layout/hList1"/>
    <dgm:cxn modelId="{39CEC9F3-0795-4CCE-B648-A6158D9F6DC3}" type="presParOf" srcId="{72140267-6B0F-487D-968B-769EB89CA12D}" destId="{DC4F6017-DDD6-4CCF-880A-C411ECDBFB5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0CEB3D-0E0A-4B40-A0E9-5F69FEFCA1A5}">
      <dsp:nvSpPr>
        <dsp:cNvPr id="0" name=""/>
        <dsp:cNvSpPr/>
      </dsp:nvSpPr>
      <dsp:spPr>
        <a:xfrm>
          <a:off x="0" y="206277"/>
          <a:ext cx="8402981" cy="496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2165" tIns="208280" rIns="652165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kern="1200"/>
            <a:t>Copper Mark, ICMM, IRMA and TSM</a:t>
          </a:r>
          <a:endParaRPr lang="en-GB" sz="1400" kern="1200"/>
        </a:p>
      </dsp:txBody>
      <dsp:txXfrm>
        <a:off x="0" y="206277"/>
        <a:ext cx="8402981" cy="496125"/>
      </dsp:txXfrm>
    </dsp:sp>
    <dsp:sp modelId="{01F57A37-E730-477A-AC7D-4CE07B017C49}">
      <dsp:nvSpPr>
        <dsp:cNvPr id="0" name=""/>
        <dsp:cNvSpPr/>
      </dsp:nvSpPr>
      <dsp:spPr>
        <a:xfrm>
          <a:off x="420149" y="58677"/>
          <a:ext cx="5882086" cy="295200"/>
        </a:xfrm>
        <a:prstGeom prst="round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329" tIns="0" rIns="222329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Prohibits operations in legally protected areas</a:t>
          </a:r>
          <a:endParaRPr lang="en-GB" sz="1400" kern="1200"/>
        </a:p>
      </dsp:txBody>
      <dsp:txXfrm>
        <a:off x="434559" y="73087"/>
        <a:ext cx="5853266" cy="266380"/>
      </dsp:txXfrm>
    </dsp:sp>
    <dsp:sp modelId="{F3F0D8C7-A5A1-46BE-A071-E84927D1834E}">
      <dsp:nvSpPr>
        <dsp:cNvPr id="0" name=""/>
        <dsp:cNvSpPr/>
      </dsp:nvSpPr>
      <dsp:spPr>
        <a:xfrm>
          <a:off x="0" y="904003"/>
          <a:ext cx="8402981" cy="496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2165" tIns="208280" rIns="652165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kern="1200"/>
            <a:t>Copper Mark, ICMM, IRMA and TSM </a:t>
          </a:r>
        </a:p>
      </dsp:txBody>
      <dsp:txXfrm>
        <a:off x="0" y="904003"/>
        <a:ext cx="8402981" cy="496125"/>
      </dsp:txXfrm>
    </dsp:sp>
    <dsp:sp modelId="{FF7B062B-7A18-4698-A231-CAB0A3B6F7BF}">
      <dsp:nvSpPr>
        <dsp:cNvPr id="0" name=""/>
        <dsp:cNvSpPr/>
      </dsp:nvSpPr>
      <dsp:spPr>
        <a:xfrm>
          <a:off x="420149" y="756402"/>
          <a:ext cx="5882086" cy="295200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329" tIns="0" rIns="222329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Requires utilisation of mitigation hierarchy</a:t>
          </a:r>
          <a:endParaRPr lang="en-GB" sz="1400" kern="1200"/>
        </a:p>
      </dsp:txBody>
      <dsp:txXfrm>
        <a:off x="434559" y="770812"/>
        <a:ext cx="5853266" cy="266380"/>
      </dsp:txXfrm>
    </dsp:sp>
    <dsp:sp modelId="{3A15FCA0-8BF4-4AF3-9719-06ACDA2B603E}">
      <dsp:nvSpPr>
        <dsp:cNvPr id="0" name=""/>
        <dsp:cNvSpPr/>
      </dsp:nvSpPr>
      <dsp:spPr>
        <a:xfrm>
          <a:off x="0" y="1601728"/>
          <a:ext cx="8402981" cy="496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2165" tIns="208280" rIns="652165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kern="1200"/>
            <a:t>Copper Mark, IRMA, TSM, and </a:t>
          </a:r>
          <a:r>
            <a:rPr lang="en-GB" sz="1400" b="0" i="0" kern="1200"/>
            <a:t>ICMM </a:t>
          </a:r>
          <a:r>
            <a:rPr lang="en-GB" sz="1100" b="0" i="0" kern="1200"/>
            <a:t>(as of January 2024)</a:t>
          </a:r>
          <a:endParaRPr lang="en-GB" sz="1400" b="0" i="0" kern="1200"/>
        </a:p>
      </dsp:txBody>
      <dsp:txXfrm>
        <a:off x="0" y="1601728"/>
        <a:ext cx="8402981" cy="496125"/>
      </dsp:txXfrm>
    </dsp:sp>
    <dsp:sp modelId="{A968684B-DF97-4BA1-A10F-10C1E16F0553}">
      <dsp:nvSpPr>
        <dsp:cNvPr id="0" name=""/>
        <dsp:cNvSpPr/>
      </dsp:nvSpPr>
      <dsp:spPr>
        <a:xfrm>
          <a:off x="420149" y="1454128"/>
          <a:ext cx="5882086" cy="295200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329" tIns="0" rIns="222329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Requires a commitment to no net loss</a:t>
          </a:r>
          <a:endParaRPr lang="en-GB" sz="1400" kern="1200"/>
        </a:p>
      </dsp:txBody>
      <dsp:txXfrm>
        <a:off x="434559" y="1468538"/>
        <a:ext cx="5853266" cy="266380"/>
      </dsp:txXfrm>
    </dsp:sp>
    <dsp:sp modelId="{F4F9B8FD-E924-454B-8FD0-D9FD7A23E6EB}">
      <dsp:nvSpPr>
        <dsp:cNvPr id="0" name=""/>
        <dsp:cNvSpPr/>
      </dsp:nvSpPr>
      <dsp:spPr>
        <a:xfrm>
          <a:off x="0" y="2299452"/>
          <a:ext cx="8402981" cy="496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2165" tIns="208280" rIns="652165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kern="1200"/>
            <a:t>Copper Mark and IRMA</a:t>
          </a:r>
        </a:p>
      </dsp:txBody>
      <dsp:txXfrm>
        <a:off x="0" y="2299452"/>
        <a:ext cx="8402981" cy="496125"/>
      </dsp:txXfrm>
    </dsp:sp>
    <dsp:sp modelId="{71E5F79D-5DA0-475B-BF81-3FD9A6B1CD92}">
      <dsp:nvSpPr>
        <dsp:cNvPr id="0" name=""/>
        <dsp:cNvSpPr/>
      </dsp:nvSpPr>
      <dsp:spPr>
        <a:xfrm>
          <a:off x="420149" y="2151853"/>
          <a:ext cx="5882086" cy="29520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329" tIns="0" rIns="222329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Maintain benefits of ecosystem services, respect KBAs</a:t>
          </a:r>
        </a:p>
      </dsp:txBody>
      <dsp:txXfrm>
        <a:off x="434559" y="2166263"/>
        <a:ext cx="5853266" cy="266380"/>
      </dsp:txXfrm>
    </dsp:sp>
    <dsp:sp modelId="{6266F706-818C-4D71-B969-0D3B8EE50E73}">
      <dsp:nvSpPr>
        <dsp:cNvPr id="0" name=""/>
        <dsp:cNvSpPr/>
      </dsp:nvSpPr>
      <dsp:spPr>
        <a:xfrm>
          <a:off x="0" y="2997178"/>
          <a:ext cx="8402981" cy="496125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2165" tIns="208280" rIns="652165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kern="1200">
              <a:solidFill>
                <a:schemeClr val="tx1"/>
              </a:solidFill>
            </a:rPr>
            <a:t>Copper Mark </a:t>
          </a:r>
          <a:r>
            <a:rPr lang="en-GB" sz="1400" b="0" kern="1200"/>
            <a:t>and IRMA</a:t>
          </a:r>
          <a:endParaRPr lang="en-GB" sz="1400" b="0" kern="1200">
            <a:solidFill>
              <a:schemeClr val="tx1"/>
            </a:solidFill>
          </a:endParaRPr>
        </a:p>
      </dsp:txBody>
      <dsp:txXfrm>
        <a:off x="0" y="2997178"/>
        <a:ext cx="8402981" cy="496125"/>
      </dsp:txXfrm>
    </dsp:sp>
    <dsp:sp modelId="{61F07C48-068A-46CD-A8E5-F2AE47E40EAE}">
      <dsp:nvSpPr>
        <dsp:cNvPr id="0" name=""/>
        <dsp:cNvSpPr/>
      </dsp:nvSpPr>
      <dsp:spPr>
        <a:xfrm>
          <a:off x="420149" y="2849578"/>
          <a:ext cx="5882086" cy="29520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329" tIns="0" rIns="222329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Encourages net gain/net positive impact</a:t>
          </a:r>
        </a:p>
      </dsp:txBody>
      <dsp:txXfrm>
        <a:off x="434559" y="2863988"/>
        <a:ext cx="5853266" cy="266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9F16B3-9A58-461A-92C0-64E9B3621495}">
      <dsp:nvSpPr>
        <dsp:cNvPr id="0" name=""/>
        <dsp:cNvSpPr/>
      </dsp:nvSpPr>
      <dsp:spPr>
        <a:xfrm>
          <a:off x="2015" y="1532"/>
          <a:ext cx="1965362" cy="7861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kern="1200">
              <a:effectLst/>
              <a:latin typeface="+mj-lt"/>
            </a:rPr>
            <a:t>International cooperation</a:t>
          </a:r>
          <a:endParaRPr lang="en-GB" sz="1800" b="1" kern="1200">
            <a:latin typeface="+mj-lt"/>
          </a:endParaRPr>
        </a:p>
      </dsp:txBody>
      <dsp:txXfrm>
        <a:off x="2015" y="1532"/>
        <a:ext cx="1965362" cy="786144"/>
      </dsp:txXfrm>
    </dsp:sp>
    <dsp:sp modelId="{4F5D2682-0750-4130-934B-C433E5397BD1}">
      <dsp:nvSpPr>
        <dsp:cNvPr id="0" name=""/>
        <dsp:cNvSpPr/>
      </dsp:nvSpPr>
      <dsp:spPr>
        <a:xfrm>
          <a:off x="2015" y="787677"/>
          <a:ext cx="1965362" cy="197640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i="0" kern="1200">
              <a:effectLst/>
              <a:latin typeface="+mn-lt"/>
            </a:rPr>
            <a:t>Sustainable Critical Minerals Alliance:</a:t>
          </a:r>
          <a:endParaRPr lang="en-GB" sz="1600" kern="1200"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br>
            <a:rPr lang="en-GB" sz="1600" b="0" i="0" kern="1200">
              <a:solidFill>
                <a:srgbClr val="000000"/>
              </a:solidFill>
              <a:effectLst/>
              <a:latin typeface="+mn-lt"/>
            </a:rPr>
          </a:br>
          <a:r>
            <a:rPr lang="en-GB" sz="1600" b="0" i="0" kern="1200">
              <a:solidFill>
                <a:srgbClr val="000000"/>
              </a:solidFill>
              <a:effectLst/>
              <a:latin typeface="+mn-lt"/>
            </a:rPr>
            <a:t>Halt and reverse biodiversity loss by 2030</a:t>
          </a:r>
          <a:endParaRPr lang="en-GB" sz="1600" kern="1200">
            <a:latin typeface="+mn-lt"/>
          </a:endParaRPr>
        </a:p>
      </dsp:txBody>
      <dsp:txXfrm>
        <a:off x="2015" y="787677"/>
        <a:ext cx="1965362" cy="1976400"/>
      </dsp:txXfrm>
    </dsp:sp>
    <dsp:sp modelId="{AF36014A-622F-4AE6-8D59-079B70A401A4}">
      <dsp:nvSpPr>
        <dsp:cNvPr id="0" name=""/>
        <dsp:cNvSpPr/>
      </dsp:nvSpPr>
      <dsp:spPr>
        <a:xfrm>
          <a:off x="2242528" y="1532"/>
          <a:ext cx="1965362" cy="786144"/>
        </a:xfrm>
        <a:prstGeom prst="rect">
          <a:avLst/>
        </a:prstGeom>
        <a:solidFill>
          <a:schemeClr val="accent4">
            <a:hueOff val="-3813103"/>
            <a:satOff val="-905"/>
            <a:lumOff val="11372"/>
            <a:alphaOff val="0"/>
          </a:schemeClr>
        </a:solidFill>
        <a:ln w="25400" cap="flat" cmpd="sng" algn="ctr">
          <a:solidFill>
            <a:schemeClr val="accent4">
              <a:hueOff val="-3813103"/>
              <a:satOff val="-905"/>
              <a:lumOff val="113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kern="1200">
              <a:effectLst/>
              <a:latin typeface="+mj-lt"/>
            </a:rPr>
            <a:t>Regulatory reform	</a:t>
          </a:r>
          <a:endParaRPr lang="en-GB" sz="1800" b="1" kern="1200">
            <a:latin typeface="+mj-lt"/>
          </a:endParaRPr>
        </a:p>
      </dsp:txBody>
      <dsp:txXfrm>
        <a:off x="2242528" y="1532"/>
        <a:ext cx="1965362" cy="786144"/>
      </dsp:txXfrm>
    </dsp:sp>
    <dsp:sp modelId="{1C8DDD11-AC96-4051-A552-6A797497BB41}">
      <dsp:nvSpPr>
        <dsp:cNvPr id="0" name=""/>
        <dsp:cNvSpPr/>
      </dsp:nvSpPr>
      <dsp:spPr>
        <a:xfrm>
          <a:off x="2242528" y="787677"/>
          <a:ext cx="1965362" cy="1976400"/>
        </a:xfrm>
        <a:prstGeom prst="rect">
          <a:avLst/>
        </a:prstGeom>
        <a:solidFill>
          <a:schemeClr val="accent4">
            <a:tint val="40000"/>
            <a:alpha val="90000"/>
            <a:hueOff val="-3892487"/>
            <a:satOff val="33737"/>
            <a:lumOff val="278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892487"/>
              <a:satOff val="33737"/>
              <a:lumOff val="2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>
              <a:latin typeface="+mn-lt"/>
            </a:rPr>
            <a:t>Philippines DENR A.O. 2022-04: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br>
            <a:rPr lang="en-GB" sz="1600" kern="1200">
              <a:latin typeface="+mn-lt"/>
            </a:rPr>
          </a:br>
          <a:r>
            <a:rPr lang="en-GB" sz="1600" kern="1200">
              <a:latin typeface="+mn-lt"/>
            </a:rPr>
            <a:t>Biodiversity assessment and rehabilitation plan for permitting</a:t>
          </a:r>
        </a:p>
      </dsp:txBody>
      <dsp:txXfrm>
        <a:off x="2242528" y="787677"/>
        <a:ext cx="1965362" cy="1976400"/>
      </dsp:txXfrm>
    </dsp:sp>
    <dsp:sp modelId="{5E7F0255-1385-4D5B-9F3A-D3FFF134265F}">
      <dsp:nvSpPr>
        <dsp:cNvPr id="0" name=""/>
        <dsp:cNvSpPr/>
      </dsp:nvSpPr>
      <dsp:spPr>
        <a:xfrm>
          <a:off x="4483041" y="1532"/>
          <a:ext cx="1965362" cy="786144"/>
        </a:xfrm>
        <a:prstGeom prst="rect">
          <a:avLst/>
        </a:prstGeom>
        <a:solidFill>
          <a:schemeClr val="accent4">
            <a:hueOff val="-7626206"/>
            <a:satOff val="-1810"/>
            <a:lumOff val="22744"/>
            <a:alphaOff val="0"/>
          </a:schemeClr>
        </a:solidFill>
        <a:ln w="25400" cap="flat" cmpd="sng" algn="ctr">
          <a:solidFill>
            <a:schemeClr val="accent4">
              <a:hueOff val="-7626206"/>
              <a:satOff val="-1810"/>
              <a:lumOff val="2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latin typeface="+mj-lt"/>
            </a:rPr>
            <a:t>Public Disclosure</a:t>
          </a:r>
        </a:p>
      </dsp:txBody>
      <dsp:txXfrm>
        <a:off x="4483041" y="1532"/>
        <a:ext cx="1965362" cy="786144"/>
      </dsp:txXfrm>
    </dsp:sp>
    <dsp:sp modelId="{DC4F6017-DDD6-4CCF-880A-C411ECDBFB52}">
      <dsp:nvSpPr>
        <dsp:cNvPr id="0" name=""/>
        <dsp:cNvSpPr/>
      </dsp:nvSpPr>
      <dsp:spPr>
        <a:xfrm>
          <a:off x="4483041" y="787677"/>
          <a:ext cx="1965362" cy="1976400"/>
        </a:xfrm>
        <a:prstGeom prst="rect">
          <a:avLst/>
        </a:prstGeom>
        <a:solidFill>
          <a:schemeClr val="accent4">
            <a:tint val="40000"/>
            <a:alpha val="90000"/>
            <a:hueOff val="-7784973"/>
            <a:satOff val="67474"/>
            <a:lumOff val="556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7784973"/>
              <a:satOff val="67474"/>
              <a:lumOff val="55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600" kern="1200">
              <a:latin typeface="+mn-lt"/>
            </a:rPr>
            <a:t>France </a:t>
          </a:r>
          <a:r>
            <a:rPr lang="en-GB" sz="1600" b="0" i="0" kern="1200">
              <a:latin typeface="+mn-lt"/>
            </a:rPr>
            <a:t>Art. 29, Energy and Climate Law:</a:t>
          </a:r>
          <a:endParaRPr lang="en-GB" sz="1600" b="0" kern="1200"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br>
            <a:rPr lang="en-GB" sz="1600" b="0" kern="1200">
              <a:latin typeface="+mn-lt"/>
            </a:rPr>
          </a:br>
          <a:r>
            <a:rPr lang="en-GB" sz="1600" b="0" kern="1200">
              <a:latin typeface="+mn-lt"/>
            </a:rPr>
            <a:t>Public disclosure of risks related to climate change and biodiversity</a:t>
          </a:r>
        </a:p>
      </dsp:txBody>
      <dsp:txXfrm>
        <a:off x="4483041" y="787677"/>
        <a:ext cx="1965362" cy="19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402B6714-7BAF-4DAF-8232-AA0EFD3D7F80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C71C4779-9F3B-4023-9A64-72230967F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14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7272E4AE-A23F-4D9F-B4EF-A6ED45CEC049}" type="datetimeFigureOut">
              <a:rPr lang="en-GB" smtClean="0"/>
              <a:t>25-01-2024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4"/>
            <a:ext cx="533527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E0649404-AEEE-4B4E-B616-1BC6E4EEE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653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49404-AEEE-4B4E-B616-1BC6E4EEEF5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620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49404-AEEE-4B4E-B616-1BC6E4EEEF5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838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06600" y="450850"/>
            <a:ext cx="2663825" cy="1498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77518" y="2105533"/>
            <a:ext cx="5751095" cy="6906126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C4FAD0-7528-4E1C-B55A-F5E2632A4CC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041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4146" indent="-164146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49404-AEEE-4B4E-B616-1BC6E4EEEF5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647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49404-AEEE-4B4E-B616-1BC6E4EEEF5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496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49404-AEEE-4B4E-B616-1BC6E4EEEF5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728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1870" lvl="1" indent="-164146">
              <a:buFontTx/>
              <a:buChar char="-"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49404-AEEE-4B4E-B616-1BC6E4EEEF5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203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49404-AEEE-4B4E-B616-1BC6E4EEEF5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820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49404-AEEE-4B4E-B616-1BC6E4EEEF5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946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49404-AEEE-4B4E-B616-1BC6E4EEEF5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95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49404-AEEE-4B4E-B616-1BC6E4EEEF5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028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vent Hol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98F9523-551E-0142-9D19-344D0575BD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6"/>
            <a:ext cx="9144000" cy="514263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6" y="2326924"/>
            <a:ext cx="7308923" cy="519694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28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Event Name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C9034874-11D5-DA4F-9B23-34D9DE8C6D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826" y="2897418"/>
            <a:ext cx="7308923" cy="306684"/>
          </a:xfrm>
          <a:prstGeom prst="rect">
            <a:avLst/>
          </a:prstGeom>
        </p:spPr>
        <p:txBody>
          <a:bodyPr lIns="0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1400" kern="1200" baseline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Date of event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A24730BF-C0CE-5241-87D1-096A20F0AE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0825" y="1542199"/>
            <a:ext cx="1521268" cy="63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88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orient="horz" pos="826">
          <p15:clr>
            <a:srgbClr val="FBAE40"/>
          </p15:clr>
        </p15:guide>
        <p15:guide id="3" pos="5602">
          <p15:clr>
            <a:srgbClr val="FBAE40"/>
          </p15:clr>
        </p15:guide>
        <p15:guide id="4" pos="5397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mple transitions slid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35BC928-9BC5-F248-A7F3-3734723B880A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4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9F86AF94-3E0F-B442-BFFF-6EE66DBC5A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448299"/>
            <a:ext cx="8642350" cy="4379969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2800" b="1" kern="1200" baseline="0" dirty="0">
                <a:solidFill>
                  <a:schemeClr val="bg1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Simple transition slide v2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B55C91-93F2-D146-9C15-835D87D2F42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1175" y="231001"/>
            <a:ext cx="522000" cy="217298"/>
          </a:xfrm>
          <a:prstGeom prst="rect">
            <a:avLst/>
          </a:prstGeom>
        </p:spPr>
      </p:pic>
      <p:sp>
        <p:nvSpPr>
          <p:cNvPr id="6" name="Footer Placeholder 11">
            <a:extLst>
              <a:ext uri="{FF2B5EF4-FFF2-40B4-BE49-F238E27FC236}">
                <a16:creationId xmlns:a16="http://schemas.microsoft.com/office/drawing/2014/main" id="{B142D6C9-BFEE-744C-8EC2-8EA2C369A31E}"/>
              </a:ext>
            </a:extLst>
          </p:cNvPr>
          <p:cNvSpPr txBox="1">
            <a:spLocks/>
          </p:cNvSpPr>
          <p:nvPr userDrawn="1"/>
        </p:nvSpPr>
        <p:spPr>
          <a:xfrm>
            <a:off x="7725513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DF463BBC-3631-0E47-99CF-9B840D4BCF9B}" type="slidenum">
              <a:rPr lang="en-US" sz="550" b="0" kern="120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lang="en-GB" sz="55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11">
            <a:extLst>
              <a:ext uri="{FF2B5EF4-FFF2-40B4-BE49-F238E27FC236}">
                <a16:creationId xmlns:a16="http://schemas.microsoft.com/office/drawing/2014/main" id="{9E7AB45F-C5E5-BF4D-B6F9-17E9DB13D747}"/>
              </a:ext>
            </a:extLst>
          </p:cNvPr>
          <p:cNvSpPr txBox="1">
            <a:spLocks/>
          </p:cNvSpPr>
          <p:nvPr userDrawn="1"/>
        </p:nvSpPr>
        <p:spPr>
          <a:xfrm>
            <a:off x="250825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IEA 2023. All rights reserved. </a:t>
            </a:r>
            <a:endParaRPr lang="en-GB" sz="55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6538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397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03A3AB41-103D-7046-8002-2D1DC6323D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66381" y="2236492"/>
            <a:ext cx="1611237" cy="670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2899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16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2326924"/>
            <a:ext cx="8316913" cy="519694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28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6" y="2857662"/>
            <a:ext cx="8316912" cy="306684"/>
          </a:xfrm>
          <a:prstGeom prst="rect">
            <a:avLst/>
          </a:prstGeom>
        </p:spPr>
        <p:txBody>
          <a:bodyPr lIns="0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1400" kern="1200" baseline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Name of presenter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A22A76E3-FACB-144E-89F4-0207A42AFB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8243583" y="734937"/>
            <a:ext cx="917611" cy="269300"/>
          </a:xfrm>
          <a:prstGeom prst="rect">
            <a:avLst/>
          </a:prstGeom>
        </p:spPr>
      </p:pic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C9034874-11D5-DA4F-9B23-34D9DE8C6D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826" y="3160965"/>
            <a:ext cx="8316912" cy="306684"/>
          </a:xfrm>
          <a:prstGeom prst="rect">
            <a:avLst/>
          </a:prstGeom>
        </p:spPr>
        <p:txBody>
          <a:bodyPr lIns="0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1400" kern="1200" baseline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Location &amp; date of presentation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A24730BF-C0CE-5241-87D1-096A20F0AEB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0825" y="1542199"/>
            <a:ext cx="1521268" cy="633074"/>
          </a:xfrm>
          <a:prstGeom prst="rect">
            <a:avLst/>
          </a:prstGeom>
        </p:spPr>
      </p:pic>
      <p:sp>
        <p:nvSpPr>
          <p:cNvPr id="7" name="Footer Placeholder 11">
            <a:extLst>
              <a:ext uri="{FF2B5EF4-FFF2-40B4-BE49-F238E27FC236}">
                <a16:creationId xmlns:a16="http://schemas.microsoft.com/office/drawing/2014/main" id="{C2E5FB71-DFE3-B444-A769-C71490AF1071}"/>
              </a:ext>
            </a:extLst>
          </p:cNvPr>
          <p:cNvSpPr txBox="1">
            <a:spLocks/>
          </p:cNvSpPr>
          <p:nvPr userDrawn="1"/>
        </p:nvSpPr>
        <p:spPr>
          <a:xfrm>
            <a:off x="7725513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DF463BBC-3631-0E47-99CF-9B840D4BCF9B}" type="slidenum">
              <a:rPr lang="en-US" sz="550" b="0" kern="1200" smtClean="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lang="en-GB" sz="550" b="0">
              <a:solidFill>
                <a:srgbClr val="000000">
                  <a:tint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5378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  <p15:guide id="2" orient="horz" pos="826" userDrawn="1">
          <p15:clr>
            <a:srgbClr val="FBAE40"/>
          </p15:clr>
        </p15:guide>
        <p15:guide id="3" pos="5602" userDrawn="1">
          <p15:clr>
            <a:srgbClr val="FBAE40"/>
          </p15:clr>
        </p15:guide>
        <p15:guide id="4" pos="539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Graph and Key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7B6C7-20A7-0644-AFFD-0DC74CEEAA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163489"/>
            <a:ext cx="7993289" cy="39223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lang="en-US" sz="1900" b="1" kern="1200" baseline="0" dirty="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– one line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83349B83-1EFF-784E-93D0-021CF6186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4379883"/>
            <a:ext cx="8642350" cy="434767"/>
          </a:xfrm>
          <a:prstGeom prst="rect">
            <a:avLst/>
          </a:prstGeom>
        </p:spPr>
        <p:txBody>
          <a:bodyPr lIns="0" tIns="0" bIns="7200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lang="en-US" sz="1200" b="1" kern="1200" baseline="0" dirty="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Key point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246A33C-4CCA-D94F-B63F-FDDF33C594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69475"/>
            <a:ext cx="8642350" cy="284370"/>
          </a:xfrm>
          <a:prstGeom prst="rect">
            <a:avLst/>
          </a:prstGeom>
        </p:spPr>
        <p:txBody>
          <a:bodyPr lIns="0"/>
          <a:lstStyle>
            <a:lvl1pPr marL="0" indent="0" algn="ctr">
              <a:spcBef>
                <a:spcPts val="0"/>
              </a:spcBef>
              <a:buNone/>
              <a:defRPr lang="en-US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Graph title, centered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0A98B3-082B-774A-9572-CF25819A0B82}"/>
              </a:ext>
            </a:extLst>
          </p:cNvPr>
          <p:cNvSpPr/>
          <p:nvPr userDrawn="1"/>
        </p:nvSpPr>
        <p:spPr>
          <a:xfrm>
            <a:off x="250825" y="576000"/>
            <a:ext cx="8642350" cy="4277552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BC6A219-A130-4648-B363-F5ABAB9D8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1367" y="231150"/>
            <a:ext cx="521808" cy="21714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85E2FE6-DF00-CF4E-9C6E-0A053A04CB2A}"/>
              </a:ext>
            </a:extLst>
          </p:cNvPr>
          <p:cNvSpPr/>
          <p:nvPr userDrawn="1"/>
        </p:nvSpPr>
        <p:spPr>
          <a:xfrm>
            <a:off x="3362917" y="4840464"/>
            <a:ext cx="2418166" cy="25200"/>
          </a:xfrm>
          <a:prstGeom prst="rect">
            <a:avLst/>
          </a:prstGeom>
          <a:solidFill>
            <a:srgbClr val="0044FF"/>
          </a:solidFill>
          <a:ln w="6350">
            <a:solidFill>
              <a:srgbClr val="004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057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100" userDrawn="1">
          <p15:clr>
            <a:srgbClr val="FBAE40"/>
          </p15:clr>
        </p15:guide>
        <p15:guide id="4" pos="539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Graph and No Key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7B6C7-20A7-0644-AFFD-0DC74CEEAA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163489"/>
            <a:ext cx="7993289" cy="39223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lang="en-US" sz="1900" b="1" kern="1200" baseline="0" dirty="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– one line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246A33C-4CCA-D94F-B63F-FDDF33C594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69475"/>
            <a:ext cx="8642350" cy="284370"/>
          </a:xfrm>
          <a:prstGeom prst="rect">
            <a:avLst/>
          </a:prstGeom>
        </p:spPr>
        <p:txBody>
          <a:bodyPr lIns="0"/>
          <a:lstStyle>
            <a:lvl1pPr marL="0" indent="0" algn="ctr">
              <a:spcBef>
                <a:spcPts val="0"/>
              </a:spcBef>
              <a:buNone/>
              <a:defRPr lang="en-US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Graph title, centered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0A98B3-082B-774A-9572-CF25819A0B82}"/>
              </a:ext>
            </a:extLst>
          </p:cNvPr>
          <p:cNvSpPr/>
          <p:nvPr userDrawn="1"/>
        </p:nvSpPr>
        <p:spPr>
          <a:xfrm>
            <a:off x="250825" y="576000"/>
            <a:ext cx="8642350" cy="4262236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B09F562-73F0-B74E-9D0B-A9A3CB8E23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1367" y="231150"/>
            <a:ext cx="521808" cy="21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1419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100">
          <p15:clr>
            <a:srgbClr val="FBAE40"/>
          </p15:clr>
        </p15:guide>
        <p15:guide id="4" pos="539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(1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8441CA57-6943-9F41-9E1E-50E2F585B99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164878"/>
            <a:ext cx="7993290" cy="4347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lang="en-US" sz="1900" b="1" kern="1200" baseline="0" dirty="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– body text in one column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A7C0A-1BA5-C74C-BEC1-1A990858C7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0825" y="787179"/>
            <a:ext cx="7993290" cy="3976207"/>
          </a:xfrm>
          <a:prstGeom prst="rect">
            <a:avLst/>
          </a:prstGeom>
        </p:spPr>
        <p:txBody>
          <a:bodyPr lIns="0"/>
          <a:lstStyle>
            <a:lvl1pPr marL="144000" indent="-144000">
              <a:spcBef>
                <a:spcPts val="15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20000" indent="-144000"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000" indent="-144000"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80000" indent="-144000"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450BA2-3CA5-A947-8BB1-EEE167E99331}"/>
              </a:ext>
            </a:extLst>
          </p:cNvPr>
          <p:cNvCxnSpPr>
            <a:cxnSpLocks/>
          </p:cNvCxnSpPr>
          <p:nvPr userDrawn="1"/>
        </p:nvCxnSpPr>
        <p:spPr>
          <a:xfrm flipV="1">
            <a:off x="250825" y="576000"/>
            <a:ext cx="8642350" cy="902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1060A425-25A1-3443-A9BE-3F4ABC1587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1367" y="231150"/>
            <a:ext cx="521808" cy="21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6630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" userDrawn="1">
          <p15:clr>
            <a:srgbClr val="FBAE40"/>
          </p15:clr>
        </p15:guide>
        <p15:guide id="2" pos="158" userDrawn="1">
          <p15:clr>
            <a:srgbClr val="FBAE40"/>
          </p15:clr>
        </p15:guide>
        <p15:guide id="3" orient="horz" pos="214" userDrawn="1">
          <p15:clr>
            <a:srgbClr val="FBAE40"/>
          </p15:clr>
        </p15:guide>
        <p15:guide id="4" pos="5602" userDrawn="1">
          <p15:clr>
            <a:srgbClr val="FBAE40"/>
          </p15:clr>
        </p15:guide>
        <p15:guide id="5" pos="539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8441CA57-6943-9F41-9E1E-50E2F585B99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164878"/>
            <a:ext cx="7993289" cy="4347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lang="en-US" sz="1900" b="1" kern="1200" baseline="0" dirty="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– body text in two columns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450BA2-3CA5-A947-8BB1-EEE167E99331}"/>
              </a:ext>
            </a:extLst>
          </p:cNvPr>
          <p:cNvCxnSpPr>
            <a:cxnSpLocks/>
          </p:cNvCxnSpPr>
          <p:nvPr userDrawn="1"/>
        </p:nvCxnSpPr>
        <p:spPr>
          <a:xfrm flipV="1">
            <a:off x="250825" y="576000"/>
            <a:ext cx="8642350" cy="902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1060A425-25A1-3443-A9BE-3F4ABC1587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1367" y="231150"/>
            <a:ext cx="521808" cy="217149"/>
          </a:xfrm>
          <a:prstGeom prst="rect">
            <a:avLst/>
          </a:prstGeom>
        </p:spPr>
      </p:pic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BEF7B2F5-10F5-C24F-BEBF-8DC8B3E598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0825" y="787179"/>
            <a:ext cx="8642350" cy="3976207"/>
          </a:xfrm>
          <a:prstGeom prst="rect">
            <a:avLst/>
          </a:prstGeom>
        </p:spPr>
        <p:txBody>
          <a:bodyPr lIns="0" numCol="2" spcCol="180000"/>
          <a:lstStyle>
            <a:lvl1pPr marL="144000" indent="-144000">
              <a:spcBef>
                <a:spcPts val="15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20000" indent="-144000"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000" indent="-144000"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80000" indent="-144000"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16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">
          <p15:clr>
            <a:srgbClr val="FBAE40"/>
          </p15:clr>
        </p15:guide>
        <p15:guide id="2" pos="158">
          <p15:clr>
            <a:srgbClr val="FBAE40"/>
          </p15:clr>
        </p15:guide>
        <p15:guide id="3" orient="horz" pos="214">
          <p15:clr>
            <a:srgbClr val="FBAE40"/>
          </p15:clr>
        </p15:guide>
        <p15:guide id="4" pos="5602">
          <p15:clr>
            <a:srgbClr val="FBAE40"/>
          </p15:clr>
        </p15:guide>
        <p15:guide id="5" pos="539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Point, no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388F3BA-6D4F-AD4D-BC19-B728482D6C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490837"/>
            <a:ext cx="8642350" cy="4272549"/>
          </a:xfrm>
          <a:prstGeom prst="rect">
            <a:avLst/>
          </a:prstGeom>
        </p:spPr>
        <p:txBody>
          <a:bodyPr lIns="360000" rIns="360000" anchor="ctr" anchorCtr="0"/>
          <a:lstStyle>
            <a:lvl1pPr marL="0" indent="0" algn="ctr"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None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20000" indent="-144000" algn="ctr"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000" indent="-144000" algn="ctr"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80000" indent="-144000" algn="ctr"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This slide can be used to highlight a standout quote or key finding.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716B70B-E096-584E-8446-CBF857AB2C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1367" y="231150"/>
            <a:ext cx="521808" cy="21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3262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">
          <p15:clr>
            <a:srgbClr val="FBAE40"/>
          </p15:clr>
        </p15:guide>
        <p15:guide id="2" pos="158">
          <p15:clr>
            <a:srgbClr val="FBAE40"/>
          </p15:clr>
        </p15:guide>
        <p15:guide id="3" orient="horz" pos="1620">
          <p15:clr>
            <a:srgbClr val="FBAE40"/>
          </p15:clr>
        </p15:guide>
        <p15:guide id="4" pos="5602">
          <p15:clr>
            <a:srgbClr val="FBAE40"/>
          </p15:clr>
        </p15:guide>
        <p15:guide id="5" pos="5397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95F3DF4-8EA0-6440-9F6C-69B61C55484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1804726"/>
            <a:ext cx="8316913" cy="519694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28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Transition slide with extra info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835992F8-323D-EF4B-867E-02F746EE31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2339080"/>
            <a:ext cx="8316913" cy="293284"/>
          </a:xfrm>
          <a:prstGeom prst="rect">
            <a:avLst/>
          </a:prstGeom>
        </p:spPr>
        <p:txBody>
          <a:bodyPr lIns="0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1400" kern="1200" baseline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Line 1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856184C6-4F83-044B-B28D-60A04D01A54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3596" y="2646651"/>
            <a:ext cx="8316913" cy="293284"/>
          </a:xfrm>
          <a:prstGeom prst="rect">
            <a:avLst/>
          </a:prstGeom>
        </p:spPr>
        <p:txBody>
          <a:bodyPr lIns="0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1400" kern="1200" baseline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/>
              <a:t>Line 2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C3B69BCF-B964-9B47-BB18-D1EDE43D40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1367" y="231150"/>
            <a:ext cx="521808" cy="217149"/>
          </a:xfrm>
          <a:prstGeom prst="rect">
            <a:avLst/>
          </a:prstGeom>
        </p:spPr>
      </p:pic>
      <p:sp>
        <p:nvSpPr>
          <p:cNvPr id="8" name="Footer Placeholder 11">
            <a:extLst>
              <a:ext uri="{FF2B5EF4-FFF2-40B4-BE49-F238E27FC236}">
                <a16:creationId xmlns:a16="http://schemas.microsoft.com/office/drawing/2014/main" id="{B01EC7E4-7767-A640-987A-121CEFB16F01}"/>
              </a:ext>
            </a:extLst>
          </p:cNvPr>
          <p:cNvSpPr txBox="1">
            <a:spLocks/>
          </p:cNvSpPr>
          <p:nvPr userDrawn="1"/>
        </p:nvSpPr>
        <p:spPr>
          <a:xfrm>
            <a:off x="7725513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DF463BBC-3631-0E47-99CF-9B840D4BCF9B}" type="slidenum">
              <a:rPr lang="en-US" sz="550" b="0" kern="1200" smtClean="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lang="en-GB" sz="550" b="0">
              <a:solidFill>
                <a:srgbClr val="000000">
                  <a:tint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ooter Placeholder 11">
            <a:extLst>
              <a:ext uri="{FF2B5EF4-FFF2-40B4-BE49-F238E27FC236}">
                <a16:creationId xmlns:a16="http://schemas.microsoft.com/office/drawing/2014/main" id="{C68431E3-186F-A849-A7F4-37A23CC394EF}"/>
              </a:ext>
            </a:extLst>
          </p:cNvPr>
          <p:cNvSpPr txBox="1">
            <a:spLocks/>
          </p:cNvSpPr>
          <p:nvPr userDrawn="1"/>
        </p:nvSpPr>
        <p:spPr>
          <a:xfrm>
            <a:off x="250825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IEA 2023. All rights reserved. </a:t>
            </a:r>
            <a:endParaRPr lang="en-GB" sz="550" b="0">
              <a:solidFill>
                <a:srgbClr val="000000">
                  <a:tint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  <p15:guide id="2" pos="539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mple transitions slide v1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9F86AF94-3E0F-B442-BFFF-6EE66DBC5A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448299"/>
            <a:ext cx="8642350" cy="4379969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lang="en-US" sz="2800" b="1" kern="1200" baseline="0" dirty="0">
                <a:solidFill>
                  <a:srgbClr val="0044FF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Simple transition slide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69619F63-6760-6948-9875-A24ABB38BA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1367" y="231150"/>
            <a:ext cx="521808" cy="217149"/>
          </a:xfrm>
          <a:prstGeom prst="rect">
            <a:avLst/>
          </a:prstGeom>
        </p:spPr>
      </p:pic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FF0730F9-6847-7A41-8261-EB3DD35E8188}"/>
              </a:ext>
            </a:extLst>
          </p:cNvPr>
          <p:cNvSpPr txBox="1">
            <a:spLocks/>
          </p:cNvSpPr>
          <p:nvPr userDrawn="1"/>
        </p:nvSpPr>
        <p:spPr>
          <a:xfrm>
            <a:off x="7725513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DF463BBC-3631-0E47-99CF-9B840D4BCF9B}" type="slidenum">
              <a:rPr lang="en-US" sz="550" b="0" kern="1200" smtClean="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lang="en-GB" sz="550" b="0">
              <a:solidFill>
                <a:srgbClr val="000000">
                  <a:tint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11">
            <a:extLst>
              <a:ext uri="{FF2B5EF4-FFF2-40B4-BE49-F238E27FC236}">
                <a16:creationId xmlns:a16="http://schemas.microsoft.com/office/drawing/2014/main" id="{23DDA43C-6E24-0E4D-90DE-7B6674E303FD}"/>
              </a:ext>
            </a:extLst>
          </p:cNvPr>
          <p:cNvSpPr txBox="1">
            <a:spLocks/>
          </p:cNvSpPr>
          <p:nvPr userDrawn="1"/>
        </p:nvSpPr>
        <p:spPr>
          <a:xfrm>
            <a:off x="250825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IEA 2023. All rights reserved. </a:t>
            </a:r>
            <a:endParaRPr lang="en-GB" sz="550" b="0">
              <a:solidFill>
                <a:srgbClr val="000000">
                  <a:tint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851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39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1">
            <a:extLst>
              <a:ext uri="{FF2B5EF4-FFF2-40B4-BE49-F238E27FC236}">
                <a16:creationId xmlns:a16="http://schemas.microsoft.com/office/drawing/2014/main" id="{73A191AD-991B-394A-B906-00EE56EBDCE2}"/>
              </a:ext>
            </a:extLst>
          </p:cNvPr>
          <p:cNvSpPr txBox="1">
            <a:spLocks/>
          </p:cNvSpPr>
          <p:nvPr userDrawn="1"/>
        </p:nvSpPr>
        <p:spPr>
          <a:xfrm>
            <a:off x="250825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IEA 2023. All rights reserved. </a:t>
            </a:r>
            <a:endParaRPr lang="en-GB" sz="550" b="0">
              <a:solidFill>
                <a:srgbClr val="000000">
                  <a:tint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11">
            <a:extLst>
              <a:ext uri="{FF2B5EF4-FFF2-40B4-BE49-F238E27FC236}">
                <a16:creationId xmlns:a16="http://schemas.microsoft.com/office/drawing/2014/main" id="{BB6901B4-351B-EC4D-98D3-6E2470A8B6FB}"/>
              </a:ext>
            </a:extLst>
          </p:cNvPr>
          <p:cNvSpPr txBox="1">
            <a:spLocks/>
          </p:cNvSpPr>
          <p:nvPr userDrawn="1"/>
        </p:nvSpPr>
        <p:spPr>
          <a:xfrm>
            <a:off x="7725513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DF463BBC-3631-0E47-99CF-9B840D4BCF9B}" type="slidenum">
              <a:rPr lang="en-US" sz="550" b="0" kern="1200" smtClean="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lang="en-GB" sz="550" b="0">
              <a:solidFill>
                <a:srgbClr val="000000">
                  <a:tint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73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684" r:id="rId2"/>
    <p:sldLayoutId id="2147483703" r:id="rId3"/>
    <p:sldLayoutId id="2147483711" r:id="rId4"/>
    <p:sldLayoutId id="2147483704" r:id="rId5"/>
    <p:sldLayoutId id="2147483714" r:id="rId6"/>
    <p:sldLayoutId id="2147483710" r:id="rId7"/>
    <p:sldLayoutId id="2147483708" r:id="rId8"/>
    <p:sldLayoutId id="2147483712" r:id="rId9"/>
    <p:sldLayoutId id="2147483713" r:id="rId10"/>
    <p:sldLayoutId id="214748370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spcBef>
          <a:spcPts val="2200"/>
        </a:spcBef>
        <a:buClr>
          <a:schemeClr val="bg1">
            <a:lumMod val="65000"/>
          </a:schemeClr>
        </a:buClr>
        <a:buSzPct val="100000"/>
        <a:buFont typeface="Calibri" panose="020F050202020403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spcBef>
          <a:spcPts val="500"/>
        </a:spcBef>
        <a:buClr>
          <a:schemeClr val="bg1">
            <a:lumMod val="65000"/>
          </a:schemeClr>
        </a:buClr>
        <a:buSzPct val="100000"/>
        <a:buFont typeface="Segoe UI" panose="020B0502040204020203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180000" algn="l" defTabSz="914400" rtl="0" eaLnBrk="1" latinLnBrk="0" hangingPunct="1">
        <a:spcBef>
          <a:spcPts val="500"/>
        </a:spcBef>
        <a:buClr>
          <a:schemeClr val="bg1">
            <a:lumMod val="75000"/>
          </a:schemeClr>
        </a:buClr>
        <a:buFont typeface="Segoe UI" panose="020B0502040204020203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∙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▫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a.org/data-and-statistics/data-tools/critical-minerals-policy-tracker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106DCCB-748A-9ED5-EAC6-4714628EB6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0825" y="2742078"/>
            <a:ext cx="8316913" cy="519694"/>
          </a:xfrm>
        </p:spPr>
        <p:txBody>
          <a:bodyPr/>
          <a:lstStyle/>
          <a:p>
            <a:r>
              <a:rPr lang="en-GB" sz="2800">
                <a:latin typeface="Arial"/>
                <a:cs typeface="Arial"/>
              </a:rPr>
              <a:t>Webinar: Sustainable and Responsible Critical Mineral Supply Chains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D3FB09-ED96-5155-D7CB-07C885C676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0826" y="3282823"/>
            <a:ext cx="8316912" cy="306684"/>
          </a:xfrm>
        </p:spPr>
        <p:txBody>
          <a:bodyPr/>
          <a:lstStyle/>
          <a:p>
            <a:r>
              <a:rPr lang="en-GB"/>
              <a:t>23 January 2024</a:t>
            </a:r>
          </a:p>
        </p:txBody>
      </p:sp>
    </p:spTree>
    <p:extLst>
      <p:ext uri="{BB962C8B-B14F-4D97-AF65-F5344CB8AC3E}">
        <p14:creationId xmlns:p14="http://schemas.microsoft.com/office/powerpoint/2010/main" val="2681782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ey point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/>
              <a:t>The 2023 update includes new policies and fills in some gaps across the three key areas: </a:t>
            </a:r>
            <a:br>
              <a:rPr lang="en-GB"/>
            </a:br>
            <a:r>
              <a:rPr lang="en-GB"/>
              <a:t>(1) Ensuring reliable and resilient supply, (2) Incentivising new supplies, and (3) Sustainable &amp; responsible supply</a:t>
            </a:r>
          </a:p>
        </p:txBody>
      </p:sp>
      <p:sp>
        <p:nvSpPr>
          <p:cNvPr id="10" name="Table title"/>
          <p:cNvSpPr>
            <a:spLocks noGrp="1"/>
          </p:cNvSpPr>
          <p:nvPr>
            <p:ph type="body" sz="quarter" idx="14"/>
          </p:nvPr>
        </p:nvSpPr>
        <p:spPr>
          <a:xfrm>
            <a:off x="250826" y="653710"/>
            <a:ext cx="8642350" cy="284370"/>
          </a:xfrm>
        </p:spPr>
        <p:txBody>
          <a:bodyPr/>
          <a:lstStyle/>
          <a:p>
            <a:r>
              <a:rPr lang="en-GB"/>
              <a:t>Policy snapshot: Encouraging sustainable and responsible practices</a:t>
            </a:r>
          </a:p>
          <a:p>
            <a:endParaRPr lang="en-GB"/>
          </a:p>
        </p:txBody>
      </p:sp>
      <p:sp>
        <p:nvSpPr>
          <p:cNvPr id="8" name="Title"/>
          <p:cNvSpPr>
            <a:spLocks noGrp="1"/>
          </p:cNvSpPr>
          <p:nvPr>
            <p:ph type="body" sz="quarter" idx="12"/>
          </p:nvPr>
        </p:nvSpPr>
        <p:spPr/>
        <p:txBody>
          <a:bodyPr lIns="0" tIns="0" rIns="0" bIns="0" anchor="t">
            <a:noAutofit/>
          </a:bodyPr>
          <a:lstStyle/>
          <a:p>
            <a:r>
              <a:rPr lang="en-GB">
                <a:latin typeface="Arial"/>
                <a:cs typeface="Arial"/>
              </a:rPr>
              <a:t>Critical Minerals Policy Tracker 2022</a:t>
            </a:r>
            <a:endParaRPr lang="en-GB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4DB79B18-D839-30A8-090E-5868B43A8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613672"/>
              </p:ext>
            </p:extLst>
          </p:nvPr>
        </p:nvGraphicFramePr>
        <p:xfrm>
          <a:off x="995547" y="969387"/>
          <a:ext cx="7152906" cy="3343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2151">
                  <a:extLst>
                    <a:ext uri="{9D8B030D-6E8A-4147-A177-3AD203B41FA5}">
                      <a16:colId xmlns:a16="http://schemas.microsoft.com/office/drawing/2014/main" val="1411322248"/>
                    </a:ext>
                  </a:extLst>
                </a:gridCol>
                <a:gridCol w="1192151">
                  <a:extLst>
                    <a:ext uri="{9D8B030D-6E8A-4147-A177-3AD203B41FA5}">
                      <a16:colId xmlns:a16="http://schemas.microsoft.com/office/drawing/2014/main" val="3021936842"/>
                    </a:ext>
                  </a:extLst>
                </a:gridCol>
                <a:gridCol w="1192151">
                  <a:extLst>
                    <a:ext uri="{9D8B030D-6E8A-4147-A177-3AD203B41FA5}">
                      <a16:colId xmlns:a16="http://schemas.microsoft.com/office/drawing/2014/main" val="2385211329"/>
                    </a:ext>
                  </a:extLst>
                </a:gridCol>
                <a:gridCol w="1192151">
                  <a:extLst>
                    <a:ext uri="{9D8B030D-6E8A-4147-A177-3AD203B41FA5}">
                      <a16:colId xmlns:a16="http://schemas.microsoft.com/office/drawing/2014/main" val="1371064265"/>
                    </a:ext>
                  </a:extLst>
                </a:gridCol>
                <a:gridCol w="1192151">
                  <a:extLst>
                    <a:ext uri="{9D8B030D-6E8A-4147-A177-3AD203B41FA5}">
                      <a16:colId xmlns:a16="http://schemas.microsoft.com/office/drawing/2014/main" val="3264522701"/>
                    </a:ext>
                  </a:extLst>
                </a:gridCol>
                <a:gridCol w="1192151">
                  <a:extLst>
                    <a:ext uri="{9D8B030D-6E8A-4147-A177-3AD203B41FA5}">
                      <a16:colId xmlns:a16="http://schemas.microsoft.com/office/drawing/2014/main" val="2042575029"/>
                    </a:ext>
                  </a:extLst>
                </a:gridCol>
              </a:tblGrid>
              <a:tr h="490966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44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Environmental standards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44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Transparency norms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44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Due diligence obligations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44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Inclusivity and gender policies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44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Permitting regimes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4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4388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Australia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976127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Canada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5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822834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Chile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3969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China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023905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European</a:t>
                      </a:r>
                      <a:r>
                        <a:rPr lang="en-GB" sz="1000" baseline="0"/>
                        <a:t> Union</a:t>
                      </a: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559557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France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400181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Japan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338629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Korea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581166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United States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060142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United Kingdom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B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B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B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B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717046"/>
                  </a:ext>
                </a:extLst>
              </a:tr>
            </a:tbl>
          </a:graphicData>
        </a:graphic>
      </p:graphicFrame>
      <p:sp>
        <p:nvSpPr>
          <p:cNvPr id="6" name="Oval 498">
            <a:extLst>
              <a:ext uri="{FF2B5EF4-FFF2-40B4-BE49-F238E27FC236}">
                <a16:creationId xmlns:a16="http://schemas.microsoft.com/office/drawing/2014/main" id="{22EE877A-7F26-0DF0-B02D-778D5DFB3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300" y="1550058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16" name="Oval 498">
            <a:extLst>
              <a:ext uri="{FF2B5EF4-FFF2-40B4-BE49-F238E27FC236}">
                <a16:creationId xmlns:a16="http://schemas.microsoft.com/office/drawing/2014/main" id="{E57E884F-EB81-72D7-FA20-FDE11B097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636" y="1545107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17" name="Oval 498">
            <a:extLst>
              <a:ext uri="{FF2B5EF4-FFF2-40B4-BE49-F238E27FC236}">
                <a16:creationId xmlns:a16="http://schemas.microsoft.com/office/drawing/2014/main" id="{FC3BB163-DA43-9F89-CF7D-A176A3B88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636" y="1816504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18" name="Oval 498">
            <a:extLst>
              <a:ext uri="{FF2B5EF4-FFF2-40B4-BE49-F238E27FC236}">
                <a16:creationId xmlns:a16="http://schemas.microsoft.com/office/drawing/2014/main" id="{64FAFAAD-C6D7-9BE6-AC50-B2DED5B8A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4402" y="1816504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19" name="Oval 498">
            <a:extLst>
              <a:ext uri="{FF2B5EF4-FFF2-40B4-BE49-F238E27FC236}">
                <a16:creationId xmlns:a16="http://schemas.microsoft.com/office/drawing/2014/main" id="{E5A777E4-63F9-1BF4-6A35-6D0827C44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4402" y="2121358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1" name="Oval 498">
            <a:extLst>
              <a:ext uri="{FF2B5EF4-FFF2-40B4-BE49-F238E27FC236}">
                <a16:creationId xmlns:a16="http://schemas.microsoft.com/office/drawing/2014/main" id="{4931B18F-9113-C3F1-34E1-C0B270510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4402" y="3822823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2" name="Oval 498">
            <a:extLst>
              <a:ext uri="{FF2B5EF4-FFF2-40B4-BE49-F238E27FC236}">
                <a16:creationId xmlns:a16="http://schemas.microsoft.com/office/drawing/2014/main" id="{5CBF44DA-D293-8B72-4600-BAB8C53CC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636" y="4102168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3" name="Oval 498">
            <a:extLst>
              <a:ext uri="{FF2B5EF4-FFF2-40B4-BE49-F238E27FC236}">
                <a16:creationId xmlns:a16="http://schemas.microsoft.com/office/drawing/2014/main" id="{83000034-4CD8-BEBE-903A-A874145A6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636" y="3808067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5" name="Oval 498">
            <a:extLst>
              <a:ext uri="{FF2B5EF4-FFF2-40B4-BE49-F238E27FC236}">
                <a16:creationId xmlns:a16="http://schemas.microsoft.com/office/drawing/2014/main" id="{D58995F2-86BC-7527-245E-7B0EA7A38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636" y="2401425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7" name="Oval 498">
            <a:extLst>
              <a:ext uri="{FF2B5EF4-FFF2-40B4-BE49-F238E27FC236}">
                <a16:creationId xmlns:a16="http://schemas.microsoft.com/office/drawing/2014/main" id="{909E459D-9F54-9E90-105F-D00C7A15B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468" y="2690377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8" name="Oval 498">
            <a:extLst>
              <a:ext uri="{FF2B5EF4-FFF2-40B4-BE49-F238E27FC236}">
                <a16:creationId xmlns:a16="http://schemas.microsoft.com/office/drawing/2014/main" id="{3368B091-8A21-418C-6AAD-307AA11D8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468" y="3820794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3" name="Oval 498">
            <a:extLst>
              <a:ext uri="{FF2B5EF4-FFF2-40B4-BE49-F238E27FC236}">
                <a16:creationId xmlns:a16="http://schemas.microsoft.com/office/drawing/2014/main" id="{E72CBB11-BC96-9141-60FA-DBDDCE55D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468" y="2968290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4" name="Oval 498">
            <a:extLst>
              <a:ext uri="{FF2B5EF4-FFF2-40B4-BE49-F238E27FC236}">
                <a16:creationId xmlns:a16="http://schemas.microsoft.com/office/drawing/2014/main" id="{C821A7B4-51EF-5353-D34A-5EF4044C8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934" y="1816504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5" name="Oval 498">
            <a:extLst>
              <a:ext uri="{FF2B5EF4-FFF2-40B4-BE49-F238E27FC236}">
                <a16:creationId xmlns:a16="http://schemas.microsoft.com/office/drawing/2014/main" id="{E1B73AC7-DCC7-B262-A624-ECF896826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934" y="2125998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7" name="Oval 498">
            <a:extLst>
              <a:ext uri="{FF2B5EF4-FFF2-40B4-BE49-F238E27FC236}">
                <a16:creationId xmlns:a16="http://schemas.microsoft.com/office/drawing/2014/main" id="{45FFB39F-CAFF-8749-D51F-483D0306A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934" y="3806058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8" name="Oval 498">
            <a:extLst>
              <a:ext uri="{FF2B5EF4-FFF2-40B4-BE49-F238E27FC236}">
                <a16:creationId xmlns:a16="http://schemas.microsoft.com/office/drawing/2014/main" id="{6BB9D674-9DE5-D456-04E4-A7812118B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934" y="4092267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9" name="Oval 498">
            <a:extLst>
              <a:ext uri="{FF2B5EF4-FFF2-40B4-BE49-F238E27FC236}">
                <a16:creationId xmlns:a16="http://schemas.microsoft.com/office/drawing/2014/main" id="{E77F861E-9E85-EDF2-A0EE-AE0F83A30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6612" y="1816504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40" name="Oval 498">
            <a:extLst>
              <a:ext uri="{FF2B5EF4-FFF2-40B4-BE49-F238E27FC236}">
                <a16:creationId xmlns:a16="http://schemas.microsoft.com/office/drawing/2014/main" id="{7E58B752-0F2C-90E2-31D0-D7CA582F8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300" y="2106902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41" name="Oval 498">
            <a:extLst>
              <a:ext uri="{FF2B5EF4-FFF2-40B4-BE49-F238E27FC236}">
                <a16:creationId xmlns:a16="http://schemas.microsoft.com/office/drawing/2014/main" id="{B76CCCE7-23CD-1652-73B7-C88DE6664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300" y="2680346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43" name="Oval 498">
            <a:extLst>
              <a:ext uri="{FF2B5EF4-FFF2-40B4-BE49-F238E27FC236}">
                <a16:creationId xmlns:a16="http://schemas.microsoft.com/office/drawing/2014/main" id="{066E4C57-6A45-11E5-FF87-12F121368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636" y="3260075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44" name="Oval 498">
            <a:extLst>
              <a:ext uri="{FF2B5EF4-FFF2-40B4-BE49-F238E27FC236}">
                <a16:creationId xmlns:a16="http://schemas.microsoft.com/office/drawing/2014/main" id="{F73159F4-7C4C-32FB-0759-FD0962CC6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300" y="3260075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45" name="Oval 498">
            <a:extLst>
              <a:ext uri="{FF2B5EF4-FFF2-40B4-BE49-F238E27FC236}">
                <a16:creationId xmlns:a16="http://schemas.microsoft.com/office/drawing/2014/main" id="{C9EC6021-B663-D532-058E-FFF1E8C54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300" y="3820794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46" name="Oval 498">
            <a:extLst>
              <a:ext uri="{FF2B5EF4-FFF2-40B4-BE49-F238E27FC236}">
                <a16:creationId xmlns:a16="http://schemas.microsoft.com/office/drawing/2014/main" id="{7E04F95C-4F1E-88C4-8122-2E5F2BAB7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300" y="4116545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" name="Oval 498">
            <a:extLst>
              <a:ext uri="{FF2B5EF4-FFF2-40B4-BE49-F238E27FC236}">
                <a16:creationId xmlns:a16="http://schemas.microsoft.com/office/drawing/2014/main" id="{A5374AC3-7DE0-B937-50DE-B59CF9F6B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4509" y="2427014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348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ey point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/>
              <a:t>The 2023 update includes new policies and fills in some gaps across the three key areas: </a:t>
            </a:r>
            <a:br>
              <a:rPr lang="en-GB"/>
            </a:br>
            <a:r>
              <a:rPr lang="en-GB"/>
              <a:t>(1) Ensuring reliable and resilient supply, (2) Incentivising new supplies, and (3) Sustainable &amp; responsible supply</a:t>
            </a:r>
          </a:p>
        </p:txBody>
      </p:sp>
      <p:sp>
        <p:nvSpPr>
          <p:cNvPr id="10" name="Table title"/>
          <p:cNvSpPr>
            <a:spLocks noGrp="1"/>
          </p:cNvSpPr>
          <p:nvPr>
            <p:ph type="body" sz="quarter" idx="14"/>
          </p:nvPr>
        </p:nvSpPr>
        <p:spPr>
          <a:xfrm>
            <a:off x="250826" y="653710"/>
            <a:ext cx="8642350" cy="284370"/>
          </a:xfrm>
        </p:spPr>
        <p:txBody>
          <a:bodyPr/>
          <a:lstStyle/>
          <a:p>
            <a:r>
              <a:rPr lang="en-GB"/>
              <a:t>Policy snapshot: Encouraging sustainable and responsible practices</a:t>
            </a:r>
          </a:p>
          <a:p>
            <a:endParaRPr lang="en-GB"/>
          </a:p>
        </p:txBody>
      </p:sp>
      <p:sp>
        <p:nvSpPr>
          <p:cNvPr id="8" name="Title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/>
              <a:t>Critical Minerals Policy Tracker 2023 Update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4DB79B18-D839-30A8-090E-5868B43A8191}"/>
              </a:ext>
            </a:extLst>
          </p:cNvPr>
          <p:cNvGraphicFramePr>
            <a:graphicFrameLocks noGrp="1"/>
          </p:cNvGraphicFramePr>
          <p:nvPr/>
        </p:nvGraphicFramePr>
        <p:xfrm>
          <a:off x="995547" y="969387"/>
          <a:ext cx="7152906" cy="3343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2151">
                  <a:extLst>
                    <a:ext uri="{9D8B030D-6E8A-4147-A177-3AD203B41FA5}">
                      <a16:colId xmlns:a16="http://schemas.microsoft.com/office/drawing/2014/main" val="1411322248"/>
                    </a:ext>
                  </a:extLst>
                </a:gridCol>
                <a:gridCol w="1192151">
                  <a:extLst>
                    <a:ext uri="{9D8B030D-6E8A-4147-A177-3AD203B41FA5}">
                      <a16:colId xmlns:a16="http://schemas.microsoft.com/office/drawing/2014/main" val="3021936842"/>
                    </a:ext>
                  </a:extLst>
                </a:gridCol>
                <a:gridCol w="1192151">
                  <a:extLst>
                    <a:ext uri="{9D8B030D-6E8A-4147-A177-3AD203B41FA5}">
                      <a16:colId xmlns:a16="http://schemas.microsoft.com/office/drawing/2014/main" val="2385211329"/>
                    </a:ext>
                  </a:extLst>
                </a:gridCol>
                <a:gridCol w="1192151">
                  <a:extLst>
                    <a:ext uri="{9D8B030D-6E8A-4147-A177-3AD203B41FA5}">
                      <a16:colId xmlns:a16="http://schemas.microsoft.com/office/drawing/2014/main" val="1371064265"/>
                    </a:ext>
                  </a:extLst>
                </a:gridCol>
                <a:gridCol w="1192151">
                  <a:extLst>
                    <a:ext uri="{9D8B030D-6E8A-4147-A177-3AD203B41FA5}">
                      <a16:colId xmlns:a16="http://schemas.microsoft.com/office/drawing/2014/main" val="3264522701"/>
                    </a:ext>
                  </a:extLst>
                </a:gridCol>
                <a:gridCol w="1192151">
                  <a:extLst>
                    <a:ext uri="{9D8B030D-6E8A-4147-A177-3AD203B41FA5}">
                      <a16:colId xmlns:a16="http://schemas.microsoft.com/office/drawing/2014/main" val="2042575029"/>
                    </a:ext>
                  </a:extLst>
                </a:gridCol>
              </a:tblGrid>
              <a:tr h="490966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44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Environmental standards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44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Transparency norms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44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Due diligence obligations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44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Inclusivity and gender policies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44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Permitting regimes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4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4388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Australia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976127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Canada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5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822834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Chile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3969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China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023905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European</a:t>
                      </a:r>
                      <a:r>
                        <a:rPr lang="en-GB" sz="1000" baseline="0"/>
                        <a:t> Union</a:t>
                      </a: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559557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France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400181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Japan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338629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Korea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581166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United States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rgbClr val="D9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060142"/>
                  </a:ext>
                </a:extLst>
              </a:tr>
              <a:tr h="285286">
                <a:tc>
                  <a:txBody>
                    <a:bodyPr/>
                    <a:lstStyle/>
                    <a:p>
                      <a:r>
                        <a:rPr lang="en-GB" sz="1000"/>
                        <a:t>United Kingdom</a:t>
                      </a:r>
                    </a:p>
                  </a:txBody>
                  <a:tcPr>
                    <a:lnL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B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B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B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B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R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D9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717046"/>
                  </a:ext>
                </a:extLst>
              </a:tr>
            </a:tbl>
          </a:graphicData>
        </a:graphic>
      </p:graphicFrame>
      <p:sp>
        <p:nvSpPr>
          <p:cNvPr id="6" name="Oval 498">
            <a:extLst>
              <a:ext uri="{FF2B5EF4-FFF2-40B4-BE49-F238E27FC236}">
                <a16:creationId xmlns:a16="http://schemas.microsoft.com/office/drawing/2014/main" id="{22EE877A-7F26-0DF0-B02D-778D5DFB3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300" y="1550058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7" name="Oval 498">
            <a:extLst>
              <a:ext uri="{FF2B5EF4-FFF2-40B4-BE49-F238E27FC236}">
                <a16:creationId xmlns:a16="http://schemas.microsoft.com/office/drawing/2014/main" id="{45E0A7C9-51D2-8F5A-6FA3-7962AEE8A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934" y="1538058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14" name="Oval 498">
            <a:extLst>
              <a:ext uri="{FF2B5EF4-FFF2-40B4-BE49-F238E27FC236}">
                <a16:creationId xmlns:a16="http://schemas.microsoft.com/office/drawing/2014/main" id="{DBB89BB4-8C84-6A82-C3BA-67DD70F0F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468" y="1550058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15" name="Oval 498">
            <a:extLst>
              <a:ext uri="{FF2B5EF4-FFF2-40B4-BE49-F238E27FC236}">
                <a16:creationId xmlns:a16="http://schemas.microsoft.com/office/drawing/2014/main" id="{F3F4A312-EE3F-9ECB-98CB-E01451A85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4402" y="1550058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16" name="Oval 498">
            <a:extLst>
              <a:ext uri="{FF2B5EF4-FFF2-40B4-BE49-F238E27FC236}">
                <a16:creationId xmlns:a16="http://schemas.microsoft.com/office/drawing/2014/main" id="{E57E884F-EB81-72D7-FA20-FDE11B097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636" y="1545107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17" name="Oval 498">
            <a:extLst>
              <a:ext uri="{FF2B5EF4-FFF2-40B4-BE49-F238E27FC236}">
                <a16:creationId xmlns:a16="http://schemas.microsoft.com/office/drawing/2014/main" id="{FC3BB163-DA43-9F89-CF7D-A176A3B88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636" y="1816504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18" name="Oval 498">
            <a:extLst>
              <a:ext uri="{FF2B5EF4-FFF2-40B4-BE49-F238E27FC236}">
                <a16:creationId xmlns:a16="http://schemas.microsoft.com/office/drawing/2014/main" id="{64FAFAAD-C6D7-9BE6-AC50-B2DED5B8A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4402" y="1816504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19" name="Oval 498">
            <a:extLst>
              <a:ext uri="{FF2B5EF4-FFF2-40B4-BE49-F238E27FC236}">
                <a16:creationId xmlns:a16="http://schemas.microsoft.com/office/drawing/2014/main" id="{E5A777E4-63F9-1BF4-6A35-6D0827C44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4402" y="2121358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0" name="Oval 498">
            <a:extLst>
              <a:ext uri="{FF2B5EF4-FFF2-40B4-BE49-F238E27FC236}">
                <a16:creationId xmlns:a16="http://schemas.microsoft.com/office/drawing/2014/main" id="{6813E383-727F-4FB8-A85D-C81836CC6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4402" y="2680347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1" name="Oval 498">
            <a:extLst>
              <a:ext uri="{FF2B5EF4-FFF2-40B4-BE49-F238E27FC236}">
                <a16:creationId xmlns:a16="http://schemas.microsoft.com/office/drawing/2014/main" id="{4931B18F-9113-C3F1-34E1-C0B270510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4402" y="3822823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2" name="Oval 498">
            <a:extLst>
              <a:ext uri="{FF2B5EF4-FFF2-40B4-BE49-F238E27FC236}">
                <a16:creationId xmlns:a16="http://schemas.microsoft.com/office/drawing/2014/main" id="{5CBF44DA-D293-8B72-4600-BAB8C53CC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636" y="4102168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3" name="Oval 498">
            <a:extLst>
              <a:ext uri="{FF2B5EF4-FFF2-40B4-BE49-F238E27FC236}">
                <a16:creationId xmlns:a16="http://schemas.microsoft.com/office/drawing/2014/main" id="{83000034-4CD8-BEBE-903A-A874145A6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636" y="3808067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4" name="Oval 498">
            <a:extLst>
              <a:ext uri="{FF2B5EF4-FFF2-40B4-BE49-F238E27FC236}">
                <a16:creationId xmlns:a16="http://schemas.microsoft.com/office/drawing/2014/main" id="{A242704A-A2C8-77F5-245B-C00A8863D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4402" y="3260076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5" name="Oval 498">
            <a:extLst>
              <a:ext uri="{FF2B5EF4-FFF2-40B4-BE49-F238E27FC236}">
                <a16:creationId xmlns:a16="http://schemas.microsoft.com/office/drawing/2014/main" id="{D58995F2-86BC-7527-245E-7B0EA7A38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636" y="2401425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6" name="Oval 498">
            <a:extLst>
              <a:ext uri="{FF2B5EF4-FFF2-40B4-BE49-F238E27FC236}">
                <a16:creationId xmlns:a16="http://schemas.microsoft.com/office/drawing/2014/main" id="{F3278356-044D-DC37-5697-E81595E8F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468" y="1816504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7" name="Oval 498">
            <a:extLst>
              <a:ext uri="{FF2B5EF4-FFF2-40B4-BE49-F238E27FC236}">
                <a16:creationId xmlns:a16="http://schemas.microsoft.com/office/drawing/2014/main" id="{909E459D-9F54-9E90-105F-D00C7A15B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468" y="2690377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28" name="Oval 498">
            <a:extLst>
              <a:ext uri="{FF2B5EF4-FFF2-40B4-BE49-F238E27FC236}">
                <a16:creationId xmlns:a16="http://schemas.microsoft.com/office/drawing/2014/main" id="{3368B091-8A21-418C-6AAD-307AA11D8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468" y="3820794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0" name="Oval 498">
            <a:extLst>
              <a:ext uri="{FF2B5EF4-FFF2-40B4-BE49-F238E27FC236}">
                <a16:creationId xmlns:a16="http://schemas.microsoft.com/office/drawing/2014/main" id="{E16BDCA4-6236-3395-0AC5-F4AA176D8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468" y="4097121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2" name="Oval 498">
            <a:extLst>
              <a:ext uri="{FF2B5EF4-FFF2-40B4-BE49-F238E27FC236}">
                <a16:creationId xmlns:a16="http://schemas.microsoft.com/office/drawing/2014/main" id="{3D0824BD-506A-DC42-FD93-590447C6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468" y="2106902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3" name="Oval 498">
            <a:extLst>
              <a:ext uri="{FF2B5EF4-FFF2-40B4-BE49-F238E27FC236}">
                <a16:creationId xmlns:a16="http://schemas.microsoft.com/office/drawing/2014/main" id="{E72CBB11-BC96-9141-60FA-DBDDCE55D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468" y="2968290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4" name="Oval 498">
            <a:extLst>
              <a:ext uri="{FF2B5EF4-FFF2-40B4-BE49-F238E27FC236}">
                <a16:creationId xmlns:a16="http://schemas.microsoft.com/office/drawing/2014/main" id="{C821A7B4-51EF-5353-D34A-5EF4044C8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934" y="1816504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5" name="Oval 498">
            <a:extLst>
              <a:ext uri="{FF2B5EF4-FFF2-40B4-BE49-F238E27FC236}">
                <a16:creationId xmlns:a16="http://schemas.microsoft.com/office/drawing/2014/main" id="{E1B73AC7-DCC7-B262-A624-ECF896826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934" y="2125998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6" name="Oval 498">
            <a:extLst>
              <a:ext uri="{FF2B5EF4-FFF2-40B4-BE49-F238E27FC236}">
                <a16:creationId xmlns:a16="http://schemas.microsoft.com/office/drawing/2014/main" id="{A2199C5A-42F1-5C77-72D8-6AC9DF86C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934" y="2680347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7" name="Oval 498">
            <a:extLst>
              <a:ext uri="{FF2B5EF4-FFF2-40B4-BE49-F238E27FC236}">
                <a16:creationId xmlns:a16="http://schemas.microsoft.com/office/drawing/2014/main" id="{45FFB39F-CAFF-8749-D51F-483D0306A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934" y="3806058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8" name="Oval 498">
            <a:extLst>
              <a:ext uri="{FF2B5EF4-FFF2-40B4-BE49-F238E27FC236}">
                <a16:creationId xmlns:a16="http://schemas.microsoft.com/office/drawing/2014/main" id="{6BB9D674-9DE5-D456-04E4-A7812118B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934" y="4092267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39" name="Oval 498">
            <a:extLst>
              <a:ext uri="{FF2B5EF4-FFF2-40B4-BE49-F238E27FC236}">
                <a16:creationId xmlns:a16="http://schemas.microsoft.com/office/drawing/2014/main" id="{E77F861E-9E85-EDF2-A0EE-AE0F83A30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6612" y="1816504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40" name="Oval 498">
            <a:extLst>
              <a:ext uri="{FF2B5EF4-FFF2-40B4-BE49-F238E27FC236}">
                <a16:creationId xmlns:a16="http://schemas.microsoft.com/office/drawing/2014/main" id="{7E58B752-0F2C-90E2-31D0-D7CA582F8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300" y="2106902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41" name="Oval 498">
            <a:extLst>
              <a:ext uri="{FF2B5EF4-FFF2-40B4-BE49-F238E27FC236}">
                <a16:creationId xmlns:a16="http://schemas.microsoft.com/office/drawing/2014/main" id="{B76CCCE7-23CD-1652-73B7-C88DE6664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300" y="2680346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42" name="Oval 498">
            <a:extLst>
              <a:ext uri="{FF2B5EF4-FFF2-40B4-BE49-F238E27FC236}">
                <a16:creationId xmlns:a16="http://schemas.microsoft.com/office/drawing/2014/main" id="{A2DEB946-4185-8FD4-82EC-4C4DB0102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300" y="2956823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43" name="Oval 498">
            <a:extLst>
              <a:ext uri="{FF2B5EF4-FFF2-40B4-BE49-F238E27FC236}">
                <a16:creationId xmlns:a16="http://schemas.microsoft.com/office/drawing/2014/main" id="{066E4C57-6A45-11E5-FF87-12F121368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636" y="3260075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44" name="Oval 498">
            <a:extLst>
              <a:ext uri="{FF2B5EF4-FFF2-40B4-BE49-F238E27FC236}">
                <a16:creationId xmlns:a16="http://schemas.microsoft.com/office/drawing/2014/main" id="{F73159F4-7C4C-32FB-0759-FD0962CC6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300" y="3260075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45" name="Oval 498">
            <a:extLst>
              <a:ext uri="{FF2B5EF4-FFF2-40B4-BE49-F238E27FC236}">
                <a16:creationId xmlns:a16="http://schemas.microsoft.com/office/drawing/2014/main" id="{C9EC6021-B663-D532-058E-FFF1E8C54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300" y="3820794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46" name="Oval 498">
            <a:extLst>
              <a:ext uri="{FF2B5EF4-FFF2-40B4-BE49-F238E27FC236}">
                <a16:creationId xmlns:a16="http://schemas.microsoft.com/office/drawing/2014/main" id="{7E04F95C-4F1E-88C4-8122-2E5F2BAB7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300" y="4116545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47" name="Oval 498">
            <a:extLst>
              <a:ext uri="{FF2B5EF4-FFF2-40B4-BE49-F238E27FC236}">
                <a16:creationId xmlns:a16="http://schemas.microsoft.com/office/drawing/2014/main" id="{4870E044-8A57-117C-D49F-416A3888D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300" y="3535962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11" name="Oval 498">
            <a:extLst>
              <a:ext uri="{FF2B5EF4-FFF2-40B4-BE49-F238E27FC236}">
                <a16:creationId xmlns:a16="http://schemas.microsoft.com/office/drawing/2014/main" id="{ECAB8EBD-DA98-E1A4-12C4-8880E68BC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4509" y="2427014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sp>
        <p:nvSpPr>
          <p:cNvPr id="4" name="Oval 498">
            <a:extLst>
              <a:ext uri="{FF2B5EF4-FFF2-40B4-BE49-F238E27FC236}">
                <a16:creationId xmlns:a16="http://schemas.microsoft.com/office/drawing/2014/main" id="{E04414D0-674C-3A59-86AE-B04D1AE92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636" y="2956822"/>
            <a:ext cx="114300" cy="108033"/>
          </a:xfrm>
          <a:prstGeom prst="ellipse">
            <a:avLst/>
          </a:prstGeom>
          <a:solidFill>
            <a:srgbClr val="0044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992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/>
              <a:t>Critical Minerals Policy Tracker 2023 Update</a:t>
            </a:r>
          </a:p>
        </p:txBody>
      </p:sp>
      <p:sp>
        <p:nvSpPr>
          <p:cNvPr id="9" name="Key point"/>
          <p:cNvSpPr>
            <a:spLocks noGrp="1"/>
          </p:cNvSpPr>
          <p:nvPr>
            <p:ph type="body" sz="quarter" idx="13"/>
          </p:nvPr>
        </p:nvSpPr>
        <p:spPr>
          <a:xfrm>
            <a:off x="250825" y="787179"/>
            <a:ext cx="8633771" cy="3976207"/>
          </a:xfrm>
        </p:spPr>
        <p:txBody>
          <a:bodyPr lIns="0" tIns="45720" rIns="91440" bIns="45720" anchor="t"/>
          <a:lstStyle/>
          <a:p>
            <a:pPr marL="143510" indent="-143510"/>
            <a:r>
              <a:rPr lang="en-GB" b="1">
                <a:latin typeface="Arial"/>
                <a:cs typeface="Arial"/>
              </a:rPr>
              <a:t>Focus of updates</a:t>
            </a:r>
            <a:endParaRPr lang="en-US" b="1">
              <a:latin typeface="Arial"/>
              <a:cs typeface="Arial"/>
            </a:endParaRPr>
          </a:p>
          <a:p>
            <a:pPr marL="539750" lvl="1" indent="-179705"/>
            <a:r>
              <a:rPr lang="en-GB">
                <a:latin typeface="Arial"/>
                <a:cs typeface="Arial"/>
              </a:rPr>
              <a:t>Broader country scope – now covering over </a:t>
            </a:r>
            <a:r>
              <a:rPr lang="en-GB" b="1">
                <a:latin typeface="Arial"/>
                <a:cs typeface="Arial"/>
              </a:rPr>
              <a:t>35</a:t>
            </a:r>
            <a:r>
              <a:rPr lang="en-GB">
                <a:latin typeface="Arial"/>
                <a:cs typeface="Arial"/>
              </a:rPr>
              <a:t> countries</a:t>
            </a:r>
          </a:p>
          <a:p>
            <a:pPr marL="539750" lvl="1" indent="-179705"/>
            <a:r>
              <a:rPr lang="en-GB">
                <a:latin typeface="Arial"/>
                <a:cs typeface="Arial"/>
              </a:rPr>
              <a:t>More than </a:t>
            </a:r>
            <a:r>
              <a:rPr lang="en-GB" b="1">
                <a:latin typeface="Arial"/>
                <a:cs typeface="Arial"/>
              </a:rPr>
              <a:t>500</a:t>
            </a:r>
            <a:r>
              <a:rPr lang="en-GB">
                <a:latin typeface="Arial"/>
                <a:cs typeface="Arial"/>
              </a:rPr>
              <a:t> new entries, including new and updated policies identified by IEA members</a:t>
            </a:r>
          </a:p>
          <a:p>
            <a:pPr marL="539750" lvl="1" indent="-179705"/>
            <a:r>
              <a:rPr lang="en-GB">
                <a:latin typeface="Arial"/>
                <a:cs typeface="Arial"/>
              </a:rPr>
              <a:t>Expanded coverage of policies aimed at reducing environmental, social and governance impacts</a:t>
            </a:r>
          </a:p>
          <a:p>
            <a:pPr marL="143510" indent="-143510"/>
            <a:r>
              <a:rPr lang="en-GB" b="1">
                <a:latin typeface="Arial"/>
                <a:cs typeface="Arial"/>
              </a:rPr>
              <a:t>General trends in recent policies</a:t>
            </a:r>
          </a:p>
          <a:p>
            <a:pPr marL="539750" lvl="1" indent="-179705"/>
            <a:r>
              <a:rPr lang="en-GB">
                <a:latin typeface="Arial"/>
                <a:cs typeface="Arial"/>
              </a:rPr>
              <a:t>New strategic plans (e.g. Sweden, Korea)</a:t>
            </a:r>
          </a:p>
          <a:p>
            <a:pPr marL="539750" lvl="1" indent="-179705"/>
            <a:r>
              <a:rPr lang="en-GB">
                <a:latin typeface="Arial"/>
                <a:cs typeface="Arial"/>
              </a:rPr>
              <a:t>Sustainability due diligence laws (e.g. France, EU)</a:t>
            </a:r>
          </a:p>
          <a:p>
            <a:pPr marL="539750" lvl="1" indent="-179705"/>
            <a:r>
              <a:rPr lang="en-GB">
                <a:latin typeface="Arial"/>
                <a:cs typeface="Arial"/>
              </a:rPr>
              <a:t>Reforms of mining codes or permitting regimes with sustainability measures (e.g. Mexico, Colombia)</a:t>
            </a:r>
            <a:endParaRPr lang="en-GB"/>
          </a:p>
          <a:p>
            <a:pPr marL="539750" lvl="1" indent="-179705"/>
            <a:r>
              <a:rPr lang="en-GB">
                <a:latin typeface="Arial"/>
                <a:cs typeface="Arial"/>
              </a:rPr>
              <a:t>Tax credit schemes for mineral exploration (e.g. Ukraine, Canada)</a:t>
            </a:r>
          </a:p>
          <a:p>
            <a:pPr marL="539750" lvl="1" indent="-179705"/>
            <a:r>
              <a:rPr lang="en-GB">
                <a:latin typeface="Arial"/>
                <a:cs typeface="Arial"/>
              </a:rPr>
              <a:t>Increasing international cooperation agreements (e.g. EU Strategic Partnerships)</a:t>
            </a:r>
          </a:p>
        </p:txBody>
      </p:sp>
      <p:sp>
        <p:nvSpPr>
          <p:cNvPr id="2" name="Key point">
            <a:extLst>
              <a:ext uri="{FF2B5EF4-FFF2-40B4-BE49-F238E27FC236}">
                <a16:creationId xmlns:a16="http://schemas.microsoft.com/office/drawing/2014/main" id="{82839184-9592-C406-E5BD-4143C32833A3}"/>
              </a:ext>
            </a:extLst>
          </p:cNvPr>
          <p:cNvSpPr txBox="1">
            <a:spLocks/>
          </p:cNvSpPr>
          <p:nvPr/>
        </p:nvSpPr>
        <p:spPr>
          <a:xfrm>
            <a:off x="250825" y="4379883"/>
            <a:ext cx="8642350" cy="434767"/>
          </a:xfrm>
          <a:prstGeom prst="rect">
            <a:avLst/>
          </a:prstGeom>
        </p:spPr>
        <p:txBody>
          <a:bodyPr lIns="0"/>
          <a:lstStyle>
            <a:lvl1pPr marL="144000" indent="-144000" algn="l" defTabSz="914400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40000" indent="-180000" algn="l" defTabSz="914400" rtl="0" eaLnBrk="1" latinLnBrk="0" hangingPunct="1"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egoe UI" panose="020B0502040204020203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20000" indent="-144000" algn="l" defTabSz="914400" rtl="0" eaLnBrk="1" latinLnBrk="0" hangingPunct="1"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Font typeface="Segoe UI" panose="020B0502040204020203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900000" indent="-144000" algn="l" defTabSz="914400" rtl="0" eaLnBrk="1" latinLnBrk="0" hangingPunct="1"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∙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080000" indent="-144000" algn="l" defTabSz="914400" rtl="0" eaLnBrk="1" latinLnBrk="0" hangingPunct="1"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▫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b="1">
                <a:hlinkClick r:id="rId3"/>
              </a:rPr>
              <a:t>https://www.iea.org/data-and-statistics/data-tools/critical-minerals-policy-tracker</a:t>
            </a:r>
            <a:r>
              <a:rPr lang="en-GB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6171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045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8074AE5-E681-5AD0-4E89-FD21E211F2C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/>
              <a:t>To be secure, supply chains must be sustainable and responsible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82CDD3E-6669-BD55-8BC0-1FB02DB3F4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0825" y="787179"/>
            <a:ext cx="8670538" cy="397620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GB" sz="1500"/>
              <a:t>Growing pressure to develop new mines, processing facilities and refineries brings increased risk of harm to the </a:t>
            </a:r>
            <a:r>
              <a:rPr lang="en-GB" sz="1500" b="1"/>
              <a:t>environment, workers, communities, Indigenous Peoples </a:t>
            </a:r>
            <a:r>
              <a:rPr lang="en-GB" sz="1500"/>
              <a:t>and</a:t>
            </a:r>
            <a:r>
              <a:rPr lang="en-GB" sz="1500" b="1"/>
              <a:t> societies</a:t>
            </a:r>
          </a:p>
          <a:p>
            <a:pPr>
              <a:lnSpc>
                <a:spcPct val="110000"/>
              </a:lnSpc>
            </a:pPr>
            <a:r>
              <a:rPr lang="en-GB" sz="1500"/>
              <a:t>Alongside efforts to reduce demand and increase circularity, it is imperative to mitigate these risks to </a:t>
            </a:r>
            <a:r>
              <a:rPr lang="en-GB" sz="1500" b="1"/>
              <a:t>minimise harm to people and the environment</a:t>
            </a:r>
            <a:endParaRPr lang="en-GB" sz="1500"/>
          </a:p>
          <a:p>
            <a:pPr>
              <a:lnSpc>
                <a:spcPct val="110000"/>
              </a:lnSpc>
            </a:pPr>
            <a:r>
              <a:rPr lang="en-GB" sz="1500"/>
              <a:t>Failure to address these risks can </a:t>
            </a:r>
          </a:p>
          <a:p>
            <a:pPr lvl="1">
              <a:lnSpc>
                <a:spcPct val="110000"/>
              </a:lnSpc>
            </a:pPr>
            <a:r>
              <a:rPr lang="en-GB" sz="1500" b="1"/>
              <a:t>Limit market access </a:t>
            </a:r>
            <a:r>
              <a:rPr lang="en-GB" sz="1500"/>
              <a:t>or </a:t>
            </a:r>
            <a:r>
              <a:rPr lang="en-GB" sz="1500" b="1"/>
              <a:t>create legal barriers </a:t>
            </a:r>
            <a:r>
              <a:rPr lang="en-GB" sz="1500"/>
              <a:t>when regulatory requirements cannot be met</a:t>
            </a:r>
            <a:endParaRPr lang="en-GB" sz="1500" b="1"/>
          </a:p>
          <a:p>
            <a:pPr lvl="1">
              <a:lnSpc>
                <a:spcPct val="110000"/>
              </a:lnSpc>
            </a:pPr>
            <a:r>
              <a:rPr lang="en-GB" sz="1500"/>
              <a:t>discourage </a:t>
            </a:r>
            <a:r>
              <a:rPr lang="en-GB" sz="1500" b="1"/>
              <a:t>investment</a:t>
            </a:r>
            <a:r>
              <a:rPr lang="en-GB" sz="1500"/>
              <a:t> in new projects</a:t>
            </a:r>
          </a:p>
          <a:p>
            <a:pPr lvl="1">
              <a:lnSpc>
                <a:spcPct val="110000"/>
              </a:lnSpc>
            </a:pPr>
            <a:r>
              <a:rPr lang="en-GB" sz="1500" b="1"/>
              <a:t>Damage reputation, </a:t>
            </a:r>
            <a:r>
              <a:rPr lang="en-GB" sz="1500"/>
              <a:t>deterring  investors and buyers</a:t>
            </a:r>
          </a:p>
          <a:p>
            <a:pPr lvl="1">
              <a:lnSpc>
                <a:spcPct val="110000"/>
              </a:lnSpc>
            </a:pPr>
            <a:r>
              <a:rPr lang="en-GB" sz="1500"/>
              <a:t>increase the </a:t>
            </a:r>
            <a:r>
              <a:rPr lang="en-GB" sz="1500" b="1"/>
              <a:t>likelihood of opposition </a:t>
            </a:r>
            <a:r>
              <a:rPr lang="en-GB" sz="1500"/>
              <a:t>from local communities and other stakeholders</a:t>
            </a:r>
          </a:p>
          <a:p>
            <a:pPr lvl="1">
              <a:lnSpc>
                <a:spcPct val="110000"/>
              </a:lnSpc>
            </a:pPr>
            <a:r>
              <a:rPr lang="en-GB" sz="1500"/>
              <a:t>cause acute </a:t>
            </a:r>
            <a:r>
              <a:rPr lang="en-GB" sz="1500" b="1"/>
              <a:t>supply disruptions</a:t>
            </a:r>
          </a:p>
          <a:p>
            <a:pPr>
              <a:lnSpc>
                <a:spcPct val="110000"/>
              </a:lnSpc>
            </a:pPr>
            <a:r>
              <a:rPr lang="en-GB" sz="1500"/>
              <a:t>Together, this may hinder the scale-up of clean energy technologies and </a:t>
            </a:r>
            <a:r>
              <a:rPr lang="en-GB" sz="1500" b="1"/>
              <a:t>limit progress on climate</a:t>
            </a:r>
            <a:r>
              <a:rPr lang="en-GB" sz="1500"/>
              <a:t> and </a:t>
            </a:r>
            <a:r>
              <a:rPr lang="en-GB" sz="1500" b="1"/>
              <a:t>clean energy security</a:t>
            </a:r>
          </a:p>
        </p:txBody>
      </p:sp>
    </p:spTree>
    <p:extLst>
      <p:ext uri="{BB962C8B-B14F-4D97-AF65-F5344CB8AC3E}">
        <p14:creationId xmlns:p14="http://schemas.microsoft.com/office/powerpoint/2010/main" val="3624736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B6017C-4BAA-F1F3-4DFA-3C088E6DCF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/>
              <a:t>Five key recommendations for policy makers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7876D6-2FBD-B2AB-188C-FCC99A4E05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0826" y="816390"/>
            <a:ext cx="8737388" cy="3976207"/>
          </a:xfrm>
        </p:spPr>
        <p:txBody>
          <a:bodyPr/>
          <a:lstStyle/>
          <a:p>
            <a:pPr marL="358775" lvl="1" indent="0">
              <a:lnSpc>
                <a:spcPct val="110000"/>
              </a:lnSpc>
              <a:spcBef>
                <a:spcPts val="1500"/>
              </a:spcBef>
              <a:buNone/>
            </a:pPr>
            <a:r>
              <a:rPr lang="en-GB" sz="1500"/>
              <a:t>Ensure </a:t>
            </a:r>
            <a:r>
              <a:rPr lang="en-GB" sz="1500" b="1"/>
              <a:t>legal and regulatory protections</a:t>
            </a:r>
            <a:r>
              <a:rPr lang="en-GB" sz="1500"/>
              <a:t> for the environment, workers, Indigenous Peoples and communities, supported by sufficient means of implementation and enforcement regimes</a:t>
            </a:r>
          </a:p>
          <a:p>
            <a:pPr marL="358775" lvl="1" indent="0">
              <a:lnSpc>
                <a:spcPct val="110000"/>
              </a:lnSpc>
              <a:spcBef>
                <a:spcPts val="1500"/>
              </a:spcBef>
              <a:buNone/>
            </a:pPr>
            <a:r>
              <a:rPr lang="en-GB" sz="1500"/>
              <a:t>Channel </a:t>
            </a:r>
            <a:r>
              <a:rPr lang="en-GB" sz="1500" b="1"/>
              <a:t>public spending </a:t>
            </a:r>
            <a:r>
              <a:rPr lang="en-GB" sz="1500"/>
              <a:t>to encourage the development of better practices and to incentivise good performance</a:t>
            </a:r>
          </a:p>
          <a:p>
            <a:pPr marL="358775" lvl="1" indent="0">
              <a:lnSpc>
                <a:spcPct val="110000"/>
              </a:lnSpc>
              <a:spcBef>
                <a:spcPts val="1500"/>
              </a:spcBef>
              <a:buNone/>
            </a:pPr>
            <a:r>
              <a:rPr lang="en-GB" sz="1500"/>
              <a:t>Strengthen the </a:t>
            </a:r>
            <a:r>
              <a:rPr lang="en-GB" sz="1500" b="1"/>
              <a:t>collection and reporting of granular and standardised data </a:t>
            </a:r>
            <a:r>
              <a:rPr lang="en-GB" sz="1500"/>
              <a:t>to enable benchmarking and progress tracking across the industry and throughout the supply chain</a:t>
            </a:r>
          </a:p>
          <a:p>
            <a:pPr marL="358775" lvl="1" indent="0">
              <a:lnSpc>
                <a:spcPct val="110000"/>
              </a:lnSpc>
              <a:spcBef>
                <a:spcPts val="1500"/>
              </a:spcBef>
              <a:buNone/>
            </a:pPr>
            <a:r>
              <a:rPr lang="en-GB" sz="1500"/>
              <a:t>Ensure companies improve </a:t>
            </a:r>
            <a:r>
              <a:rPr lang="en-GB" sz="1500" b="1"/>
              <a:t>transparency throughout the supply chain</a:t>
            </a:r>
            <a:r>
              <a:rPr lang="en-GB" sz="1500"/>
              <a:t>, including by enhancing traceability, undertaking due diligence and reporting publicly on risks and mitigation actions</a:t>
            </a:r>
          </a:p>
          <a:p>
            <a:pPr marL="358775" lvl="1" indent="0">
              <a:lnSpc>
                <a:spcPct val="110000"/>
              </a:lnSpc>
              <a:spcBef>
                <a:spcPts val="1500"/>
              </a:spcBef>
              <a:buNone/>
            </a:pPr>
            <a:r>
              <a:rPr lang="en-GB" sz="1500"/>
              <a:t>Support the development of </a:t>
            </a:r>
            <a:r>
              <a:rPr lang="en-GB" sz="1500" b="1"/>
              <a:t>initiatives that help companies demonstrate that their operations are sustainable and responsible </a:t>
            </a:r>
            <a:r>
              <a:rPr lang="en-GB" sz="1500"/>
              <a:t>while ensuring cross-compatibility and interoperability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D348B7C-FF08-AB99-567D-69F8AEB151EA}"/>
              </a:ext>
            </a:extLst>
          </p:cNvPr>
          <p:cNvSpPr/>
          <p:nvPr/>
        </p:nvSpPr>
        <p:spPr>
          <a:xfrm>
            <a:off x="214294" y="905766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E60E537-EFC1-6485-FB3F-201010181663}"/>
              </a:ext>
            </a:extLst>
          </p:cNvPr>
          <p:cNvSpPr/>
          <p:nvPr/>
        </p:nvSpPr>
        <p:spPr>
          <a:xfrm>
            <a:off x="214294" y="1596964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5101A83-E402-7617-A073-CDE9B95F314A}"/>
              </a:ext>
            </a:extLst>
          </p:cNvPr>
          <p:cNvSpPr/>
          <p:nvPr/>
        </p:nvSpPr>
        <p:spPr>
          <a:xfrm>
            <a:off x="214294" y="2288162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cs typeface="Segoe UI" panose="020B0502040204020203" pitchFamily="34" charset="0"/>
              </a:rPr>
              <a:t>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B6437BE-2B53-823B-B1B5-9E4E0A4E69D2}"/>
              </a:ext>
            </a:extLst>
          </p:cNvPr>
          <p:cNvSpPr/>
          <p:nvPr/>
        </p:nvSpPr>
        <p:spPr>
          <a:xfrm>
            <a:off x="214294" y="2979360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378A1E3-D188-B66E-3340-A367BF9F4B07}"/>
              </a:ext>
            </a:extLst>
          </p:cNvPr>
          <p:cNvSpPr/>
          <p:nvPr/>
        </p:nvSpPr>
        <p:spPr>
          <a:xfrm>
            <a:off x="214294" y="3670558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cs typeface="Segoe UI" panose="020B0502040204020203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1912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7B907CF-8882-C74E-7FF5-87A2A7F8C14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lIns="0" tIns="0" rIns="0" bIns="0" anchor="t">
            <a:noAutofit/>
          </a:bodyPr>
          <a:lstStyle/>
          <a:p>
            <a:r>
              <a:rPr lang="en-GB">
                <a:latin typeface="Arial"/>
                <a:cs typeface="Arial"/>
              </a:rPr>
              <a:t>Focus areas with important implications for supply security</a:t>
            </a:r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B1EB830-1C56-CCD7-81B9-ED259D66AC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/>
              <a:t>While all types of environmental, social and governance risk can impact availability of supply,</a:t>
            </a:r>
          </a:p>
          <a:p>
            <a:r>
              <a:rPr lang="en-GB"/>
              <a:t>some risks are particularly likely to impact security of supply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79E855D-339F-9681-0322-E6C8828606FB}"/>
              </a:ext>
            </a:extLst>
          </p:cNvPr>
          <p:cNvSpPr/>
          <p:nvPr/>
        </p:nvSpPr>
        <p:spPr>
          <a:xfrm>
            <a:off x="855537" y="1000973"/>
            <a:ext cx="2340000" cy="2930185"/>
          </a:xfrm>
          <a:prstGeom prst="roundRect">
            <a:avLst/>
          </a:prstGeom>
          <a:ln>
            <a:solidFill>
              <a:srgbClr val="0044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GB" sz="1400" b="1">
                <a:solidFill>
                  <a:schemeClr val="tx1"/>
                </a:solidFill>
                <a:latin typeface="+mj-lt"/>
                <a:cs typeface="Segoe UI" panose="020B0502040204020203" pitchFamily="34" charset="0"/>
              </a:rPr>
              <a:t>Environmental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675B70-5A18-E5A7-6AD8-1767EA795E37}"/>
              </a:ext>
            </a:extLst>
          </p:cNvPr>
          <p:cNvSpPr txBox="1"/>
          <p:nvPr/>
        </p:nvSpPr>
        <p:spPr>
          <a:xfrm>
            <a:off x="1131185" y="1951390"/>
            <a:ext cx="1800000" cy="468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200"/>
              <a:t>Water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7EB5A9-DA50-EBC8-8046-1ADF07C32978}"/>
              </a:ext>
            </a:extLst>
          </p:cNvPr>
          <p:cNvSpPr txBox="1"/>
          <p:nvPr/>
        </p:nvSpPr>
        <p:spPr>
          <a:xfrm>
            <a:off x="1131185" y="2551258"/>
            <a:ext cx="1800000" cy="468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200"/>
              <a:t>Greenhouse gas emissions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9DAED3-CD52-0297-161F-A616F41DF19E}"/>
              </a:ext>
            </a:extLst>
          </p:cNvPr>
          <p:cNvSpPr txBox="1"/>
          <p:nvPr/>
        </p:nvSpPr>
        <p:spPr>
          <a:xfrm>
            <a:off x="1131185" y="3151126"/>
            <a:ext cx="1800000" cy="468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200"/>
              <a:t>Biodiversity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BD660C7-A344-C069-99C6-FE13EADA20B4}"/>
              </a:ext>
            </a:extLst>
          </p:cNvPr>
          <p:cNvSpPr/>
          <p:nvPr/>
        </p:nvSpPr>
        <p:spPr>
          <a:xfrm>
            <a:off x="3402000" y="1000975"/>
            <a:ext cx="2340000" cy="2930185"/>
          </a:xfrm>
          <a:prstGeom prst="roundRect">
            <a:avLst/>
          </a:prstGeom>
          <a:ln>
            <a:solidFill>
              <a:srgbClr val="0044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GB" sz="1400" b="1">
                <a:solidFill>
                  <a:schemeClr val="tx1"/>
                </a:solidFill>
                <a:latin typeface="+mj-lt"/>
                <a:cs typeface="Segoe UI" panose="020B0502040204020203" pitchFamily="34" charset="0"/>
              </a:rPr>
              <a:t>Social</a:t>
            </a:r>
            <a:endParaRPr lang="en-GB" sz="1300" b="1">
              <a:solidFill>
                <a:schemeClr val="tx1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C26CBE7-E242-9EAC-019D-DE458AC0311E}"/>
              </a:ext>
            </a:extLst>
          </p:cNvPr>
          <p:cNvSpPr txBox="1">
            <a:spLocks/>
          </p:cNvSpPr>
          <p:nvPr/>
        </p:nvSpPr>
        <p:spPr>
          <a:xfrm>
            <a:off x="3672000" y="1951391"/>
            <a:ext cx="1800000" cy="468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200"/>
              <a:t>Human rights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384B74E-1EF9-F7E6-0CB2-2DE8ED135155}"/>
              </a:ext>
            </a:extLst>
          </p:cNvPr>
          <p:cNvSpPr/>
          <p:nvPr/>
        </p:nvSpPr>
        <p:spPr>
          <a:xfrm>
            <a:off x="5948463" y="1000973"/>
            <a:ext cx="2340000" cy="2930185"/>
          </a:xfrm>
          <a:prstGeom prst="roundRect">
            <a:avLst/>
          </a:prstGeom>
          <a:ln>
            <a:solidFill>
              <a:srgbClr val="0044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GB" sz="1400" b="1">
                <a:solidFill>
                  <a:schemeClr val="tx1"/>
                </a:solidFill>
                <a:latin typeface="+mj-lt"/>
                <a:cs typeface="Segoe UI" panose="020B0502040204020203" pitchFamily="34" charset="0"/>
              </a:rPr>
              <a:t>Governance</a:t>
            </a:r>
            <a:endParaRPr lang="en-GB" sz="1300" b="1">
              <a:solidFill>
                <a:schemeClr val="tx1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1C5907-7B0D-983D-357A-FBE994ACFD8E}"/>
              </a:ext>
            </a:extLst>
          </p:cNvPr>
          <p:cNvSpPr txBox="1">
            <a:spLocks/>
          </p:cNvSpPr>
          <p:nvPr/>
        </p:nvSpPr>
        <p:spPr>
          <a:xfrm>
            <a:off x="6212815" y="1951389"/>
            <a:ext cx="1800000" cy="468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200"/>
              <a:t>Corruption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F90FFC-57AF-C792-6450-D458D1C8E6BC}"/>
              </a:ext>
            </a:extLst>
          </p:cNvPr>
          <p:cNvSpPr txBox="1">
            <a:spLocks/>
          </p:cNvSpPr>
          <p:nvPr/>
        </p:nvSpPr>
        <p:spPr>
          <a:xfrm>
            <a:off x="4801232" y="2548687"/>
            <a:ext cx="2088000" cy="468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200"/>
              <a:t>Community engagement</a:t>
            </a:r>
          </a:p>
        </p:txBody>
      </p:sp>
    </p:spTree>
    <p:extLst>
      <p:ext uri="{BB962C8B-B14F-4D97-AF65-F5344CB8AC3E}">
        <p14:creationId xmlns:p14="http://schemas.microsoft.com/office/powerpoint/2010/main" val="3838556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B9141B-9DB3-D35A-2DA9-6FEAEF531E6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/>
              <a:t>Cross-cutting policy recommendations</a:t>
            </a:r>
          </a:p>
          <a:p>
            <a:endParaRPr lang="en-GB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C993757-E5BE-FEBB-ABB0-D4580916405F}"/>
              </a:ext>
            </a:extLst>
          </p:cNvPr>
          <p:cNvSpPr/>
          <p:nvPr/>
        </p:nvSpPr>
        <p:spPr>
          <a:xfrm>
            <a:off x="1448455" y="659785"/>
            <a:ext cx="1365237" cy="4272892"/>
          </a:xfrm>
          <a:prstGeom prst="roundRect">
            <a:avLst/>
          </a:prstGeom>
          <a:ln>
            <a:solidFill>
              <a:srgbClr val="0044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GB" sz="1200" b="1">
                <a:solidFill>
                  <a:schemeClr val="tx1"/>
                </a:solidFill>
                <a:latin typeface="+mj-lt"/>
                <a:cs typeface="Segoe UI" panose="020B0502040204020203" pitchFamily="34" charset="0"/>
              </a:rPr>
              <a:t>    Regulations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2BACE2-6D26-7900-AFBA-752352F59985}"/>
              </a:ext>
            </a:extLst>
          </p:cNvPr>
          <p:cNvSpPr txBox="1"/>
          <p:nvPr/>
        </p:nvSpPr>
        <p:spPr>
          <a:xfrm>
            <a:off x="259312" y="1173054"/>
            <a:ext cx="1257076" cy="468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200" b="1"/>
              <a:t>Water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68277A-7510-F42F-43C8-F8881C3AAF1D}"/>
              </a:ext>
            </a:extLst>
          </p:cNvPr>
          <p:cNvSpPr txBox="1"/>
          <p:nvPr/>
        </p:nvSpPr>
        <p:spPr>
          <a:xfrm>
            <a:off x="247648" y="1796019"/>
            <a:ext cx="1257076" cy="468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200" b="1"/>
              <a:t>GHG emissions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73D92A-8B83-32B3-2449-7793BCCBDD42}"/>
              </a:ext>
            </a:extLst>
          </p:cNvPr>
          <p:cNvSpPr txBox="1"/>
          <p:nvPr/>
        </p:nvSpPr>
        <p:spPr>
          <a:xfrm>
            <a:off x="248939" y="2414052"/>
            <a:ext cx="1272307" cy="468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200" b="1"/>
              <a:t>Biodiversity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21596E-992F-7FA8-BBAC-3A7919FD77B7}"/>
              </a:ext>
            </a:extLst>
          </p:cNvPr>
          <p:cNvSpPr txBox="1">
            <a:spLocks/>
          </p:cNvSpPr>
          <p:nvPr/>
        </p:nvSpPr>
        <p:spPr>
          <a:xfrm>
            <a:off x="270981" y="3031987"/>
            <a:ext cx="1272307" cy="468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200" b="1"/>
              <a:t>Human rights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8A4F31-05BF-AEC2-A442-5BEBF7AB97DE}"/>
              </a:ext>
            </a:extLst>
          </p:cNvPr>
          <p:cNvSpPr txBox="1">
            <a:spLocks/>
          </p:cNvSpPr>
          <p:nvPr/>
        </p:nvSpPr>
        <p:spPr>
          <a:xfrm>
            <a:off x="270981" y="4267955"/>
            <a:ext cx="1272307" cy="468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200" b="1"/>
              <a:t>Corruption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8869F1A-1E53-268B-969F-0C5EE3187DE6}"/>
              </a:ext>
            </a:extLst>
          </p:cNvPr>
          <p:cNvSpPr txBox="1">
            <a:spLocks/>
          </p:cNvSpPr>
          <p:nvPr/>
        </p:nvSpPr>
        <p:spPr>
          <a:xfrm>
            <a:off x="247648" y="3649971"/>
            <a:ext cx="1272307" cy="468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200" b="1"/>
              <a:t>Community engagement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55B2DE4-26D2-CCB1-7538-B27D9A9E71A6}"/>
              </a:ext>
            </a:extLst>
          </p:cNvPr>
          <p:cNvSpPr/>
          <p:nvPr/>
        </p:nvSpPr>
        <p:spPr>
          <a:xfrm>
            <a:off x="2943864" y="659785"/>
            <a:ext cx="1365237" cy="4272892"/>
          </a:xfrm>
          <a:prstGeom prst="roundRect">
            <a:avLst/>
          </a:prstGeom>
          <a:ln>
            <a:solidFill>
              <a:srgbClr val="0044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GB" sz="1200" b="1">
                <a:solidFill>
                  <a:schemeClr val="tx1"/>
                </a:solidFill>
                <a:latin typeface="+mj-lt"/>
                <a:cs typeface="Segoe UI" panose="020B0502040204020203" pitchFamily="34" charset="0"/>
              </a:rPr>
              <a:t>Public spending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FB93E86-10B5-92D3-F0B0-C082775B8AF4}"/>
              </a:ext>
            </a:extLst>
          </p:cNvPr>
          <p:cNvSpPr/>
          <p:nvPr/>
        </p:nvSpPr>
        <p:spPr>
          <a:xfrm>
            <a:off x="4439273" y="659785"/>
            <a:ext cx="1365237" cy="4272892"/>
          </a:xfrm>
          <a:prstGeom prst="roundRect">
            <a:avLst/>
          </a:prstGeom>
          <a:ln>
            <a:solidFill>
              <a:srgbClr val="0044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r>
              <a:rPr lang="en-GB" sz="1200" b="1">
                <a:solidFill>
                  <a:schemeClr val="tx1"/>
                </a:solidFill>
                <a:latin typeface="+mj-lt"/>
                <a:cs typeface="Segoe UI" panose="020B0502040204020203" pitchFamily="34" charset="0"/>
              </a:rPr>
              <a:t>Data</a:t>
            </a:r>
            <a:endParaRPr lang="en-GB" sz="1400" b="1">
              <a:solidFill>
                <a:schemeClr val="tx1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E4273FF-6C85-119A-527A-0145F29E7022}"/>
              </a:ext>
            </a:extLst>
          </p:cNvPr>
          <p:cNvSpPr/>
          <p:nvPr/>
        </p:nvSpPr>
        <p:spPr>
          <a:xfrm>
            <a:off x="5934682" y="659785"/>
            <a:ext cx="1365237" cy="4272892"/>
          </a:xfrm>
          <a:prstGeom prst="roundRect">
            <a:avLst/>
          </a:prstGeom>
          <a:ln>
            <a:solidFill>
              <a:srgbClr val="0044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endParaRPr lang="en-GB" sz="1200" b="1">
              <a:solidFill>
                <a:schemeClr val="tx1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24C4D5D-CAAF-B95A-9387-DD5D3E84B6DB}"/>
              </a:ext>
            </a:extLst>
          </p:cNvPr>
          <p:cNvSpPr/>
          <p:nvPr/>
        </p:nvSpPr>
        <p:spPr>
          <a:xfrm>
            <a:off x="7432457" y="648091"/>
            <a:ext cx="1365237" cy="4272892"/>
          </a:xfrm>
          <a:prstGeom prst="roundRect">
            <a:avLst/>
          </a:prstGeom>
          <a:ln>
            <a:solidFill>
              <a:srgbClr val="0044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algn="ctr"/>
            <a:endParaRPr lang="en-GB" sz="1200" b="1">
              <a:solidFill>
                <a:schemeClr val="tx1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03D6F8B-0B59-1F4A-8ADF-A76386107C4D}"/>
              </a:ext>
            </a:extLst>
          </p:cNvPr>
          <p:cNvSpPr txBox="1"/>
          <p:nvPr/>
        </p:nvSpPr>
        <p:spPr>
          <a:xfrm>
            <a:off x="1463685" y="1063918"/>
            <a:ext cx="13476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/>
              <a:t>Consider including </a:t>
            </a:r>
            <a:r>
              <a:rPr lang="en-GB" sz="900" b="1"/>
              <a:t>targets </a:t>
            </a:r>
            <a:r>
              <a:rPr lang="en-GB" sz="900"/>
              <a:t>for water quality, use and effluents that improve over time.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59D7257-849D-35CC-7122-D6CED535DFB3}"/>
              </a:ext>
            </a:extLst>
          </p:cNvPr>
          <p:cNvSpPr txBox="1"/>
          <p:nvPr/>
        </p:nvSpPr>
        <p:spPr>
          <a:xfrm>
            <a:off x="2953845" y="1629222"/>
            <a:ext cx="13476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/>
              <a:t>Tie </a:t>
            </a:r>
            <a:r>
              <a:rPr lang="en-GB" sz="900" b="1"/>
              <a:t>strategic investment decisions</a:t>
            </a:r>
            <a:r>
              <a:rPr lang="en-GB" sz="900"/>
              <a:t> for reducing emissions or energy use intensity.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44D0016-9163-8137-D61E-2B1FC9833057}"/>
              </a:ext>
            </a:extLst>
          </p:cNvPr>
          <p:cNvSpPr txBox="1"/>
          <p:nvPr/>
        </p:nvSpPr>
        <p:spPr>
          <a:xfrm>
            <a:off x="4445706" y="2110085"/>
            <a:ext cx="1347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/>
              <a:t>Common definitions and methodologies </a:t>
            </a:r>
            <a:r>
              <a:rPr lang="en-GB" sz="900"/>
              <a:t>for measuring and monitoring site-level data of biodiversity performance.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A0A6524-0D06-7BE2-2BE3-5640F0F5E5AF}"/>
              </a:ext>
            </a:extLst>
          </p:cNvPr>
          <p:cNvSpPr txBox="1"/>
          <p:nvPr/>
        </p:nvSpPr>
        <p:spPr>
          <a:xfrm>
            <a:off x="5943479" y="2665822"/>
            <a:ext cx="1347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/>
              <a:t>Regulations or guidance that </a:t>
            </a:r>
            <a:r>
              <a:rPr lang="en-GB" sz="900" b="1"/>
              <a:t>encourage or require companies to embed human rights risks </a:t>
            </a:r>
            <a:r>
              <a:rPr lang="en-GB" sz="900"/>
              <a:t>in due diligence systems for all minerals supply chains.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193B2F9-9D06-DC6E-9B30-0F0D1D6456E5}"/>
              </a:ext>
            </a:extLst>
          </p:cNvPr>
          <p:cNvSpPr txBox="1"/>
          <p:nvPr/>
        </p:nvSpPr>
        <p:spPr>
          <a:xfrm>
            <a:off x="7449121" y="3473736"/>
            <a:ext cx="13476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/>
              <a:t>Support </a:t>
            </a:r>
            <a:r>
              <a:rPr lang="en-GB" sz="900" b="1"/>
              <a:t>credible local community and Indigenous Peoples-led consultation </a:t>
            </a:r>
            <a:r>
              <a:rPr lang="en-GB" sz="900"/>
              <a:t>schemes.</a:t>
            </a:r>
          </a:p>
        </p:txBody>
      </p:sp>
      <p:pic>
        <p:nvPicPr>
          <p:cNvPr id="13" name="Graphic 12" descr="Folder Search outline">
            <a:extLst>
              <a:ext uri="{FF2B5EF4-FFF2-40B4-BE49-F238E27FC236}">
                <a16:creationId xmlns:a16="http://schemas.microsoft.com/office/drawing/2014/main" id="{6CC43CA5-4C37-2EC5-D444-EAC5382D25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90378" y="733225"/>
            <a:ext cx="284794" cy="284794"/>
          </a:xfrm>
          <a:prstGeom prst="rect">
            <a:avLst/>
          </a:prstGeom>
        </p:spPr>
      </p:pic>
      <p:pic>
        <p:nvPicPr>
          <p:cNvPr id="5" name="Graphic 4" descr="Scales of justice outline">
            <a:extLst>
              <a:ext uri="{FF2B5EF4-FFF2-40B4-BE49-F238E27FC236}">
                <a16:creationId xmlns:a16="http://schemas.microsoft.com/office/drawing/2014/main" id="{31C81A33-5D3F-CD21-8BA2-6C988C6EBA5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71671" y="733225"/>
            <a:ext cx="284794" cy="284794"/>
          </a:xfrm>
          <a:prstGeom prst="rect">
            <a:avLst/>
          </a:prstGeom>
        </p:spPr>
      </p:pic>
      <p:pic>
        <p:nvPicPr>
          <p:cNvPr id="17" name="Graphic 16" descr="Blog outline">
            <a:extLst>
              <a:ext uri="{FF2B5EF4-FFF2-40B4-BE49-F238E27FC236}">
                <a16:creationId xmlns:a16="http://schemas.microsoft.com/office/drawing/2014/main" id="{1D6B97B0-76F0-70D8-FD85-BB8C9EC2E5C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449121" y="737196"/>
            <a:ext cx="284794" cy="284794"/>
          </a:xfrm>
          <a:prstGeom prst="rect">
            <a:avLst/>
          </a:prstGeom>
        </p:spPr>
      </p:pic>
      <p:pic>
        <p:nvPicPr>
          <p:cNvPr id="11" name="Graphic 10" descr="Research outline">
            <a:extLst>
              <a:ext uri="{FF2B5EF4-FFF2-40B4-BE49-F238E27FC236}">
                <a16:creationId xmlns:a16="http://schemas.microsoft.com/office/drawing/2014/main" id="{F90ED3D5-EC77-A54C-43DB-A09BE1ED1D6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574779" y="729326"/>
            <a:ext cx="284795" cy="284795"/>
          </a:xfrm>
          <a:prstGeom prst="rect">
            <a:avLst/>
          </a:prstGeom>
        </p:spPr>
      </p:pic>
      <p:pic>
        <p:nvPicPr>
          <p:cNvPr id="9" name="Graphic 8" descr="Safe outline">
            <a:extLst>
              <a:ext uri="{FF2B5EF4-FFF2-40B4-BE49-F238E27FC236}">
                <a16:creationId xmlns:a16="http://schemas.microsoft.com/office/drawing/2014/main" id="{2A529481-C3F2-7C87-332A-D20E7217C80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997194" y="733225"/>
            <a:ext cx="284795" cy="284795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65E4C30A-A832-733B-CD68-ED92632127F9}"/>
              </a:ext>
            </a:extLst>
          </p:cNvPr>
          <p:cNvSpPr txBox="1"/>
          <p:nvPr/>
        </p:nvSpPr>
        <p:spPr>
          <a:xfrm>
            <a:off x="6185022" y="737122"/>
            <a:ext cx="1185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>
                <a:latin typeface="+mj-lt"/>
              </a:rPr>
              <a:t>Transparency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2109DE5-612D-E25C-4E09-9F7D47B9B1B5}"/>
              </a:ext>
            </a:extLst>
          </p:cNvPr>
          <p:cNvSpPr txBox="1"/>
          <p:nvPr/>
        </p:nvSpPr>
        <p:spPr>
          <a:xfrm>
            <a:off x="7581877" y="659785"/>
            <a:ext cx="1320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>
                <a:solidFill>
                  <a:schemeClr val="tx1"/>
                </a:solidFill>
                <a:latin typeface="+mj-lt"/>
                <a:cs typeface="Segoe UI" panose="020B0502040204020203" pitchFamily="34" charset="0"/>
              </a:rPr>
              <a:t>Sustainability standards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A249439-0527-600A-9BA0-32A546504282}"/>
              </a:ext>
            </a:extLst>
          </p:cNvPr>
          <p:cNvSpPr txBox="1"/>
          <p:nvPr/>
        </p:nvSpPr>
        <p:spPr>
          <a:xfrm>
            <a:off x="1455469" y="4034430"/>
            <a:ext cx="1347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/>
              <a:t>Require disclosure </a:t>
            </a:r>
            <a:r>
              <a:rPr lang="en-GB" sz="900"/>
              <a:t>of beneficial ownership, publish contracts and licences, and disclose payments to governments.</a:t>
            </a:r>
          </a:p>
        </p:txBody>
      </p:sp>
    </p:spTree>
    <p:extLst>
      <p:ext uri="{BB962C8B-B14F-4D97-AF65-F5344CB8AC3E}">
        <p14:creationId xmlns:p14="http://schemas.microsoft.com/office/powerpoint/2010/main" val="4129152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D25887-851E-D897-D194-C08CC46775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/>
              <a:t>Focus area: Biodiversity</a:t>
            </a:r>
          </a:p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FBAD9-2846-6CC4-C84A-EE116FF853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Biodiversity loss is emerging as an important contributor to supply risk</a:t>
            </a:r>
            <a:endParaRPr lang="en-GB" sz="1000"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1B80DA-B611-B68C-9DEF-8F9807EDFC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685" y="723803"/>
            <a:ext cx="3558889" cy="27902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95E09EC-BE9C-E750-ABB1-52EB601789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8697" y="677325"/>
            <a:ext cx="3945618" cy="243685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DBAB1BF-1C35-256B-A16E-36AEC1FE2B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2754" y="2714020"/>
            <a:ext cx="3558890" cy="166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945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B0642DB-6613-EFF2-BC7F-65F38A526A4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/>
              <a:t>Focus area: Biodiversity</a:t>
            </a:r>
          </a:p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FE576-FAA3-B04E-6FBB-C6D491C51E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/>
              <a:t>Progress on biodiversity impacts and uptake of commitments to address them has been slow,</a:t>
            </a:r>
          </a:p>
          <a:p>
            <a:r>
              <a:rPr lang="en-GB"/>
              <a:t>even as biodiversity loss is emerging as an important contributor to supply security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9C918E-7931-D2B9-E2FB-1B88F9FF29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6400" y="694785"/>
            <a:ext cx="3885381" cy="300482"/>
          </a:xfrm>
        </p:spPr>
        <p:txBody>
          <a:bodyPr/>
          <a:lstStyle/>
          <a:p>
            <a:r>
              <a:rPr lang="en-GB"/>
              <a:t>Land rehabilitation by </a:t>
            </a:r>
            <a:br>
              <a:rPr lang="en-GB"/>
            </a:br>
            <a:r>
              <a:rPr lang="en-GB"/>
              <a:t>top 20 mining companies</a:t>
            </a:r>
          </a:p>
        </p:txBody>
      </p:sp>
      <p:grpSp>
        <p:nvGrpSpPr>
          <p:cNvPr id="109" name="Group 108" hidden="1">
            <a:extLst>
              <a:ext uri="{FF2B5EF4-FFF2-40B4-BE49-F238E27FC236}">
                <a16:creationId xmlns:a16="http://schemas.microsoft.com/office/drawing/2014/main" id="{6A388485-CD2E-EC5E-1E94-6238549AA3A1}"/>
              </a:ext>
            </a:extLst>
          </p:cNvPr>
          <p:cNvGrpSpPr/>
          <p:nvPr/>
        </p:nvGrpSpPr>
        <p:grpSpPr>
          <a:xfrm>
            <a:off x="5313363" y="1546225"/>
            <a:ext cx="2740025" cy="1693862"/>
            <a:chOff x="5313363" y="1546225"/>
            <a:chExt cx="2740025" cy="1693862"/>
          </a:xfrm>
        </p:grpSpPr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09B44B91-655E-FC4A-CFC8-2345BE55E9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32438" y="1546225"/>
              <a:ext cx="2520950" cy="1317625"/>
            </a:xfrm>
            <a:custGeom>
              <a:avLst/>
              <a:gdLst>
                <a:gd name="T0" fmla="*/ 0 w 1588"/>
                <a:gd name="T1" fmla="*/ 830 h 830"/>
                <a:gd name="T2" fmla="*/ 1588 w 1588"/>
                <a:gd name="T3" fmla="*/ 830 h 830"/>
                <a:gd name="T4" fmla="*/ 0 w 1588"/>
                <a:gd name="T5" fmla="*/ 664 h 830"/>
                <a:gd name="T6" fmla="*/ 1588 w 1588"/>
                <a:gd name="T7" fmla="*/ 664 h 830"/>
                <a:gd name="T8" fmla="*/ 0 w 1588"/>
                <a:gd name="T9" fmla="*/ 498 h 830"/>
                <a:gd name="T10" fmla="*/ 1588 w 1588"/>
                <a:gd name="T11" fmla="*/ 498 h 830"/>
                <a:gd name="T12" fmla="*/ 0 w 1588"/>
                <a:gd name="T13" fmla="*/ 332 h 830"/>
                <a:gd name="T14" fmla="*/ 1588 w 1588"/>
                <a:gd name="T15" fmla="*/ 332 h 830"/>
                <a:gd name="T16" fmla="*/ 0 w 1588"/>
                <a:gd name="T17" fmla="*/ 166 h 830"/>
                <a:gd name="T18" fmla="*/ 1588 w 1588"/>
                <a:gd name="T19" fmla="*/ 166 h 830"/>
                <a:gd name="T20" fmla="*/ 0 w 1588"/>
                <a:gd name="T21" fmla="*/ 0 h 830"/>
                <a:gd name="T22" fmla="*/ 1588 w 1588"/>
                <a:gd name="T23" fmla="*/ 0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8" h="830">
                  <a:moveTo>
                    <a:pt x="0" y="830"/>
                  </a:moveTo>
                  <a:lnTo>
                    <a:pt x="1588" y="830"/>
                  </a:lnTo>
                  <a:moveTo>
                    <a:pt x="0" y="664"/>
                  </a:moveTo>
                  <a:lnTo>
                    <a:pt x="1588" y="664"/>
                  </a:lnTo>
                  <a:moveTo>
                    <a:pt x="0" y="498"/>
                  </a:moveTo>
                  <a:lnTo>
                    <a:pt x="1588" y="498"/>
                  </a:lnTo>
                  <a:moveTo>
                    <a:pt x="0" y="332"/>
                  </a:moveTo>
                  <a:lnTo>
                    <a:pt x="1588" y="332"/>
                  </a:lnTo>
                  <a:moveTo>
                    <a:pt x="0" y="166"/>
                  </a:moveTo>
                  <a:lnTo>
                    <a:pt x="1588" y="166"/>
                  </a:lnTo>
                  <a:moveTo>
                    <a:pt x="0" y="0"/>
                  </a:moveTo>
                  <a:lnTo>
                    <a:pt x="1588" y="0"/>
                  </a:lnTo>
                </a:path>
              </a:pathLst>
            </a:custGeom>
            <a:noFill/>
            <a:ln w="11113" cap="rnd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1C220421-89CD-C140-7E0C-0AA14E4C7B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13413" y="2298700"/>
              <a:ext cx="2159000" cy="828675"/>
            </a:xfrm>
            <a:custGeom>
              <a:avLst/>
              <a:gdLst>
                <a:gd name="T0" fmla="*/ 0 w 1360"/>
                <a:gd name="T1" fmla="*/ 372 h 522"/>
                <a:gd name="T2" fmla="*/ 302 w 1360"/>
                <a:gd name="T3" fmla="*/ 372 h 522"/>
                <a:gd name="T4" fmla="*/ 302 w 1360"/>
                <a:gd name="T5" fmla="*/ 522 h 522"/>
                <a:gd name="T6" fmla="*/ 0 w 1360"/>
                <a:gd name="T7" fmla="*/ 522 h 522"/>
                <a:gd name="T8" fmla="*/ 0 w 1360"/>
                <a:gd name="T9" fmla="*/ 372 h 522"/>
                <a:gd name="T10" fmla="*/ 529 w 1360"/>
                <a:gd name="T11" fmla="*/ 0 h 522"/>
                <a:gd name="T12" fmla="*/ 831 w 1360"/>
                <a:gd name="T13" fmla="*/ 0 h 522"/>
                <a:gd name="T14" fmla="*/ 831 w 1360"/>
                <a:gd name="T15" fmla="*/ 522 h 522"/>
                <a:gd name="T16" fmla="*/ 529 w 1360"/>
                <a:gd name="T17" fmla="*/ 522 h 522"/>
                <a:gd name="T18" fmla="*/ 529 w 1360"/>
                <a:gd name="T19" fmla="*/ 0 h 522"/>
                <a:gd name="T20" fmla="*/ 1058 w 1360"/>
                <a:gd name="T21" fmla="*/ 174 h 522"/>
                <a:gd name="T22" fmla="*/ 1360 w 1360"/>
                <a:gd name="T23" fmla="*/ 174 h 522"/>
                <a:gd name="T24" fmla="*/ 1360 w 1360"/>
                <a:gd name="T25" fmla="*/ 522 h 522"/>
                <a:gd name="T26" fmla="*/ 1058 w 1360"/>
                <a:gd name="T27" fmla="*/ 522 h 522"/>
                <a:gd name="T28" fmla="*/ 1058 w 1360"/>
                <a:gd name="T29" fmla="*/ 174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60" h="522">
                  <a:moveTo>
                    <a:pt x="0" y="372"/>
                  </a:moveTo>
                  <a:lnTo>
                    <a:pt x="302" y="372"/>
                  </a:lnTo>
                  <a:lnTo>
                    <a:pt x="302" y="522"/>
                  </a:lnTo>
                  <a:lnTo>
                    <a:pt x="0" y="522"/>
                  </a:lnTo>
                  <a:lnTo>
                    <a:pt x="0" y="372"/>
                  </a:lnTo>
                  <a:close/>
                  <a:moveTo>
                    <a:pt x="529" y="0"/>
                  </a:moveTo>
                  <a:lnTo>
                    <a:pt x="831" y="0"/>
                  </a:lnTo>
                  <a:lnTo>
                    <a:pt x="831" y="522"/>
                  </a:lnTo>
                  <a:lnTo>
                    <a:pt x="529" y="522"/>
                  </a:lnTo>
                  <a:lnTo>
                    <a:pt x="529" y="0"/>
                  </a:lnTo>
                  <a:close/>
                  <a:moveTo>
                    <a:pt x="1058" y="174"/>
                  </a:moveTo>
                  <a:lnTo>
                    <a:pt x="1360" y="174"/>
                  </a:lnTo>
                  <a:lnTo>
                    <a:pt x="1360" y="522"/>
                  </a:lnTo>
                  <a:lnTo>
                    <a:pt x="1058" y="522"/>
                  </a:lnTo>
                  <a:lnTo>
                    <a:pt x="1058" y="174"/>
                  </a:lnTo>
                  <a:close/>
                </a:path>
              </a:pathLst>
            </a:custGeom>
            <a:solidFill>
              <a:srgbClr val="48D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Freeform 50">
              <a:extLst>
                <a:ext uri="{FF2B5EF4-FFF2-40B4-BE49-F238E27FC236}">
                  <a16:creationId xmlns:a16="http://schemas.microsoft.com/office/drawing/2014/main" id="{CDFB3268-2E09-727E-E2DF-3D542B6303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13413" y="2298700"/>
              <a:ext cx="2159000" cy="828675"/>
            </a:xfrm>
            <a:custGeom>
              <a:avLst/>
              <a:gdLst>
                <a:gd name="T0" fmla="*/ 0 w 1360"/>
                <a:gd name="T1" fmla="*/ 372 h 522"/>
                <a:gd name="T2" fmla="*/ 302 w 1360"/>
                <a:gd name="T3" fmla="*/ 372 h 522"/>
                <a:gd name="T4" fmla="*/ 302 w 1360"/>
                <a:gd name="T5" fmla="*/ 522 h 522"/>
                <a:gd name="T6" fmla="*/ 0 w 1360"/>
                <a:gd name="T7" fmla="*/ 522 h 522"/>
                <a:gd name="T8" fmla="*/ 0 w 1360"/>
                <a:gd name="T9" fmla="*/ 372 h 522"/>
                <a:gd name="T10" fmla="*/ 529 w 1360"/>
                <a:gd name="T11" fmla="*/ 0 h 522"/>
                <a:gd name="T12" fmla="*/ 831 w 1360"/>
                <a:gd name="T13" fmla="*/ 0 h 522"/>
                <a:gd name="T14" fmla="*/ 831 w 1360"/>
                <a:gd name="T15" fmla="*/ 522 h 522"/>
                <a:gd name="T16" fmla="*/ 529 w 1360"/>
                <a:gd name="T17" fmla="*/ 522 h 522"/>
                <a:gd name="T18" fmla="*/ 529 w 1360"/>
                <a:gd name="T19" fmla="*/ 0 h 522"/>
                <a:gd name="T20" fmla="*/ 1058 w 1360"/>
                <a:gd name="T21" fmla="*/ 174 h 522"/>
                <a:gd name="T22" fmla="*/ 1360 w 1360"/>
                <a:gd name="T23" fmla="*/ 174 h 522"/>
                <a:gd name="T24" fmla="*/ 1360 w 1360"/>
                <a:gd name="T25" fmla="*/ 522 h 522"/>
                <a:gd name="T26" fmla="*/ 1058 w 1360"/>
                <a:gd name="T27" fmla="*/ 522 h 522"/>
                <a:gd name="T28" fmla="*/ 1058 w 1360"/>
                <a:gd name="T29" fmla="*/ 174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60" h="522">
                  <a:moveTo>
                    <a:pt x="0" y="372"/>
                  </a:moveTo>
                  <a:lnTo>
                    <a:pt x="302" y="372"/>
                  </a:lnTo>
                  <a:lnTo>
                    <a:pt x="302" y="522"/>
                  </a:lnTo>
                  <a:lnTo>
                    <a:pt x="0" y="522"/>
                  </a:lnTo>
                  <a:lnTo>
                    <a:pt x="0" y="372"/>
                  </a:lnTo>
                  <a:close/>
                  <a:moveTo>
                    <a:pt x="529" y="0"/>
                  </a:moveTo>
                  <a:lnTo>
                    <a:pt x="831" y="0"/>
                  </a:lnTo>
                  <a:lnTo>
                    <a:pt x="831" y="522"/>
                  </a:lnTo>
                  <a:lnTo>
                    <a:pt x="529" y="522"/>
                  </a:lnTo>
                  <a:lnTo>
                    <a:pt x="529" y="0"/>
                  </a:lnTo>
                  <a:close/>
                  <a:moveTo>
                    <a:pt x="1058" y="174"/>
                  </a:moveTo>
                  <a:lnTo>
                    <a:pt x="1360" y="174"/>
                  </a:lnTo>
                  <a:lnTo>
                    <a:pt x="1360" y="522"/>
                  </a:lnTo>
                  <a:lnTo>
                    <a:pt x="1058" y="522"/>
                  </a:lnTo>
                  <a:lnTo>
                    <a:pt x="1058" y="174"/>
                  </a:lnTo>
                  <a:close/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Line 51">
              <a:extLst>
                <a:ext uri="{FF2B5EF4-FFF2-40B4-BE49-F238E27FC236}">
                  <a16:creationId xmlns:a16="http://schemas.microsoft.com/office/drawing/2014/main" id="{8AC51CA5-31D4-8BC0-9539-797F5B68B8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32438" y="3127375"/>
              <a:ext cx="252095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52">
              <a:extLst>
                <a:ext uri="{FF2B5EF4-FFF2-40B4-BE49-F238E27FC236}">
                  <a16:creationId xmlns:a16="http://schemas.microsoft.com/office/drawing/2014/main" id="{D2230BE9-AED5-D33A-5CB9-14273C8E54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32438" y="3127375"/>
              <a:ext cx="2520950" cy="38100"/>
            </a:xfrm>
            <a:custGeom>
              <a:avLst/>
              <a:gdLst>
                <a:gd name="T0" fmla="*/ 0 w 1588"/>
                <a:gd name="T1" fmla="*/ 0 h 24"/>
                <a:gd name="T2" fmla="*/ 0 w 1588"/>
                <a:gd name="T3" fmla="*/ 24 h 24"/>
                <a:gd name="T4" fmla="*/ 529 w 1588"/>
                <a:gd name="T5" fmla="*/ 0 h 24"/>
                <a:gd name="T6" fmla="*/ 529 w 1588"/>
                <a:gd name="T7" fmla="*/ 24 h 24"/>
                <a:gd name="T8" fmla="*/ 1059 w 1588"/>
                <a:gd name="T9" fmla="*/ 0 h 24"/>
                <a:gd name="T10" fmla="*/ 1059 w 1588"/>
                <a:gd name="T11" fmla="*/ 24 h 24"/>
                <a:gd name="T12" fmla="*/ 1588 w 1588"/>
                <a:gd name="T13" fmla="*/ 0 h 24"/>
                <a:gd name="T14" fmla="*/ 1588 w 1588"/>
                <a:gd name="T1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88" h="24">
                  <a:moveTo>
                    <a:pt x="0" y="0"/>
                  </a:moveTo>
                  <a:lnTo>
                    <a:pt x="0" y="24"/>
                  </a:lnTo>
                  <a:moveTo>
                    <a:pt x="529" y="0"/>
                  </a:moveTo>
                  <a:lnTo>
                    <a:pt x="529" y="24"/>
                  </a:lnTo>
                  <a:moveTo>
                    <a:pt x="1059" y="0"/>
                  </a:moveTo>
                  <a:lnTo>
                    <a:pt x="1059" y="24"/>
                  </a:lnTo>
                  <a:moveTo>
                    <a:pt x="1588" y="0"/>
                  </a:moveTo>
                  <a:lnTo>
                    <a:pt x="1588" y="24"/>
                  </a:lnTo>
                </a:path>
              </a:pathLst>
            </a:cu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97C49F8E-8312-9935-C13A-21EFA35C9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5500" y="2063750"/>
              <a:ext cx="95250" cy="19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Rectangle 54">
              <a:extLst>
                <a:ext uri="{FF2B5EF4-FFF2-40B4-BE49-F238E27FC236}">
                  <a16:creationId xmlns:a16="http://schemas.microsoft.com/office/drawing/2014/main" id="{CA001B67-3B28-9F9E-3407-C60406E196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5500" y="2063750"/>
              <a:ext cx="95250" cy="19050"/>
            </a:xfrm>
            <a:prstGeom prst="rect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Rectangle 55">
              <a:extLst>
                <a:ext uri="{FF2B5EF4-FFF2-40B4-BE49-F238E27FC236}">
                  <a16:creationId xmlns:a16="http://schemas.microsoft.com/office/drawing/2014/main" id="{91AD61C1-6380-60BD-CF6C-CA7DBDE5F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6875" y="1800225"/>
              <a:ext cx="93663" cy="19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Rectangle 56">
              <a:extLst>
                <a:ext uri="{FF2B5EF4-FFF2-40B4-BE49-F238E27FC236}">
                  <a16:creationId xmlns:a16="http://schemas.microsoft.com/office/drawing/2014/main" id="{7431B960-BD90-B8F4-4404-6051BC425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6875" y="1800225"/>
              <a:ext cx="93663" cy="19050"/>
            </a:xfrm>
            <a:prstGeom prst="rect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Rectangle 57">
              <a:extLst>
                <a:ext uri="{FF2B5EF4-FFF2-40B4-BE49-F238E27FC236}">
                  <a16:creationId xmlns:a16="http://schemas.microsoft.com/office/drawing/2014/main" id="{E788C845-5D9A-1ABF-35CA-E5D659694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6663" y="1800225"/>
              <a:ext cx="95250" cy="19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Rectangle 58">
              <a:extLst>
                <a:ext uri="{FF2B5EF4-FFF2-40B4-BE49-F238E27FC236}">
                  <a16:creationId xmlns:a16="http://schemas.microsoft.com/office/drawing/2014/main" id="{52A2E932-CE63-2881-57B4-209B47685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6663" y="1800225"/>
              <a:ext cx="95250" cy="19050"/>
            </a:xfrm>
            <a:prstGeom prst="rect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045FA60C-DA2B-C75D-6BFB-63CBFB9A1E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9875" y="3052762"/>
              <a:ext cx="139700" cy="187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760672FE-0F7B-FCB7-189A-1F702F38C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3363" y="2789237"/>
              <a:ext cx="177800" cy="187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C26A1F42-8B1F-1522-3145-CC13A75E0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3363" y="2525713"/>
              <a:ext cx="177800" cy="187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2D8B91FF-B61F-04E8-E1D8-5E0CF6089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3363" y="2262188"/>
              <a:ext cx="177800" cy="187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3">
              <a:extLst>
                <a:ext uri="{FF2B5EF4-FFF2-40B4-BE49-F238E27FC236}">
                  <a16:creationId xmlns:a16="http://schemas.microsoft.com/office/drawing/2014/main" id="{F8990668-5597-C7A5-C0F8-5E2253C70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3363" y="1998663"/>
              <a:ext cx="177800" cy="187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E9A8673F-2016-2A46-96A5-0352D213B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3363" y="1735138"/>
              <a:ext cx="177800" cy="187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70" name="Text Placeholder 3">
            <a:extLst>
              <a:ext uri="{FF2B5EF4-FFF2-40B4-BE49-F238E27FC236}">
                <a16:creationId xmlns:a16="http://schemas.microsoft.com/office/drawing/2014/main" id="{41EFADD3-74D3-6E27-D6B4-06ED0BF817B0}"/>
              </a:ext>
            </a:extLst>
          </p:cNvPr>
          <p:cNvSpPr txBox="1">
            <a:spLocks/>
          </p:cNvSpPr>
          <p:nvPr/>
        </p:nvSpPr>
        <p:spPr>
          <a:xfrm>
            <a:off x="4799193" y="694785"/>
            <a:ext cx="3821948" cy="300482"/>
          </a:xfrm>
          <a:prstGeom prst="rect">
            <a:avLst/>
          </a:prstGeom>
        </p:spPr>
        <p:txBody>
          <a:bodyPr lIns="0"/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defRPr lang="en-US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40000" indent="-180000" algn="l" defTabSz="914400" rtl="0" eaLnBrk="1" latinLnBrk="0" hangingPunct="1">
              <a:spcBef>
                <a:spcPts val="500"/>
              </a:spcBef>
              <a:buClr>
                <a:schemeClr val="bg1">
                  <a:lumMod val="65000"/>
                </a:schemeClr>
              </a:buClr>
              <a:buSzPct val="100000"/>
              <a:buFont typeface="Segoe UI" panose="020B0502040204020203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6000" indent="-180000" algn="l" defTabSz="914400" rtl="0" eaLnBrk="1" latinLnBrk="0" hangingPunct="1">
              <a:spcBef>
                <a:spcPts val="500"/>
              </a:spcBef>
              <a:buClr>
                <a:schemeClr val="bg1">
                  <a:lumMod val="75000"/>
                </a:schemeClr>
              </a:buClr>
              <a:buFont typeface="Segoe UI" panose="020B0502040204020203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∙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▫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Biodiversity commitments among</a:t>
            </a:r>
          </a:p>
          <a:p>
            <a:r>
              <a:rPr lang="en-GB"/>
              <a:t>selected cobalt, copper and nickel companies </a:t>
            </a:r>
          </a:p>
        </p:txBody>
      </p:sp>
      <p:grpSp>
        <p:nvGrpSpPr>
          <p:cNvPr id="104" name="Group 103" hidden="1">
            <a:extLst>
              <a:ext uri="{FF2B5EF4-FFF2-40B4-BE49-F238E27FC236}">
                <a16:creationId xmlns:a16="http://schemas.microsoft.com/office/drawing/2014/main" id="{8C98496E-AD7F-5474-0649-1C80BF3F978A}"/>
              </a:ext>
            </a:extLst>
          </p:cNvPr>
          <p:cNvGrpSpPr/>
          <p:nvPr/>
        </p:nvGrpSpPr>
        <p:grpSpPr>
          <a:xfrm>
            <a:off x="501015" y="3875487"/>
            <a:ext cx="3680973" cy="169277"/>
            <a:chOff x="501015" y="3984072"/>
            <a:chExt cx="3680973" cy="169277"/>
          </a:xfrm>
        </p:grpSpPr>
        <p:sp>
          <p:nvSpPr>
            <p:cNvPr id="50" name="Rectangle 44">
              <a:extLst>
                <a:ext uri="{FF2B5EF4-FFF2-40B4-BE49-F238E27FC236}">
                  <a16:creationId xmlns:a16="http://schemas.microsoft.com/office/drawing/2014/main" id="{6509B8CA-3FFA-94F2-1C3F-2787BA9C8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380" y="3984072"/>
              <a:ext cx="1428276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Total land rehabilitated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5">
              <a:extLst>
                <a:ext uri="{FF2B5EF4-FFF2-40B4-BE49-F238E27FC236}">
                  <a16:creationId xmlns:a16="http://schemas.microsoft.com/office/drawing/2014/main" id="{ABDAFFC7-2ECE-859B-45F4-E59F5DF3F3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7258" y="4068845"/>
              <a:ext cx="244475" cy="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" name="Oval 46">
              <a:extLst>
                <a:ext uri="{FF2B5EF4-FFF2-40B4-BE49-F238E27FC236}">
                  <a16:creationId xmlns:a16="http://schemas.microsoft.com/office/drawing/2014/main" id="{CCE80EE8-EC10-F8B4-4E8C-045420E65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1395" y="4029157"/>
              <a:ext cx="76200" cy="7620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3" name="Oval 47">
              <a:extLst>
                <a:ext uri="{FF2B5EF4-FFF2-40B4-BE49-F238E27FC236}">
                  <a16:creationId xmlns:a16="http://schemas.microsoft.com/office/drawing/2014/main" id="{66963CB4-8D03-4469-19D5-2827AC1A1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1395" y="4029157"/>
              <a:ext cx="76200" cy="7620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Rectangle 48">
              <a:extLst>
                <a:ext uri="{FF2B5EF4-FFF2-40B4-BE49-F238E27FC236}">
                  <a16:creationId xmlns:a16="http://schemas.microsoft.com/office/drawing/2014/main" id="{81E5632B-D548-2732-5956-6C6AC526D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613" y="3984072"/>
              <a:ext cx="1694375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Per million USD (right axis)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539BA0A1-F738-429F-ECE2-067078B2FE67}"/>
                </a:ext>
              </a:extLst>
            </p:cNvPr>
            <p:cNvGrpSpPr/>
            <p:nvPr/>
          </p:nvGrpSpPr>
          <p:grpSpPr>
            <a:xfrm>
              <a:off x="501015" y="4033602"/>
              <a:ext cx="69850" cy="69850"/>
              <a:chOff x="501015" y="4033602"/>
              <a:chExt cx="69850" cy="69850"/>
            </a:xfrm>
          </p:grpSpPr>
          <p:sp>
            <p:nvSpPr>
              <p:cNvPr id="130" name="Rectangle 70">
                <a:extLst>
                  <a:ext uri="{FF2B5EF4-FFF2-40B4-BE49-F238E27FC236}">
                    <a16:creationId xmlns:a16="http://schemas.microsoft.com/office/drawing/2014/main" id="{18BBAD23-3099-BA37-15AD-B72E241DDC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015" y="4033602"/>
                <a:ext cx="69850" cy="69850"/>
              </a:xfrm>
              <a:prstGeom prst="rect">
                <a:avLst/>
              </a:prstGeom>
              <a:solidFill>
                <a:srgbClr val="49D3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" name="Rectangle 71">
                <a:extLst>
                  <a:ext uri="{FF2B5EF4-FFF2-40B4-BE49-F238E27FC236}">
                    <a16:creationId xmlns:a16="http://schemas.microsoft.com/office/drawing/2014/main" id="{7A782002-B68D-02CE-DDCA-79F6C200CD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015" y="4033602"/>
                <a:ext cx="69850" cy="69850"/>
              </a:xfrm>
              <a:prstGeom prst="rect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A83C7F8-9036-C639-D4AA-540E01C8FF19}"/>
              </a:ext>
            </a:extLst>
          </p:cNvPr>
          <p:cNvGrpSpPr/>
          <p:nvPr/>
        </p:nvGrpSpPr>
        <p:grpSpPr>
          <a:xfrm>
            <a:off x="402724" y="1336676"/>
            <a:ext cx="3853364" cy="2219325"/>
            <a:chOff x="351924" y="1336676"/>
            <a:chExt cx="3853364" cy="2219325"/>
          </a:xfrm>
        </p:grpSpPr>
        <p:sp>
          <p:nvSpPr>
            <p:cNvPr id="127" name="Rectangle 38">
              <a:extLst>
                <a:ext uri="{FF2B5EF4-FFF2-40B4-BE49-F238E27FC236}">
                  <a16:creationId xmlns:a16="http://schemas.microsoft.com/office/drawing/2014/main" id="{8175B62C-6A78-F626-1017-9F45D24119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69869" y="1797445"/>
              <a:ext cx="1012863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kha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2" name="Freeform 79">
              <a:extLst>
                <a:ext uri="{FF2B5EF4-FFF2-40B4-BE49-F238E27FC236}">
                  <a16:creationId xmlns:a16="http://schemas.microsoft.com/office/drawing/2014/main" id="{9E815BC9-731F-5865-8D5E-55BCE43D4E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4088" y="1416051"/>
              <a:ext cx="2851150" cy="1474788"/>
            </a:xfrm>
            <a:custGeom>
              <a:avLst/>
              <a:gdLst>
                <a:gd name="T0" fmla="*/ 0 w 1796"/>
                <a:gd name="T1" fmla="*/ 929 h 929"/>
                <a:gd name="T2" fmla="*/ 1796 w 1796"/>
                <a:gd name="T3" fmla="*/ 929 h 929"/>
                <a:gd name="T4" fmla="*/ 0 w 1796"/>
                <a:gd name="T5" fmla="*/ 697 h 929"/>
                <a:gd name="T6" fmla="*/ 1796 w 1796"/>
                <a:gd name="T7" fmla="*/ 697 h 929"/>
                <a:gd name="T8" fmla="*/ 0 w 1796"/>
                <a:gd name="T9" fmla="*/ 465 h 929"/>
                <a:gd name="T10" fmla="*/ 1796 w 1796"/>
                <a:gd name="T11" fmla="*/ 465 h 929"/>
                <a:gd name="T12" fmla="*/ 0 w 1796"/>
                <a:gd name="T13" fmla="*/ 233 h 929"/>
                <a:gd name="T14" fmla="*/ 1796 w 1796"/>
                <a:gd name="T15" fmla="*/ 233 h 929"/>
                <a:gd name="T16" fmla="*/ 0 w 1796"/>
                <a:gd name="T17" fmla="*/ 0 h 929"/>
                <a:gd name="T18" fmla="*/ 1796 w 1796"/>
                <a:gd name="T19" fmla="*/ 0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96" h="929">
                  <a:moveTo>
                    <a:pt x="0" y="929"/>
                  </a:moveTo>
                  <a:lnTo>
                    <a:pt x="1796" y="929"/>
                  </a:lnTo>
                  <a:moveTo>
                    <a:pt x="0" y="697"/>
                  </a:moveTo>
                  <a:lnTo>
                    <a:pt x="1796" y="697"/>
                  </a:lnTo>
                  <a:moveTo>
                    <a:pt x="0" y="465"/>
                  </a:moveTo>
                  <a:lnTo>
                    <a:pt x="1796" y="465"/>
                  </a:lnTo>
                  <a:moveTo>
                    <a:pt x="0" y="233"/>
                  </a:moveTo>
                  <a:lnTo>
                    <a:pt x="1796" y="233"/>
                  </a:lnTo>
                  <a:moveTo>
                    <a:pt x="0" y="0"/>
                  </a:moveTo>
                  <a:lnTo>
                    <a:pt x="1796" y="0"/>
                  </a:lnTo>
                </a:path>
              </a:pathLst>
            </a:custGeom>
            <a:noFill/>
            <a:ln w="12700" cap="rnd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Freeform 80">
              <a:extLst>
                <a:ext uri="{FF2B5EF4-FFF2-40B4-BE49-F238E27FC236}">
                  <a16:creationId xmlns:a16="http://schemas.microsoft.com/office/drawing/2014/main" id="{4E27CA4E-6FF0-C8CD-1957-D8E32F9FC2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6488" y="1809751"/>
              <a:ext cx="2546350" cy="1449388"/>
            </a:xfrm>
            <a:custGeom>
              <a:avLst/>
              <a:gdLst>
                <a:gd name="T0" fmla="*/ 0 w 1604"/>
                <a:gd name="T1" fmla="*/ 0 h 913"/>
                <a:gd name="T2" fmla="*/ 257 w 1604"/>
                <a:gd name="T3" fmla="*/ 0 h 913"/>
                <a:gd name="T4" fmla="*/ 257 w 1604"/>
                <a:gd name="T5" fmla="*/ 913 h 913"/>
                <a:gd name="T6" fmla="*/ 0 w 1604"/>
                <a:gd name="T7" fmla="*/ 913 h 913"/>
                <a:gd name="T8" fmla="*/ 0 w 1604"/>
                <a:gd name="T9" fmla="*/ 0 h 913"/>
                <a:gd name="T10" fmla="*/ 449 w 1604"/>
                <a:gd name="T11" fmla="*/ 6 h 913"/>
                <a:gd name="T12" fmla="*/ 706 w 1604"/>
                <a:gd name="T13" fmla="*/ 6 h 913"/>
                <a:gd name="T14" fmla="*/ 706 w 1604"/>
                <a:gd name="T15" fmla="*/ 913 h 913"/>
                <a:gd name="T16" fmla="*/ 449 w 1604"/>
                <a:gd name="T17" fmla="*/ 913 h 913"/>
                <a:gd name="T18" fmla="*/ 449 w 1604"/>
                <a:gd name="T19" fmla="*/ 6 h 913"/>
                <a:gd name="T20" fmla="*/ 898 w 1604"/>
                <a:gd name="T21" fmla="*/ 7 h 913"/>
                <a:gd name="T22" fmla="*/ 1155 w 1604"/>
                <a:gd name="T23" fmla="*/ 7 h 913"/>
                <a:gd name="T24" fmla="*/ 1155 w 1604"/>
                <a:gd name="T25" fmla="*/ 913 h 913"/>
                <a:gd name="T26" fmla="*/ 898 w 1604"/>
                <a:gd name="T27" fmla="*/ 913 h 913"/>
                <a:gd name="T28" fmla="*/ 898 w 1604"/>
                <a:gd name="T29" fmla="*/ 7 h 913"/>
                <a:gd name="T30" fmla="*/ 1348 w 1604"/>
                <a:gd name="T31" fmla="*/ 15 h 913"/>
                <a:gd name="T32" fmla="*/ 1604 w 1604"/>
                <a:gd name="T33" fmla="*/ 15 h 913"/>
                <a:gd name="T34" fmla="*/ 1604 w 1604"/>
                <a:gd name="T35" fmla="*/ 913 h 913"/>
                <a:gd name="T36" fmla="*/ 1348 w 1604"/>
                <a:gd name="T37" fmla="*/ 913 h 913"/>
                <a:gd name="T38" fmla="*/ 1348 w 1604"/>
                <a:gd name="T39" fmla="*/ 15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04" h="913">
                  <a:moveTo>
                    <a:pt x="0" y="0"/>
                  </a:moveTo>
                  <a:lnTo>
                    <a:pt x="257" y="0"/>
                  </a:lnTo>
                  <a:lnTo>
                    <a:pt x="257" y="913"/>
                  </a:lnTo>
                  <a:lnTo>
                    <a:pt x="0" y="913"/>
                  </a:lnTo>
                  <a:lnTo>
                    <a:pt x="0" y="0"/>
                  </a:lnTo>
                  <a:close/>
                  <a:moveTo>
                    <a:pt x="449" y="6"/>
                  </a:moveTo>
                  <a:lnTo>
                    <a:pt x="706" y="6"/>
                  </a:lnTo>
                  <a:lnTo>
                    <a:pt x="706" y="913"/>
                  </a:lnTo>
                  <a:lnTo>
                    <a:pt x="449" y="913"/>
                  </a:lnTo>
                  <a:lnTo>
                    <a:pt x="449" y="6"/>
                  </a:lnTo>
                  <a:close/>
                  <a:moveTo>
                    <a:pt x="898" y="7"/>
                  </a:moveTo>
                  <a:lnTo>
                    <a:pt x="1155" y="7"/>
                  </a:lnTo>
                  <a:lnTo>
                    <a:pt x="1155" y="913"/>
                  </a:lnTo>
                  <a:lnTo>
                    <a:pt x="898" y="913"/>
                  </a:lnTo>
                  <a:lnTo>
                    <a:pt x="898" y="7"/>
                  </a:lnTo>
                  <a:close/>
                  <a:moveTo>
                    <a:pt x="1348" y="15"/>
                  </a:moveTo>
                  <a:lnTo>
                    <a:pt x="1604" y="15"/>
                  </a:lnTo>
                  <a:lnTo>
                    <a:pt x="1604" y="913"/>
                  </a:lnTo>
                  <a:lnTo>
                    <a:pt x="1348" y="913"/>
                  </a:lnTo>
                  <a:lnTo>
                    <a:pt x="1348" y="15"/>
                  </a:lnTo>
                  <a:close/>
                </a:path>
              </a:pathLst>
            </a:custGeom>
            <a:solidFill>
              <a:srgbClr val="49D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Freeform 81">
              <a:extLst>
                <a:ext uri="{FF2B5EF4-FFF2-40B4-BE49-F238E27FC236}">
                  <a16:creationId xmlns:a16="http://schemas.microsoft.com/office/drawing/2014/main" id="{55FA7866-D358-8A71-D015-4513B624039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6488" y="1809751"/>
              <a:ext cx="2546350" cy="1449388"/>
            </a:xfrm>
            <a:custGeom>
              <a:avLst/>
              <a:gdLst>
                <a:gd name="T0" fmla="*/ 0 w 1604"/>
                <a:gd name="T1" fmla="*/ 0 h 913"/>
                <a:gd name="T2" fmla="*/ 257 w 1604"/>
                <a:gd name="T3" fmla="*/ 0 h 913"/>
                <a:gd name="T4" fmla="*/ 257 w 1604"/>
                <a:gd name="T5" fmla="*/ 913 h 913"/>
                <a:gd name="T6" fmla="*/ 0 w 1604"/>
                <a:gd name="T7" fmla="*/ 913 h 913"/>
                <a:gd name="T8" fmla="*/ 0 w 1604"/>
                <a:gd name="T9" fmla="*/ 0 h 913"/>
                <a:gd name="T10" fmla="*/ 449 w 1604"/>
                <a:gd name="T11" fmla="*/ 6 h 913"/>
                <a:gd name="T12" fmla="*/ 706 w 1604"/>
                <a:gd name="T13" fmla="*/ 6 h 913"/>
                <a:gd name="T14" fmla="*/ 706 w 1604"/>
                <a:gd name="T15" fmla="*/ 913 h 913"/>
                <a:gd name="T16" fmla="*/ 449 w 1604"/>
                <a:gd name="T17" fmla="*/ 913 h 913"/>
                <a:gd name="T18" fmla="*/ 449 w 1604"/>
                <a:gd name="T19" fmla="*/ 6 h 913"/>
                <a:gd name="T20" fmla="*/ 898 w 1604"/>
                <a:gd name="T21" fmla="*/ 7 h 913"/>
                <a:gd name="T22" fmla="*/ 1155 w 1604"/>
                <a:gd name="T23" fmla="*/ 7 h 913"/>
                <a:gd name="T24" fmla="*/ 1155 w 1604"/>
                <a:gd name="T25" fmla="*/ 913 h 913"/>
                <a:gd name="T26" fmla="*/ 898 w 1604"/>
                <a:gd name="T27" fmla="*/ 913 h 913"/>
                <a:gd name="T28" fmla="*/ 898 w 1604"/>
                <a:gd name="T29" fmla="*/ 7 h 913"/>
                <a:gd name="T30" fmla="*/ 1348 w 1604"/>
                <a:gd name="T31" fmla="*/ 15 h 913"/>
                <a:gd name="T32" fmla="*/ 1604 w 1604"/>
                <a:gd name="T33" fmla="*/ 15 h 913"/>
                <a:gd name="T34" fmla="*/ 1604 w 1604"/>
                <a:gd name="T35" fmla="*/ 913 h 913"/>
                <a:gd name="T36" fmla="*/ 1348 w 1604"/>
                <a:gd name="T37" fmla="*/ 913 h 913"/>
                <a:gd name="T38" fmla="*/ 1348 w 1604"/>
                <a:gd name="T39" fmla="*/ 15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04" h="913">
                  <a:moveTo>
                    <a:pt x="0" y="0"/>
                  </a:moveTo>
                  <a:lnTo>
                    <a:pt x="257" y="0"/>
                  </a:lnTo>
                  <a:lnTo>
                    <a:pt x="257" y="913"/>
                  </a:lnTo>
                  <a:lnTo>
                    <a:pt x="0" y="913"/>
                  </a:lnTo>
                  <a:lnTo>
                    <a:pt x="0" y="0"/>
                  </a:lnTo>
                  <a:close/>
                  <a:moveTo>
                    <a:pt x="449" y="6"/>
                  </a:moveTo>
                  <a:lnTo>
                    <a:pt x="706" y="6"/>
                  </a:lnTo>
                  <a:lnTo>
                    <a:pt x="706" y="913"/>
                  </a:lnTo>
                  <a:lnTo>
                    <a:pt x="449" y="913"/>
                  </a:lnTo>
                  <a:lnTo>
                    <a:pt x="449" y="6"/>
                  </a:lnTo>
                  <a:close/>
                  <a:moveTo>
                    <a:pt x="898" y="7"/>
                  </a:moveTo>
                  <a:lnTo>
                    <a:pt x="1155" y="7"/>
                  </a:lnTo>
                  <a:lnTo>
                    <a:pt x="1155" y="913"/>
                  </a:lnTo>
                  <a:lnTo>
                    <a:pt x="898" y="913"/>
                  </a:lnTo>
                  <a:lnTo>
                    <a:pt x="898" y="7"/>
                  </a:lnTo>
                  <a:close/>
                  <a:moveTo>
                    <a:pt x="1348" y="15"/>
                  </a:moveTo>
                  <a:lnTo>
                    <a:pt x="1604" y="15"/>
                  </a:lnTo>
                  <a:lnTo>
                    <a:pt x="1604" y="913"/>
                  </a:lnTo>
                  <a:lnTo>
                    <a:pt x="1348" y="913"/>
                  </a:lnTo>
                  <a:lnTo>
                    <a:pt x="1348" y="15"/>
                  </a:lnTo>
                  <a:close/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Line 82">
              <a:extLst>
                <a:ext uri="{FF2B5EF4-FFF2-40B4-BE49-F238E27FC236}">
                  <a16:creationId xmlns:a16="http://schemas.microsoft.com/office/drawing/2014/main" id="{D662C7D9-8B5B-80A9-960E-E488BCC4E2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4088" y="3259138"/>
              <a:ext cx="2851150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Freeform 83">
              <a:extLst>
                <a:ext uri="{FF2B5EF4-FFF2-40B4-BE49-F238E27FC236}">
                  <a16:creationId xmlns:a16="http://schemas.microsoft.com/office/drawing/2014/main" id="{CB3ADB7B-828A-3C85-AB43-970BA86543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1275" y="1787526"/>
              <a:ext cx="2138363" cy="468313"/>
            </a:xfrm>
            <a:custGeom>
              <a:avLst/>
              <a:gdLst>
                <a:gd name="T0" fmla="*/ 0 w 1347"/>
                <a:gd name="T1" fmla="*/ 201 h 295"/>
                <a:gd name="T2" fmla="*/ 448 w 1347"/>
                <a:gd name="T3" fmla="*/ 196 h 295"/>
                <a:gd name="T4" fmla="*/ 898 w 1347"/>
                <a:gd name="T5" fmla="*/ 0 h 295"/>
                <a:gd name="T6" fmla="*/ 1347 w 1347"/>
                <a:gd name="T7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47" h="295">
                  <a:moveTo>
                    <a:pt x="0" y="201"/>
                  </a:moveTo>
                  <a:lnTo>
                    <a:pt x="448" y="196"/>
                  </a:lnTo>
                  <a:lnTo>
                    <a:pt x="898" y="0"/>
                  </a:lnTo>
                  <a:lnTo>
                    <a:pt x="1347" y="295"/>
                  </a:lnTo>
                </a:path>
              </a:pathLst>
            </a:custGeom>
            <a:noFill/>
            <a:ln w="190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Oval 84">
              <a:extLst>
                <a:ext uri="{FF2B5EF4-FFF2-40B4-BE49-F238E27FC236}">
                  <a16:creationId xmlns:a16="http://schemas.microsoft.com/office/drawing/2014/main" id="{51C3D762-6BEA-180D-7859-BFBBC1F74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6825" y="2063751"/>
              <a:ext cx="87313" cy="87313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" name="Oval 85">
              <a:extLst>
                <a:ext uri="{FF2B5EF4-FFF2-40B4-BE49-F238E27FC236}">
                  <a16:creationId xmlns:a16="http://schemas.microsoft.com/office/drawing/2014/main" id="{CC85845B-0E18-C9BC-A856-B1D4525373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6825" y="2063751"/>
              <a:ext cx="87313" cy="8731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Oval 86">
              <a:extLst>
                <a:ext uri="{FF2B5EF4-FFF2-40B4-BE49-F238E27FC236}">
                  <a16:creationId xmlns:a16="http://schemas.microsoft.com/office/drawing/2014/main" id="{3374A8F5-7BBE-BBF2-3EA9-B450BC52E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9613" y="2054226"/>
              <a:ext cx="88900" cy="8890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Oval 87">
              <a:extLst>
                <a:ext uri="{FF2B5EF4-FFF2-40B4-BE49-F238E27FC236}">
                  <a16:creationId xmlns:a16="http://schemas.microsoft.com/office/drawing/2014/main" id="{D9202F83-F3A5-0AD2-4ACC-8435D25FD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9613" y="2054226"/>
              <a:ext cx="88900" cy="8890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Oval 88">
              <a:extLst>
                <a:ext uri="{FF2B5EF4-FFF2-40B4-BE49-F238E27FC236}">
                  <a16:creationId xmlns:a16="http://schemas.microsoft.com/office/drawing/2014/main" id="{DD33C4C1-5A65-FFC2-5AE8-2114FFA386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2400" y="1743076"/>
              <a:ext cx="88900" cy="8890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Oval 89">
              <a:extLst>
                <a:ext uri="{FF2B5EF4-FFF2-40B4-BE49-F238E27FC236}">
                  <a16:creationId xmlns:a16="http://schemas.microsoft.com/office/drawing/2014/main" id="{168BDE5F-44B0-8A8D-EC73-6EDE3BFB4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2400" y="1743076"/>
              <a:ext cx="88900" cy="8890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Oval 90">
              <a:extLst>
                <a:ext uri="{FF2B5EF4-FFF2-40B4-BE49-F238E27FC236}">
                  <a16:creationId xmlns:a16="http://schemas.microsoft.com/office/drawing/2014/main" id="{44A17202-06DD-EDAA-DC8C-8C4FC66F0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5188" y="2211388"/>
              <a:ext cx="87313" cy="8890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4" name="Oval 91">
              <a:extLst>
                <a:ext uri="{FF2B5EF4-FFF2-40B4-BE49-F238E27FC236}">
                  <a16:creationId xmlns:a16="http://schemas.microsoft.com/office/drawing/2014/main" id="{152CB04B-4BE5-AA2B-79E5-7F53BDCDD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5188" y="2211388"/>
              <a:ext cx="87313" cy="8890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5" name="Rectangle 92">
              <a:extLst>
                <a:ext uri="{FF2B5EF4-FFF2-40B4-BE49-F238E27FC236}">
                  <a16:creationId xmlns:a16="http://schemas.microsoft.com/office/drawing/2014/main" id="{02FF0B64-EEF0-8DFA-12C5-ADE4EA8C7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7475" y="3181351"/>
              <a:ext cx="2540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Rectangle 93">
              <a:extLst>
                <a:ext uri="{FF2B5EF4-FFF2-40B4-BE49-F238E27FC236}">
                  <a16:creationId xmlns:a16="http://schemas.microsoft.com/office/drawing/2014/main" id="{C46FFC6B-CD93-2D85-419A-9D5A92440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7475" y="2809876"/>
              <a:ext cx="277813" cy="201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Rectangle 94">
              <a:extLst>
                <a:ext uri="{FF2B5EF4-FFF2-40B4-BE49-F238E27FC236}">
                  <a16:creationId xmlns:a16="http://schemas.microsoft.com/office/drawing/2014/main" id="{DE5E13A9-6A6D-DD08-0ACF-6D95898FD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7475" y="2441576"/>
              <a:ext cx="277813" cy="201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8" name="Rectangle 95">
              <a:extLst>
                <a:ext uri="{FF2B5EF4-FFF2-40B4-BE49-F238E27FC236}">
                  <a16:creationId xmlns:a16="http://schemas.microsoft.com/office/drawing/2014/main" id="{DB4AC51B-7F51-40C3-5C16-95DE5B432B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7475" y="2073276"/>
              <a:ext cx="277813" cy="201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9" name="Rectangle 96">
              <a:extLst>
                <a:ext uri="{FF2B5EF4-FFF2-40B4-BE49-F238E27FC236}">
                  <a16:creationId xmlns:a16="http://schemas.microsoft.com/office/drawing/2014/main" id="{B214E92E-203A-B5CD-7D74-39D322726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7475" y="1704976"/>
              <a:ext cx="2540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0" name="Rectangle 97">
              <a:extLst>
                <a:ext uri="{FF2B5EF4-FFF2-40B4-BE49-F238E27FC236}">
                  <a16:creationId xmlns:a16="http://schemas.microsoft.com/office/drawing/2014/main" id="{EF44FA44-2800-222A-B61C-4395696CC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7475" y="1336676"/>
              <a:ext cx="2540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1" name="Rectangle 98">
              <a:extLst>
                <a:ext uri="{FF2B5EF4-FFF2-40B4-BE49-F238E27FC236}">
                  <a16:creationId xmlns:a16="http://schemas.microsoft.com/office/drawing/2014/main" id="{28C8490C-3B4C-BC21-739C-9C23D4897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238" y="3181351"/>
              <a:ext cx="138113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2" name="Rectangle 99">
              <a:extLst>
                <a:ext uri="{FF2B5EF4-FFF2-40B4-BE49-F238E27FC236}">
                  <a16:creationId xmlns:a16="http://schemas.microsoft.com/office/drawing/2014/main" id="{21E0C31D-5BF7-A6A6-C90E-EA6085228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763" y="2809876"/>
              <a:ext cx="279400" cy="201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25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3" name="Rectangle 100">
              <a:extLst>
                <a:ext uri="{FF2B5EF4-FFF2-40B4-BE49-F238E27FC236}">
                  <a16:creationId xmlns:a16="http://schemas.microsoft.com/office/drawing/2014/main" id="{6C17058E-D486-7161-F967-4A86E172A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763" y="2441576"/>
              <a:ext cx="279400" cy="201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50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4" name="Rectangle 101">
              <a:extLst>
                <a:ext uri="{FF2B5EF4-FFF2-40B4-BE49-F238E27FC236}">
                  <a16:creationId xmlns:a16="http://schemas.microsoft.com/office/drawing/2014/main" id="{EFFA41DF-D38D-6FBF-1517-392FC6250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763" y="2073276"/>
              <a:ext cx="279400" cy="201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75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5" name="Rectangle 102">
              <a:extLst>
                <a:ext uri="{FF2B5EF4-FFF2-40B4-BE49-F238E27FC236}">
                  <a16:creationId xmlns:a16="http://schemas.microsoft.com/office/drawing/2014/main" id="{76D5B4F0-D5E4-97B1-6D83-16C2315AA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975" y="1704976"/>
              <a:ext cx="331788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100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6" name="Rectangle 103">
              <a:extLst>
                <a:ext uri="{FF2B5EF4-FFF2-40B4-BE49-F238E27FC236}">
                  <a16:creationId xmlns:a16="http://schemas.microsoft.com/office/drawing/2014/main" id="{917707E0-162F-ED01-F436-90FCABC6A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975" y="1336676"/>
              <a:ext cx="331788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125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7" name="Rectangle 104">
              <a:extLst>
                <a:ext uri="{FF2B5EF4-FFF2-40B4-BE49-F238E27FC236}">
                  <a16:creationId xmlns:a16="http://schemas.microsoft.com/office/drawing/2014/main" id="{39409CB7-F3E3-4FEE-BE60-01D98EBC0A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700" y="3367088"/>
              <a:ext cx="371475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2018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8" name="Rectangle 105">
              <a:extLst>
                <a:ext uri="{FF2B5EF4-FFF2-40B4-BE49-F238E27FC236}">
                  <a16:creationId xmlns:a16="http://schemas.microsoft.com/office/drawing/2014/main" id="{890637C2-8207-0E46-E575-9B73E286F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8488" y="3367088"/>
              <a:ext cx="371475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2019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9" name="Rectangle 106">
              <a:extLst>
                <a:ext uri="{FF2B5EF4-FFF2-40B4-BE49-F238E27FC236}">
                  <a16:creationId xmlns:a16="http://schemas.microsoft.com/office/drawing/2014/main" id="{9B34C814-186B-D0E3-82BB-4F8B67009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1275" y="3367088"/>
              <a:ext cx="373063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2020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0" name="Rectangle 107">
              <a:extLst>
                <a:ext uri="{FF2B5EF4-FFF2-40B4-BE49-F238E27FC236}">
                  <a16:creationId xmlns:a16="http://schemas.microsoft.com/office/drawing/2014/main" id="{CDEEF53D-7485-25DC-D7FE-73C35830C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063" y="3367088"/>
              <a:ext cx="373063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2021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7" name="Freeform 42">
            <a:extLst>
              <a:ext uri="{FF2B5EF4-FFF2-40B4-BE49-F238E27FC236}">
                <a16:creationId xmlns:a16="http://schemas.microsoft.com/office/drawing/2014/main" id="{67D51218-5757-03D1-6EE5-C54BE58E404A}"/>
              </a:ext>
            </a:extLst>
          </p:cNvPr>
          <p:cNvSpPr>
            <a:spLocks noEditPoints="1"/>
          </p:cNvSpPr>
          <p:nvPr/>
        </p:nvSpPr>
        <p:spPr bwMode="auto">
          <a:xfrm>
            <a:off x="5404168" y="1412875"/>
            <a:ext cx="2841625" cy="1482725"/>
          </a:xfrm>
          <a:custGeom>
            <a:avLst/>
            <a:gdLst>
              <a:gd name="T0" fmla="*/ 0 w 1790"/>
              <a:gd name="T1" fmla="*/ 934 h 934"/>
              <a:gd name="T2" fmla="*/ 1790 w 1790"/>
              <a:gd name="T3" fmla="*/ 934 h 934"/>
              <a:gd name="T4" fmla="*/ 0 w 1790"/>
              <a:gd name="T5" fmla="*/ 700 h 934"/>
              <a:gd name="T6" fmla="*/ 1790 w 1790"/>
              <a:gd name="T7" fmla="*/ 700 h 934"/>
              <a:gd name="T8" fmla="*/ 0 w 1790"/>
              <a:gd name="T9" fmla="*/ 467 h 934"/>
              <a:gd name="T10" fmla="*/ 1790 w 1790"/>
              <a:gd name="T11" fmla="*/ 467 h 934"/>
              <a:gd name="T12" fmla="*/ 0 w 1790"/>
              <a:gd name="T13" fmla="*/ 234 h 934"/>
              <a:gd name="T14" fmla="*/ 1790 w 1790"/>
              <a:gd name="T15" fmla="*/ 234 h 934"/>
              <a:gd name="T16" fmla="*/ 0 w 1790"/>
              <a:gd name="T17" fmla="*/ 0 h 934"/>
              <a:gd name="T18" fmla="*/ 1790 w 1790"/>
              <a:gd name="T19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90" h="934">
                <a:moveTo>
                  <a:pt x="0" y="934"/>
                </a:moveTo>
                <a:lnTo>
                  <a:pt x="1790" y="934"/>
                </a:lnTo>
                <a:moveTo>
                  <a:pt x="0" y="700"/>
                </a:moveTo>
                <a:lnTo>
                  <a:pt x="1790" y="700"/>
                </a:lnTo>
                <a:moveTo>
                  <a:pt x="0" y="467"/>
                </a:moveTo>
                <a:lnTo>
                  <a:pt x="1790" y="467"/>
                </a:lnTo>
                <a:moveTo>
                  <a:pt x="0" y="234"/>
                </a:moveTo>
                <a:lnTo>
                  <a:pt x="1790" y="234"/>
                </a:lnTo>
                <a:moveTo>
                  <a:pt x="0" y="0"/>
                </a:moveTo>
                <a:lnTo>
                  <a:pt x="1790" y="0"/>
                </a:lnTo>
              </a:path>
            </a:pathLst>
          </a:custGeom>
          <a:noFill/>
          <a:ln w="11113" cap="rnd">
            <a:solidFill>
              <a:srgbClr val="D9D9D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Freeform 43">
            <a:extLst>
              <a:ext uri="{FF2B5EF4-FFF2-40B4-BE49-F238E27FC236}">
                <a16:creationId xmlns:a16="http://schemas.microsoft.com/office/drawing/2014/main" id="{0A6F232B-39E0-EAE9-2E17-793ABACF539E}"/>
              </a:ext>
            </a:extLst>
          </p:cNvPr>
          <p:cNvSpPr>
            <a:spLocks noEditPoints="1"/>
          </p:cNvSpPr>
          <p:nvPr/>
        </p:nvSpPr>
        <p:spPr bwMode="auto">
          <a:xfrm>
            <a:off x="5688331" y="1784350"/>
            <a:ext cx="2273300" cy="1482725"/>
          </a:xfrm>
          <a:custGeom>
            <a:avLst/>
            <a:gdLst>
              <a:gd name="T0" fmla="*/ 0 w 1432"/>
              <a:gd name="T1" fmla="*/ 0 h 934"/>
              <a:gd name="T2" fmla="*/ 238 w 1432"/>
              <a:gd name="T3" fmla="*/ 0 h 934"/>
              <a:gd name="T4" fmla="*/ 238 w 1432"/>
              <a:gd name="T5" fmla="*/ 934 h 934"/>
              <a:gd name="T6" fmla="*/ 0 w 1432"/>
              <a:gd name="T7" fmla="*/ 934 h 934"/>
              <a:gd name="T8" fmla="*/ 0 w 1432"/>
              <a:gd name="T9" fmla="*/ 0 h 934"/>
              <a:gd name="T10" fmla="*/ 596 w 1432"/>
              <a:gd name="T11" fmla="*/ 350 h 934"/>
              <a:gd name="T12" fmla="*/ 836 w 1432"/>
              <a:gd name="T13" fmla="*/ 350 h 934"/>
              <a:gd name="T14" fmla="*/ 836 w 1432"/>
              <a:gd name="T15" fmla="*/ 934 h 934"/>
              <a:gd name="T16" fmla="*/ 596 w 1432"/>
              <a:gd name="T17" fmla="*/ 934 h 934"/>
              <a:gd name="T18" fmla="*/ 596 w 1432"/>
              <a:gd name="T19" fmla="*/ 350 h 934"/>
              <a:gd name="T20" fmla="*/ 1194 w 1432"/>
              <a:gd name="T21" fmla="*/ 466 h 934"/>
              <a:gd name="T22" fmla="*/ 1432 w 1432"/>
              <a:gd name="T23" fmla="*/ 466 h 934"/>
              <a:gd name="T24" fmla="*/ 1432 w 1432"/>
              <a:gd name="T25" fmla="*/ 934 h 934"/>
              <a:gd name="T26" fmla="*/ 1194 w 1432"/>
              <a:gd name="T27" fmla="*/ 934 h 934"/>
              <a:gd name="T28" fmla="*/ 1194 w 1432"/>
              <a:gd name="T29" fmla="*/ 466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32" h="934">
                <a:moveTo>
                  <a:pt x="0" y="0"/>
                </a:moveTo>
                <a:lnTo>
                  <a:pt x="238" y="0"/>
                </a:lnTo>
                <a:lnTo>
                  <a:pt x="238" y="934"/>
                </a:lnTo>
                <a:lnTo>
                  <a:pt x="0" y="934"/>
                </a:lnTo>
                <a:lnTo>
                  <a:pt x="0" y="0"/>
                </a:lnTo>
                <a:close/>
                <a:moveTo>
                  <a:pt x="596" y="350"/>
                </a:moveTo>
                <a:lnTo>
                  <a:pt x="836" y="350"/>
                </a:lnTo>
                <a:lnTo>
                  <a:pt x="836" y="934"/>
                </a:lnTo>
                <a:lnTo>
                  <a:pt x="596" y="934"/>
                </a:lnTo>
                <a:lnTo>
                  <a:pt x="596" y="350"/>
                </a:lnTo>
                <a:close/>
                <a:moveTo>
                  <a:pt x="1194" y="466"/>
                </a:moveTo>
                <a:lnTo>
                  <a:pt x="1432" y="466"/>
                </a:lnTo>
                <a:lnTo>
                  <a:pt x="1432" y="934"/>
                </a:lnTo>
                <a:lnTo>
                  <a:pt x="1194" y="934"/>
                </a:lnTo>
                <a:lnTo>
                  <a:pt x="1194" y="466"/>
                </a:lnTo>
                <a:close/>
              </a:path>
            </a:pathLst>
          </a:custGeom>
          <a:solidFill>
            <a:srgbClr val="3E7A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Freeform 44">
            <a:extLst>
              <a:ext uri="{FF2B5EF4-FFF2-40B4-BE49-F238E27FC236}">
                <a16:creationId xmlns:a16="http://schemas.microsoft.com/office/drawing/2014/main" id="{ADBEF536-B9AB-DEB5-453A-0EE7F16C044C}"/>
              </a:ext>
            </a:extLst>
          </p:cNvPr>
          <p:cNvSpPr>
            <a:spLocks noEditPoints="1"/>
          </p:cNvSpPr>
          <p:nvPr/>
        </p:nvSpPr>
        <p:spPr bwMode="auto">
          <a:xfrm>
            <a:off x="5688331" y="1784350"/>
            <a:ext cx="2273300" cy="1482725"/>
          </a:xfrm>
          <a:custGeom>
            <a:avLst/>
            <a:gdLst>
              <a:gd name="T0" fmla="*/ 0 w 1432"/>
              <a:gd name="T1" fmla="*/ 0 h 934"/>
              <a:gd name="T2" fmla="*/ 238 w 1432"/>
              <a:gd name="T3" fmla="*/ 0 h 934"/>
              <a:gd name="T4" fmla="*/ 238 w 1432"/>
              <a:gd name="T5" fmla="*/ 934 h 934"/>
              <a:gd name="T6" fmla="*/ 0 w 1432"/>
              <a:gd name="T7" fmla="*/ 934 h 934"/>
              <a:gd name="T8" fmla="*/ 0 w 1432"/>
              <a:gd name="T9" fmla="*/ 0 h 934"/>
              <a:gd name="T10" fmla="*/ 596 w 1432"/>
              <a:gd name="T11" fmla="*/ 350 h 934"/>
              <a:gd name="T12" fmla="*/ 836 w 1432"/>
              <a:gd name="T13" fmla="*/ 350 h 934"/>
              <a:gd name="T14" fmla="*/ 836 w 1432"/>
              <a:gd name="T15" fmla="*/ 934 h 934"/>
              <a:gd name="T16" fmla="*/ 596 w 1432"/>
              <a:gd name="T17" fmla="*/ 934 h 934"/>
              <a:gd name="T18" fmla="*/ 596 w 1432"/>
              <a:gd name="T19" fmla="*/ 350 h 934"/>
              <a:gd name="T20" fmla="*/ 1194 w 1432"/>
              <a:gd name="T21" fmla="*/ 466 h 934"/>
              <a:gd name="T22" fmla="*/ 1432 w 1432"/>
              <a:gd name="T23" fmla="*/ 466 h 934"/>
              <a:gd name="T24" fmla="*/ 1432 w 1432"/>
              <a:gd name="T25" fmla="*/ 934 h 934"/>
              <a:gd name="T26" fmla="*/ 1194 w 1432"/>
              <a:gd name="T27" fmla="*/ 934 h 934"/>
              <a:gd name="T28" fmla="*/ 1194 w 1432"/>
              <a:gd name="T29" fmla="*/ 466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32" h="934">
                <a:moveTo>
                  <a:pt x="0" y="0"/>
                </a:moveTo>
                <a:lnTo>
                  <a:pt x="238" y="0"/>
                </a:lnTo>
                <a:lnTo>
                  <a:pt x="238" y="934"/>
                </a:lnTo>
                <a:lnTo>
                  <a:pt x="0" y="934"/>
                </a:lnTo>
                <a:lnTo>
                  <a:pt x="0" y="0"/>
                </a:lnTo>
                <a:close/>
                <a:moveTo>
                  <a:pt x="596" y="350"/>
                </a:moveTo>
                <a:lnTo>
                  <a:pt x="836" y="350"/>
                </a:lnTo>
                <a:lnTo>
                  <a:pt x="836" y="934"/>
                </a:lnTo>
                <a:lnTo>
                  <a:pt x="596" y="934"/>
                </a:lnTo>
                <a:lnTo>
                  <a:pt x="596" y="350"/>
                </a:lnTo>
                <a:close/>
                <a:moveTo>
                  <a:pt x="1194" y="466"/>
                </a:moveTo>
                <a:lnTo>
                  <a:pt x="1432" y="466"/>
                </a:lnTo>
                <a:lnTo>
                  <a:pt x="1432" y="934"/>
                </a:lnTo>
                <a:lnTo>
                  <a:pt x="1194" y="934"/>
                </a:lnTo>
                <a:lnTo>
                  <a:pt x="1194" y="466"/>
                </a:lnTo>
                <a:close/>
              </a:path>
            </a:pathLst>
          </a:custGeom>
          <a:noFill/>
          <a:ln w="7938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Freeform 45">
            <a:extLst>
              <a:ext uri="{FF2B5EF4-FFF2-40B4-BE49-F238E27FC236}">
                <a16:creationId xmlns:a16="http://schemas.microsoft.com/office/drawing/2014/main" id="{1CC1948F-DC9B-8E40-D75F-F04260269466}"/>
              </a:ext>
            </a:extLst>
          </p:cNvPr>
          <p:cNvSpPr>
            <a:spLocks noEditPoints="1"/>
          </p:cNvSpPr>
          <p:nvPr/>
        </p:nvSpPr>
        <p:spPr bwMode="auto">
          <a:xfrm>
            <a:off x="5688331" y="2709863"/>
            <a:ext cx="2273300" cy="557212"/>
          </a:xfrm>
          <a:custGeom>
            <a:avLst/>
            <a:gdLst>
              <a:gd name="T0" fmla="*/ 0 w 1432"/>
              <a:gd name="T1" fmla="*/ 0 h 351"/>
              <a:gd name="T2" fmla="*/ 238 w 1432"/>
              <a:gd name="T3" fmla="*/ 0 h 351"/>
              <a:gd name="T4" fmla="*/ 238 w 1432"/>
              <a:gd name="T5" fmla="*/ 351 h 351"/>
              <a:gd name="T6" fmla="*/ 0 w 1432"/>
              <a:gd name="T7" fmla="*/ 351 h 351"/>
              <a:gd name="T8" fmla="*/ 0 w 1432"/>
              <a:gd name="T9" fmla="*/ 0 h 351"/>
              <a:gd name="T10" fmla="*/ 1194 w 1432"/>
              <a:gd name="T11" fmla="*/ 234 h 351"/>
              <a:gd name="T12" fmla="*/ 1432 w 1432"/>
              <a:gd name="T13" fmla="*/ 234 h 351"/>
              <a:gd name="T14" fmla="*/ 1432 w 1432"/>
              <a:gd name="T15" fmla="*/ 351 h 351"/>
              <a:gd name="T16" fmla="*/ 1194 w 1432"/>
              <a:gd name="T17" fmla="*/ 351 h 351"/>
              <a:gd name="T18" fmla="*/ 1194 w 1432"/>
              <a:gd name="T19" fmla="*/ 234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32" h="351">
                <a:moveTo>
                  <a:pt x="0" y="0"/>
                </a:moveTo>
                <a:lnTo>
                  <a:pt x="238" y="0"/>
                </a:lnTo>
                <a:lnTo>
                  <a:pt x="238" y="351"/>
                </a:lnTo>
                <a:lnTo>
                  <a:pt x="0" y="351"/>
                </a:lnTo>
                <a:lnTo>
                  <a:pt x="0" y="0"/>
                </a:lnTo>
                <a:close/>
                <a:moveTo>
                  <a:pt x="1194" y="234"/>
                </a:moveTo>
                <a:lnTo>
                  <a:pt x="1432" y="234"/>
                </a:lnTo>
                <a:lnTo>
                  <a:pt x="1432" y="351"/>
                </a:lnTo>
                <a:lnTo>
                  <a:pt x="1194" y="351"/>
                </a:lnTo>
                <a:lnTo>
                  <a:pt x="1194" y="234"/>
                </a:lnTo>
                <a:close/>
              </a:path>
            </a:pathLst>
          </a:custGeom>
          <a:solidFill>
            <a:srgbClr val="00A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Freeform 46">
            <a:extLst>
              <a:ext uri="{FF2B5EF4-FFF2-40B4-BE49-F238E27FC236}">
                <a16:creationId xmlns:a16="http://schemas.microsoft.com/office/drawing/2014/main" id="{45E8A0CB-58CE-F0EB-CA24-0ACE732C0C61}"/>
              </a:ext>
            </a:extLst>
          </p:cNvPr>
          <p:cNvSpPr>
            <a:spLocks noEditPoints="1"/>
          </p:cNvSpPr>
          <p:nvPr/>
        </p:nvSpPr>
        <p:spPr bwMode="auto">
          <a:xfrm>
            <a:off x="5688331" y="2709863"/>
            <a:ext cx="2273300" cy="557212"/>
          </a:xfrm>
          <a:custGeom>
            <a:avLst/>
            <a:gdLst>
              <a:gd name="T0" fmla="*/ 0 w 1432"/>
              <a:gd name="T1" fmla="*/ 0 h 351"/>
              <a:gd name="T2" fmla="*/ 238 w 1432"/>
              <a:gd name="T3" fmla="*/ 0 h 351"/>
              <a:gd name="T4" fmla="*/ 238 w 1432"/>
              <a:gd name="T5" fmla="*/ 351 h 351"/>
              <a:gd name="T6" fmla="*/ 0 w 1432"/>
              <a:gd name="T7" fmla="*/ 351 h 351"/>
              <a:gd name="T8" fmla="*/ 0 w 1432"/>
              <a:gd name="T9" fmla="*/ 0 h 351"/>
              <a:gd name="T10" fmla="*/ 1194 w 1432"/>
              <a:gd name="T11" fmla="*/ 234 h 351"/>
              <a:gd name="T12" fmla="*/ 1432 w 1432"/>
              <a:gd name="T13" fmla="*/ 234 h 351"/>
              <a:gd name="T14" fmla="*/ 1432 w 1432"/>
              <a:gd name="T15" fmla="*/ 351 h 351"/>
              <a:gd name="T16" fmla="*/ 1194 w 1432"/>
              <a:gd name="T17" fmla="*/ 351 h 351"/>
              <a:gd name="T18" fmla="*/ 1194 w 1432"/>
              <a:gd name="T19" fmla="*/ 234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32" h="351">
                <a:moveTo>
                  <a:pt x="0" y="0"/>
                </a:moveTo>
                <a:lnTo>
                  <a:pt x="238" y="0"/>
                </a:lnTo>
                <a:lnTo>
                  <a:pt x="238" y="351"/>
                </a:lnTo>
                <a:lnTo>
                  <a:pt x="0" y="351"/>
                </a:lnTo>
                <a:lnTo>
                  <a:pt x="0" y="0"/>
                </a:lnTo>
                <a:close/>
                <a:moveTo>
                  <a:pt x="1194" y="234"/>
                </a:moveTo>
                <a:lnTo>
                  <a:pt x="1432" y="234"/>
                </a:lnTo>
                <a:lnTo>
                  <a:pt x="1432" y="351"/>
                </a:lnTo>
                <a:lnTo>
                  <a:pt x="1194" y="351"/>
                </a:lnTo>
                <a:lnTo>
                  <a:pt x="1194" y="234"/>
                </a:lnTo>
                <a:close/>
              </a:path>
            </a:pathLst>
          </a:custGeom>
          <a:noFill/>
          <a:ln w="7938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Freeform 47">
            <a:extLst>
              <a:ext uri="{FF2B5EF4-FFF2-40B4-BE49-F238E27FC236}">
                <a16:creationId xmlns:a16="http://schemas.microsoft.com/office/drawing/2014/main" id="{182343B0-9876-076A-52AD-9672CD4D64E5}"/>
              </a:ext>
            </a:extLst>
          </p:cNvPr>
          <p:cNvSpPr>
            <a:spLocks noEditPoints="1"/>
          </p:cNvSpPr>
          <p:nvPr/>
        </p:nvSpPr>
        <p:spPr bwMode="auto">
          <a:xfrm>
            <a:off x="5688331" y="2524125"/>
            <a:ext cx="2273300" cy="742950"/>
          </a:xfrm>
          <a:custGeom>
            <a:avLst/>
            <a:gdLst>
              <a:gd name="T0" fmla="*/ 0 w 1432"/>
              <a:gd name="T1" fmla="*/ 0 h 468"/>
              <a:gd name="T2" fmla="*/ 238 w 1432"/>
              <a:gd name="T3" fmla="*/ 0 h 468"/>
              <a:gd name="T4" fmla="*/ 238 w 1432"/>
              <a:gd name="T5" fmla="*/ 117 h 468"/>
              <a:gd name="T6" fmla="*/ 0 w 1432"/>
              <a:gd name="T7" fmla="*/ 117 h 468"/>
              <a:gd name="T8" fmla="*/ 0 w 1432"/>
              <a:gd name="T9" fmla="*/ 0 h 468"/>
              <a:gd name="T10" fmla="*/ 596 w 1432"/>
              <a:gd name="T11" fmla="*/ 351 h 468"/>
              <a:gd name="T12" fmla="*/ 836 w 1432"/>
              <a:gd name="T13" fmla="*/ 351 h 468"/>
              <a:gd name="T14" fmla="*/ 836 w 1432"/>
              <a:gd name="T15" fmla="*/ 468 h 468"/>
              <a:gd name="T16" fmla="*/ 596 w 1432"/>
              <a:gd name="T17" fmla="*/ 468 h 468"/>
              <a:gd name="T18" fmla="*/ 596 w 1432"/>
              <a:gd name="T19" fmla="*/ 351 h 468"/>
              <a:gd name="T20" fmla="*/ 1194 w 1432"/>
              <a:gd name="T21" fmla="*/ 234 h 468"/>
              <a:gd name="T22" fmla="*/ 1432 w 1432"/>
              <a:gd name="T23" fmla="*/ 234 h 468"/>
              <a:gd name="T24" fmla="*/ 1432 w 1432"/>
              <a:gd name="T25" fmla="*/ 351 h 468"/>
              <a:gd name="T26" fmla="*/ 1194 w 1432"/>
              <a:gd name="T27" fmla="*/ 351 h 468"/>
              <a:gd name="T28" fmla="*/ 1194 w 1432"/>
              <a:gd name="T29" fmla="*/ 234 h 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32" h="468">
                <a:moveTo>
                  <a:pt x="0" y="0"/>
                </a:moveTo>
                <a:lnTo>
                  <a:pt x="238" y="0"/>
                </a:lnTo>
                <a:lnTo>
                  <a:pt x="238" y="117"/>
                </a:lnTo>
                <a:lnTo>
                  <a:pt x="0" y="117"/>
                </a:lnTo>
                <a:lnTo>
                  <a:pt x="0" y="0"/>
                </a:lnTo>
                <a:close/>
                <a:moveTo>
                  <a:pt x="596" y="351"/>
                </a:moveTo>
                <a:lnTo>
                  <a:pt x="836" y="351"/>
                </a:lnTo>
                <a:lnTo>
                  <a:pt x="836" y="468"/>
                </a:lnTo>
                <a:lnTo>
                  <a:pt x="596" y="468"/>
                </a:lnTo>
                <a:lnTo>
                  <a:pt x="596" y="351"/>
                </a:lnTo>
                <a:close/>
                <a:moveTo>
                  <a:pt x="1194" y="234"/>
                </a:moveTo>
                <a:lnTo>
                  <a:pt x="1432" y="234"/>
                </a:lnTo>
                <a:lnTo>
                  <a:pt x="1432" y="351"/>
                </a:lnTo>
                <a:lnTo>
                  <a:pt x="1194" y="351"/>
                </a:lnTo>
                <a:lnTo>
                  <a:pt x="1194" y="234"/>
                </a:lnTo>
                <a:close/>
              </a:path>
            </a:pathLst>
          </a:custGeom>
          <a:solidFill>
            <a:srgbClr val="68F39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" name="Freeform 48">
            <a:extLst>
              <a:ext uri="{FF2B5EF4-FFF2-40B4-BE49-F238E27FC236}">
                <a16:creationId xmlns:a16="http://schemas.microsoft.com/office/drawing/2014/main" id="{8E2DAD46-7C2F-2D35-FDC0-8AB4156EF218}"/>
              </a:ext>
            </a:extLst>
          </p:cNvPr>
          <p:cNvSpPr>
            <a:spLocks noEditPoints="1"/>
          </p:cNvSpPr>
          <p:nvPr/>
        </p:nvSpPr>
        <p:spPr bwMode="auto">
          <a:xfrm>
            <a:off x="5688331" y="2524125"/>
            <a:ext cx="2273300" cy="742950"/>
          </a:xfrm>
          <a:custGeom>
            <a:avLst/>
            <a:gdLst>
              <a:gd name="T0" fmla="*/ 0 w 1432"/>
              <a:gd name="T1" fmla="*/ 0 h 468"/>
              <a:gd name="T2" fmla="*/ 238 w 1432"/>
              <a:gd name="T3" fmla="*/ 0 h 468"/>
              <a:gd name="T4" fmla="*/ 238 w 1432"/>
              <a:gd name="T5" fmla="*/ 117 h 468"/>
              <a:gd name="T6" fmla="*/ 0 w 1432"/>
              <a:gd name="T7" fmla="*/ 117 h 468"/>
              <a:gd name="T8" fmla="*/ 0 w 1432"/>
              <a:gd name="T9" fmla="*/ 0 h 468"/>
              <a:gd name="T10" fmla="*/ 596 w 1432"/>
              <a:gd name="T11" fmla="*/ 351 h 468"/>
              <a:gd name="T12" fmla="*/ 836 w 1432"/>
              <a:gd name="T13" fmla="*/ 351 h 468"/>
              <a:gd name="T14" fmla="*/ 836 w 1432"/>
              <a:gd name="T15" fmla="*/ 468 h 468"/>
              <a:gd name="T16" fmla="*/ 596 w 1432"/>
              <a:gd name="T17" fmla="*/ 468 h 468"/>
              <a:gd name="T18" fmla="*/ 596 w 1432"/>
              <a:gd name="T19" fmla="*/ 351 h 468"/>
              <a:gd name="T20" fmla="*/ 1194 w 1432"/>
              <a:gd name="T21" fmla="*/ 234 h 468"/>
              <a:gd name="T22" fmla="*/ 1432 w 1432"/>
              <a:gd name="T23" fmla="*/ 234 h 468"/>
              <a:gd name="T24" fmla="*/ 1432 w 1432"/>
              <a:gd name="T25" fmla="*/ 351 h 468"/>
              <a:gd name="T26" fmla="*/ 1194 w 1432"/>
              <a:gd name="T27" fmla="*/ 351 h 468"/>
              <a:gd name="T28" fmla="*/ 1194 w 1432"/>
              <a:gd name="T29" fmla="*/ 234 h 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32" h="468">
                <a:moveTo>
                  <a:pt x="0" y="0"/>
                </a:moveTo>
                <a:lnTo>
                  <a:pt x="238" y="0"/>
                </a:lnTo>
                <a:lnTo>
                  <a:pt x="238" y="117"/>
                </a:lnTo>
                <a:lnTo>
                  <a:pt x="0" y="117"/>
                </a:lnTo>
                <a:lnTo>
                  <a:pt x="0" y="0"/>
                </a:lnTo>
                <a:close/>
                <a:moveTo>
                  <a:pt x="596" y="351"/>
                </a:moveTo>
                <a:lnTo>
                  <a:pt x="836" y="351"/>
                </a:lnTo>
                <a:lnTo>
                  <a:pt x="836" y="468"/>
                </a:lnTo>
                <a:lnTo>
                  <a:pt x="596" y="468"/>
                </a:lnTo>
                <a:lnTo>
                  <a:pt x="596" y="351"/>
                </a:lnTo>
                <a:close/>
                <a:moveTo>
                  <a:pt x="1194" y="234"/>
                </a:moveTo>
                <a:lnTo>
                  <a:pt x="1432" y="234"/>
                </a:lnTo>
                <a:lnTo>
                  <a:pt x="1432" y="351"/>
                </a:lnTo>
                <a:lnTo>
                  <a:pt x="1194" y="351"/>
                </a:lnTo>
                <a:lnTo>
                  <a:pt x="1194" y="234"/>
                </a:lnTo>
                <a:close/>
              </a:path>
            </a:pathLst>
          </a:custGeom>
          <a:noFill/>
          <a:ln w="7938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" name="Line 49">
            <a:extLst>
              <a:ext uri="{FF2B5EF4-FFF2-40B4-BE49-F238E27FC236}">
                <a16:creationId xmlns:a16="http://schemas.microsoft.com/office/drawing/2014/main" id="{B135788D-C227-5B44-1011-C58307DAD3D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04168" y="3267075"/>
            <a:ext cx="2841625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" name="Rectangle 51">
            <a:extLst>
              <a:ext uri="{FF2B5EF4-FFF2-40B4-BE49-F238E27FC236}">
                <a16:creationId xmlns:a16="http://schemas.microsoft.com/office/drawing/2014/main" id="{E1A0E0B3-9E79-F8B2-CB7C-9976A1F43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193" y="3190875"/>
            <a:ext cx="131763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52">
            <a:extLst>
              <a:ext uri="{FF2B5EF4-FFF2-40B4-BE49-F238E27FC236}">
                <a16:creationId xmlns:a16="http://schemas.microsoft.com/office/drawing/2014/main" id="{73143979-596F-D340-7E6F-EC04D459D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193" y="2819400"/>
            <a:ext cx="131763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53">
            <a:extLst>
              <a:ext uri="{FF2B5EF4-FFF2-40B4-BE49-F238E27FC236}">
                <a16:creationId xmlns:a16="http://schemas.microsoft.com/office/drawing/2014/main" id="{8A5EEB34-4471-C4E2-0A9B-108344DE5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193" y="2449513"/>
            <a:ext cx="131763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54">
            <a:extLst>
              <a:ext uri="{FF2B5EF4-FFF2-40B4-BE49-F238E27FC236}">
                <a16:creationId xmlns:a16="http://schemas.microsoft.com/office/drawing/2014/main" id="{65457CBB-4290-3092-9D74-A4CE74223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193" y="2078038"/>
            <a:ext cx="131763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55">
            <a:extLst>
              <a:ext uri="{FF2B5EF4-FFF2-40B4-BE49-F238E27FC236}">
                <a16:creationId xmlns:a16="http://schemas.microsoft.com/office/drawing/2014/main" id="{4DBD7FB0-CD39-78A0-C6CE-82DC0BFDB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193" y="1708150"/>
            <a:ext cx="131763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56">
            <a:extLst>
              <a:ext uri="{FF2B5EF4-FFF2-40B4-BE49-F238E27FC236}">
                <a16:creationId xmlns:a16="http://schemas.microsoft.com/office/drawing/2014/main" id="{5257D11A-25FC-F864-3C77-6C67F7FAC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1756" y="1336675"/>
            <a:ext cx="207963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57">
            <a:extLst>
              <a:ext uri="{FF2B5EF4-FFF2-40B4-BE49-F238E27FC236}">
                <a16:creationId xmlns:a16="http://schemas.microsoft.com/office/drawing/2014/main" id="{7E9065AC-A602-D877-E7EE-CBEFA4732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0081" y="3359150"/>
            <a:ext cx="3863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Nickel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Rectangle 58">
            <a:extLst>
              <a:ext uri="{FF2B5EF4-FFF2-40B4-BE49-F238E27FC236}">
                <a16:creationId xmlns:a16="http://schemas.microsoft.com/office/drawing/2014/main" id="{75B6B147-7D96-FC5C-DDFE-74E792643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7656" y="3359150"/>
            <a:ext cx="45525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Lithium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6" name="Rectangle 59">
            <a:extLst>
              <a:ext uri="{FF2B5EF4-FFF2-40B4-BE49-F238E27FC236}">
                <a16:creationId xmlns:a16="http://schemas.microsoft.com/office/drawing/2014/main" id="{0025CA3D-8BC3-9F27-FB9C-2C8032240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6031" y="3359150"/>
            <a:ext cx="40876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Cobalt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28F81EF5-6ED1-434D-E441-5FCA597D2379}"/>
              </a:ext>
            </a:extLst>
          </p:cNvPr>
          <p:cNvGrpSpPr/>
          <p:nvPr/>
        </p:nvGrpSpPr>
        <p:grpSpPr>
          <a:xfrm>
            <a:off x="5735614" y="3648792"/>
            <a:ext cx="2205089" cy="622667"/>
            <a:chOff x="5766436" y="3648792"/>
            <a:chExt cx="2205089" cy="622667"/>
          </a:xfrm>
        </p:grpSpPr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5DC94FF2-11D3-2883-8681-450FECB930A5}"/>
                </a:ext>
              </a:extLst>
            </p:cNvPr>
            <p:cNvGrpSpPr/>
            <p:nvPr/>
          </p:nvGrpSpPr>
          <p:grpSpPr>
            <a:xfrm>
              <a:off x="5766436" y="4154887"/>
              <a:ext cx="63500" cy="66675"/>
              <a:chOff x="6711316" y="3743643"/>
              <a:chExt cx="63500" cy="66675"/>
            </a:xfrm>
            <a:solidFill>
              <a:srgbClr val="00ADA1"/>
            </a:solidFill>
          </p:grpSpPr>
          <p:sp>
            <p:nvSpPr>
              <p:cNvPr id="87" name="Rectangle 60">
                <a:extLst>
                  <a:ext uri="{FF2B5EF4-FFF2-40B4-BE49-F238E27FC236}">
                    <a16:creationId xmlns:a16="http://schemas.microsoft.com/office/drawing/2014/main" id="{063EB689-5AD7-AE8C-E431-478889F201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11316" y="3743643"/>
                <a:ext cx="63500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" name="Rectangle 61">
                <a:extLst>
                  <a:ext uri="{FF2B5EF4-FFF2-40B4-BE49-F238E27FC236}">
                    <a16:creationId xmlns:a16="http://schemas.microsoft.com/office/drawing/2014/main" id="{6EFF4C89-4F62-9797-2B36-8FBD7A9405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11316" y="3743643"/>
                <a:ext cx="63500" cy="66675"/>
              </a:xfrm>
              <a:prstGeom prst="rect">
                <a:avLst/>
              </a:prstGeom>
              <a:grp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89" name="Rectangle 62">
              <a:extLst>
                <a:ext uri="{FF2B5EF4-FFF2-40B4-BE49-F238E27FC236}">
                  <a16:creationId xmlns:a16="http://schemas.microsoft.com/office/drawing/2014/main" id="{3222D6CA-C0E9-9C37-997E-4C1B573ADD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5786" y="4102182"/>
              <a:ext cx="1995739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Net positive impact commitment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BF9F11DB-2688-6C80-DEBA-C7F019A14464}"/>
                </a:ext>
              </a:extLst>
            </p:cNvPr>
            <p:cNvGrpSpPr/>
            <p:nvPr/>
          </p:nvGrpSpPr>
          <p:grpSpPr>
            <a:xfrm>
              <a:off x="5770246" y="3701497"/>
              <a:ext cx="63500" cy="66675"/>
              <a:chOff x="4699636" y="3662363"/>
              <a:chExt cx="63500" cy="66675"/>
            </a:xfrm>
            <a:solidFill>
              <a:srgbClr val="3E7AD3"/>
            </a:solidFill>
          </p:grpSpPr>
          <p:sp>
            <p:nvSpPr>
              <p:cNvPr id="90" name="Rectangle 63">
                <a:extLst>
                  <a:ext uri="{FF2B5EF4-FFF2-40B4-BE49-F238E27FC236}">
                    <a16:creationId xmlns:a16="http://schemas.microsoft.com/office/drawing/2014/main" id="{14EA8407-A3AC-F2F7-3548-2B38B83650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9636" y="3662363"/>
                <a:ext cx="63500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" name="Rectangle 64">
                <a:extLst>
                  <a:ext uri="{FF2B5EF4-FFF2-40B4-BE49-F238E27FC236}">
                    <a16:creationId xmlns:a16="http://schemas.microsoft.com/office/drawing/2014/main" id="{40B2CCCC-FF30-B965-3685-CBAADCC8AC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9636" y="3662363"/>
                <a:ext cx="63500" cy="66675"/>
              </a:xfrm>
              <a:prstGeom prst="rect">
                <a:avLst/>
              </a:prstGeom>
              <a:grp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92" name="Rectangle 65">
              <a:extLst>
                <a:ext uri="{FF2B5EF4-FFF2-40B4-BE49-F238E27FC236}">
                  <a16:creationId xmlns:a16="http://schemas.microsoft.com/office/drawing/2014/main" id="{161F6E55-3D3F-1D8F-0BFF-670140CBC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5786" y="3648792"/>
              <a:ext cx="19944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Mitigation hierarchy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534DDD66-43FF-E33A-3BA4-2EC20036A01C}"/>
                </a:ext>
              </a:extLst>
            </p:cNvPr>
            <p:cNvGrpSpPr/>
            <p:nvPr/>
          </p:nvGrpSpPr>
          <p:grpSpPr>
            <a:xfrm>
              <a:off x="5766436" y="3928192"/>
              <a:ext cx="63500" cy="66675"/>
              <a:chOff x="5060316" y="3883025"/>
              <a:chExt cx="63500" cy="66675"/>
            </a:xfrm>
          </p:grpSpPr>
          <p:sp>
            <p:nvSpPr>
              <p:cNvPr id="93" name="Rectangle 66">
                <a:extLst>
                  <a:ext uri="{FF2B5EF4-FFF2-40B4-BE49-F238E27FC236}">
                    <a16:creationId xmlns:a16="http://schemas.microsoft.com/office/drawing/2014/main" id="{80CAFB58-1586-0E5A-75E9-F429D7FA0E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0316" y="3883025"/>
                <a:ext cx="63500" cy="66675"/>
              </a:xfrm>
              <a:prstGeom prst="rect">
                <a:avLst/>
              </a:prstGeom>
              <a:solidFill>
                <a:srgbClr val="68F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" name="Rectangle 67">
                <a:extLst>
                  <a:ext uri="{FF2B5EF4-FFF2-40B4-BE49-F238E27FC236}">
                    <a16:creationId xmlns:a16="http://schemas.microsoft.com/office/drawing/2014/main" id="{D9C55C9C-18B9-09AF-0F3F-3C08589F6C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0316" y="3883025"/>
                <a:ext cx="63500" cy="66675"/>
              </a:xfrm>
              <a:prstGeom prst="rect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95" name="Rectangle 68">
              <a:extLst>
                <a:ext uri="{FF2B5EF4-FFF2-40B4-BE49-F238E27FC236}">
                  <a16:creationId xmlns:a16="http://schemas.microsoft.com/office/drawing/2014/main" id="{81502E00-C74E-786E-EE92-F3C8C9DB1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5785" y="3875487"/>
              <a:ext cx="19944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No net loss commitment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66DBD911-2D41-BFDA-DC3D-1A97C5462A95}"/>
              </a:ext>
            </a:extLst>
          </p:cNvPr>
          <p:cNvGrpSpPr/>
          <p:nvPr/>
        </p:nvGrpSpPr>
        <p:grpSpPr>
          <a:xfrm>
            <a:off x="1296760" y="3755740"/>
            <a:ext cx="2259312" cy="390122"/>
            <a:chOff x="1296760" y="3755740"/>
            <a:chExt cx="2259312" cy="390122"/>
          </a:xfrm>
        </p:grpSpPr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EEFCC14C-0C5C-1268-A084-305A90B12E79}"/>
                </a:ext>
              </a:extLst>
            </p:cNvPr>
            <p:cNvGrpSpPr/>
            <p:nvPr/>
          </p:nvGrpSpPr>
          <p:grpSpPr>
            <a:xfrm>
              <a:off x="1296760" y="3976585"/>
              <a:ext cx="2259312" cy="169277"/>
              <a:chOff x="1394363" y="3986745"/>
              <a:chExt cx="2259312" cy="169277"/>
            </a:xfrm>
          </p:grpSpPr>
          <p:sp>
            <p:nvSpPr>
              <p:cNvPr id="107" name="Line 45">
                <a:extLst>
                  <a:ext uri="{FF2B5EF4-FFF2-40B4-BE49-F238E27FC236}">
                    <a16:creationId xmlns:a16="http://schemas.microsoft.com/office/drawing/2014/main" id="{AC6E9B94-BC1C-5D07-C63E-3F34545DE1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4363" y="4061358"/>
                <a:ext cx="180000" cy="0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grpSp>
            <p:nvGrpSpPr>
              <p:cNvPr id="129" name="Group 128">
                <a:extLst>
                  <a:ext uri="{FF2B5EF4-FFF2-40B4-BE49-F238E27FC236}">
                    <a16:creationId xmlns:a16="http://schemas.microsoft.com/office/drawing/2014/main" id="{226C9B31-66D9-A4B5-1747-2678ABB903F2}"/>
                  </a:ext>
                </a:extLst>
              </p:cNvPr>
              <p:cNvGrpSpPr/>
              <p:nvPr/>
            </p:nvGrpSpPr>
            <p:grpSpPr>
              <a:xfrm>
                <a:off x="1446263" y="4021670"/>
                <a:ext cx="76200" cy="76200"/>
                <a:chOff x="1377535" y="4021670"/>
                <a:chExt cx="76200" cy="76200"/>
              </a:xfrm>
            </p:grpSpPr>
            <p:sp>
              <p:nvSpPr>
                <p:cNvPr id="108" name="Oval 46">
                  <a:extLst>
                    <a:ext uri="{FF2B5EF4-FFF2-40B4-BE49-F238E27FC236}">
                      <a16:creationId xmlns:a16="http://schemas.microsoft.com/office/drawing/2014/main" id="{DF9AE0B8-561B-5710-8598-F09A96DB62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77535" y="4021670"/>
                  <a:ext cx="76200" cy="76200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13" name="Oval 47">
                  <a:extLst>
                    <a:ext uri="{FF2B5EF4-FFF2-40B4-BE49-F238E27FC236}">
                      <a16:creationId xmlns:a16="http://schemas.microsoft.com/office/drawing/2014/main" id="{661112D8-7388-5773-8C3C-8C9661C018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77535" y="4021670"/>
                  <a:ext cx="76200" cy="76200"/>
                </a:xfrm>
                <a:prstGeom prst="ellipse">
                  <a:avLst/>
                </a:prstGeom>
                <a:noFill/>
                <a:ln w="635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  <p:sp>
            <p:nvSpPr>
              <p:cNvPr id="114" name="Rectangle 48">
                <a:extLst>
                  <a:ext uri="{FF2B5EF4-FFF2-40B4-BE49-F238E27FC236}">
                    <a16:creationId xmlns:a16="http://schemas.microsoft.com/office/drawing/2014/main" id="{175C65AF-0029-B0CF-5A5A-4C3D357E30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9275" y="3986745"/>
                <a:ext cx="1994400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Per million USD (right axis)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61CFFD61-A756-E69F-99D6-F4652A6EF925}"/>
                </a:ext>
              </a:extLst>
            </p:cNvPr>
            <p:cNvGrpSpPr/>
            <p:nvPr/>
          </p:nvGrpSpPr>
          <p:grpSpPr>
            <a:xfrm>
              <a:off x="1355010" y="3755740"/>
              <a:ext cx="2201062" cy="169277"/>
              <a:chOff x="1452613" y="3687160"/>
              <a:chExt cx="2201062" cy="169277"/>
            </a:xfrm>
          </p:grpSpPr>
          <p:sp>
            <p:nvSpPr>
              <p:cNvPr id="106" name="Rectangle 44">
                <a:extLst>
                  <a:ext uri="{FF2B5EF4-FFF2-40B4-BE49-F238E27FC236}">
                    <a16:creationId xmlns:a16="http://schemas.microsoft.com/office/drawing/2014/main" id="{2D066950-6054-973F-65A4-774ED58D6E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9275" y="3687160"/>
                <a:ext cx="1994400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Total land rehabilitated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B60EC093-DE75-FE1E-A5F4-2107D88E30DC}"/>
                  </a:ext>
                </a:extLst>
              </p:cNvPr>
              <p:cNvGrpSpPr/>
              <p:nvPr/>
            </p:nvGrpSpPr>
            <p:grpSpPr>
              <a:xfrm>
                <a:off x="1452613" y="3750352"/>
                <a:ext cx="63500" cy="66675"/>
                <a:chOff x="5060316" y="3883025"/>
                <a:chExt cx="63500" cy="66675"/>
              </a:xfrm>
            </p:grpSpPr>
            <p:sp>
              <p:nvSpPr>
                <p:cNvPr id="120" name="Rectangle 66">
                  <a:extLst>
                    <a:ext uri="{FF2B5EF4-FFF2-40B4-BE49-F238E27FC236}">
                      <a16:creationId xmlns:a16="http://schemas.microsoft.com/office/drawing/2014/main" id="{7CD0DA06-4F7C-F454-B4AA-C2401123F6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60316" y="3883025"/>
                  <a:ext cx="63500" cy="66675"/>
                </a:xfrm>
                <a:prstGeom prst="rect">
                  <a:avLst/>
                </a:prstGeom>
                <a:solidFill>
                  <a:srgbClr val="49D3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21" name="Rectangle 67">
                  <a:extLst>
                    <a:ext uri="{FF2B5EF4-FFF2-40B4-BE49-F238E27FC236}">
                      <a16:creationId xmlns:a16="http://schemas.microsoft.com/office/drawing/2014/main" id="{F2EADFA0-F52B-1442-1DE2-1C2C1602C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60316" y="3883025"/>
                  <a:ext cx="63500" cy="66675"/>
                </a:xfrm>
                <a:prstGeom prst="rect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111337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82073C0-C179-0903-CB2A-6D51D9E71C2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/>
              <a:t>Focus area: Biodiversity</a:t>
            </a:r>
          </a:p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3332D-BEE6-ED7E-38B3-85F8572EF1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/>
              <a:t>Standards help drive regulatory goals towards improved protection and supply risk mitigation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E2E5C5F-6622-A280-033D-6F60B9BAE5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5443215"/>
              </p:ext>
            </p:extLst>
          </p:nvPr>
        </p:nvGraphicFramePr>
        <p:xfrm>
          <a:off x="370509" y="795759"/>
          <a:ext cx="8402981" cy="3551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34261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CE5836-9D60-EB4E-C576-427905FE729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0825" y="163489"/>
            <a:ext cx="7993289" cy="392239"/>
          </a:xfrm>
        </p:spPr>
        <p:txBody>
          <a:bodyPr/>
          <a:lstStyle/>
          <a:p>
            <a:r>
              <a:rPr lang="en-GB"/>
              <a:t>Focus area: Biodiversity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9C5BCE1-22B6-9A83-E2CC-72B0828F86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0825" y="4379883"/>
            <a:ext cx="8642350" cy="434767"/>
          </a:xfrm>
        </p:spPr>
        <p:txBody>
          <a:bodyPr/>
          <a:lstStyle/>
          <a:p>
            <a:r>
              <a:rPr lang="en-GB"/>
              <a:t>Biodiversity protections are increasingly being mainstreamed into policy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49D3EDB-B169-16A1-77EC-35EE6BEB22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1971466"/>
              </p:ext>
            </p:extLst>
          </p:nvPr>
        </p:nvGraphicFramePr>
        <p:xfrm>
          <a:off x="1346790" y="1274762"/>
          <a:ext cx="6450419" cy="2765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80538828"/>
      </p:ext>
    </p:extLst>
  </p:cSld>
  <p:clrMapOvr>
    <a:masterClrMapping/>
  </p:clrMapOvr>
</p:sld>
</file>

<file path=ppt/theme/theme1.xml><?xml version="1.0" encoding="utf-8"?>
<a:theme xmlns:a="http://schemas.openxmlformats.org/drawingml/2006/main" name="IEA Powerpoint Template">
  <a:themeElements>
    <a:clrScheme name="IEA colour scheme">
      <a:dk1>
        <a:srgbClr val="000000"/>
      </a:dk1>
      <a:lt1>
        <a:srgbClr val="FFFFFF"/>
      </a:lt1>
      <a:dk2>
        <a:srgbClr val="0044FE"/>
      </a:dk2>
      <a:lt2>
        <a:srgbClr val="FFFFFF"/>
      </a:lt2>
      <a:accent1>
        <a:srgbClr val="48D3FE"/>
      </a:accent1>
      <a:accent2>
        <a:srgbClr val="3D7AD2"/>
      </a:accent2>
      <a:accent3>
        <a:srgbClr val="67F393"/>
      </a:accent3>
      <a:accent4>
        <a:srgbClr val="00ADA0"/>
      </a:accent4>
      <a:accent5>
        <a:srgbClr val="FDD324"/>
      </a:accent5>
      <a:accent6>
        <a:srgbClr val="F0A800"/>
      </a:accent6>
      <a:hlink>
        <a:srgbClr val="0044FE"/>
      </a:hlink>
      <a:folHlink>
        <a:srgbClr val="0044F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>
            <a:lumMod val="95000"/>
          </a:schemeClr>
        </a:solidFill>
        <a:ln>
          <a:noFill/>
        </a:ln>
      </a:spPr>
      <a:bodyPr rtlCol="0" anchor="ctr"/>
      <a:lstStyle>
        <a:defPPr algn="ctr">
          <a:defRPr sz="1200">
            <a:latin typeface="Segoe UI" panose="020B0502040204020203" pitchFamily="34" charset="0"/>
            <a:cs typeface="Segoe UI" panose="020B0502040204020203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IEA 2023" id="{E44737BB-8EA6-614C-942C-F3FC453C90E6}" vid="{A96C418C-53A2-F34D-8D1A-6C6C6DCF66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6fb1550-0d28-4e8b-b52f-3ee337f4e3a8">
      <UserInfo>
        <DisplayName>HEGARTY Alexandra, IEA/STO/ESIO/ESU</DisplayName>
        <AccountId>405</AccountId>
        <AccountType/>
      </UserInfo>
    </SharedWithUsers>
    <lcf76f155ced4ddcb4097134ff3c332f xmlns="dd6cc112-6c8d-4cb7-9f07-cf805af450b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767019DFCD774FA5AEDB36F801DDC9" ma:contentTypeVersion="12" ma:contentTypeDescription="Create a new document." ma:contentTypeScope="" ma:versionID="629cf788a320fcef375c05328c1e3624">
  <xsd:schema xmlns:xsd="http://www.w3.org/2001/XMLSchema" xmlns:xs="http://www.w3.org/2001/XMLSchema" xmlns:p="http://schemas.microsoft.com/office/2006/metadata/properties" xmlns:ns2="dd6cc112-6c8d-4cb7-9f07-cf805af450b5" xmlns:ns3="f6fb1550-0d28-4e8b-b52f-3ee337f4e3a8" targetNamespace="http://schemas.microsoft.com/office/2006/metadata/properties" ma:root="true" ma:fieldsID="7264ed89472ae23e95694bf57a329006" ns2:_="" ns3:_="">
    <xsd:import namespace="dd6cc112-6c8d-4cb7-9f07-cf805af450b5"/>
    <xsd:import namespace="f6fb1550-0d28-4e8b-b52f-3ee337f4e3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6cc112-6c8d-4cb7-9f07-cf805af450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1d526fdd-4fbb-498d-9b31-2529bed143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b1550-0d28-4e8b-b52f-3ee337f4e3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BAE605-BF60-41B9-9B78-2C492ADE9AED}">
  <ds:schemaRefs>
    <ds:schemaRef ds:uri="dd6cc112-6c8d-4cb7-9f07-cf805af450b5"/>
    <ds:schemaRef ds:uri="f6fb1550-0d28-4e8b-b52f-3ee337f4e3a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AD19A03-0D0E-4F51-9E4D-130F5E38D4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02C4B-ED48-41C1-8C36-A4D176E017A4}">
  <ds:schemaRefs>
    <ds:schemaRef ds:uri="dd6cc112-6c8d-4cb7-9f07-cf805af450b5"/>
    <ds:schemaRef ds:uri="f6fb1550-0d28-4e8b-b52f-3ee337f4e3a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IEA 2023 Template</Template>
  <TotalTime>0</TotalTime>
  <Words>1024</Words>
  <Application>Microsoft Office PowerPoint</Application>
  <PresentationFormat>On-screen Show (16:9)</PresentationFormat>
  <Paragraphs>182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Segoe UI</vt:lpstr>
      <vt:lpstr>IEA Powerpoint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International Energy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STCLAIR Natalie, IEA/EXD/OLC</dc:creator>
  <cp:lastModifiedBy>HEGARTY Alexandra, IEA/STO/ESIO/ESU</cp:lastModifiedBy>
  <cp:revision>2</cp:revision>
  <cp:lastPrinted>2024-01-19T15:55:54Z</cp:lastPrinted>
  <dcterms:created xsi:type="dcterms:W3CDTF">2023-04-12T12:22:11Z</dcterms:created>
  <dcterms:modified xsi:type="dcterms:W3CDTF">2024-01-25T14:54:06Z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0x010100F1767019DFCD774FA5AEDB36F801DDC9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_activity">
    <vt:lpwstr>{"FileActivityType":"6","FileActivityTimeStamp":"2023-06-06T12:34:05.993Z","FileActivityUsersOnPage":[{"DisplayName":"HEGARTY Alexandra, IEA/STO/ESIO/ESU","Id":"alexandra.hegarty@iea.org"}],"FileActivityNavigationId":null}</vt:lpwstr>
  </property>
  <property fmtid="{D5CDD505-2E9C-101B-9397-08002B2CF9AE}" pid="6" name="TriggerFlowInfo">
    <vt:lpwstr/>
  </property>
  <property fmtid="{D5CDD505-2E9C-101B-9397-08002B2CF9AE}" pid="7" name="SharedWithUsers">
    <vt:lpwstr>405;#HEGARTY Alexandra, IEA/STO/ESIO/ESU</vt:lpwstr>
  </property>
  <property fmtid="{D5CDD505-2E9C-101B-9397-08002B2CF9AE}" pid="8" name="MSIP_Label_b9301b82-1689-49ee-b4b4-71186edd09c0_Enabled">
    <vt:lpwstr>true</vt:lpwstr>
  </property>
  <property fmtid="{D5CDD505-2E9C-101B-9397-08002B2CF9AE}" pid="9" name="MSIP_Label_b9301b82-1689-49ee-b4b4-71186edd09c0_SetDate">
    <vt:lpwstr>2023-09-04T08:32:49Z</vt:lpwstr>
  </property>
  <property fmtid="{D5CDD505-2E9C-101B-9397-08002B2CF9AE}" pid="10" name="MSIP_Label_b9301b82-1689-49ee-b4b4-71186edd09c0_Method">
    <vt:lpwstr>Privileged</vt:lpwstr>
  </property>
  <property fmtid="{D5CDD505-2E9C-101B-9397-08002B2CF9AE}" pid="11" name="MSIP_Label_b9301b82-1689-49ee-b4b4-71186edd09c0_Name">
    <vt:lpwstr>RESTRICTED USE</vt:lpwstr>
  </property>
  <property fmtid="{D5CDD505-2E9C-101B-9397-08002B2CF9AE}" pid="12" name="MSIP_Label_b9301b82-1689-49ee-b4b4-71186edd09c0_SiteId">
    <vt:lpwstr>fe3d9bf9-cec4-4361-8b78-e6f3edbaa3d0</vt:lpwstr>
  </property>
  <property fmtid="{D5CDD505-2E9C-101B-9397-08002B2CF9AE}" pid="13" name="MSIP_Label_b9301b82-1689-49ee-b4b4-71186edd09c0_ActionId">
    <vt:lpwstr>9921daa0-6d32-4225-8579-f06e11e93ada</vt:lpwstr>
  </property>
  <property fmtid="{D5CDD505-2E9C-101B-9397-08002B2CF9AE}" pid="14" name="MSIP_Label_b9301b82-1689-49ee-b4b4-71186edd09c0_ContentBits">
    <vt:lpwstr>0</vt:lpwstr>
  </property>
  <property fmtid="{D5CDD505-2E9C-101B-9397-08002B2CF9AE}" pid="15" name="MediaServiceImageTags">
    <vt:lpwstr/>
  </property>
</Properties>
</file>