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24" r:id="rId5"/>
    <p:sldId id="377" r:id="rId6"/>
    <p:sldId id="325" r:id="rId7"/>
    <p:sldId id="393" r:id="rId8"/>
    <p:sldId id="409" r:id="rId9"/>
    <p:sldId id="410" r:id="rId10"/>
    <p:sldId id="408" r:id="rId11"/>
    <p:sldId id="328" r:id="rId12"/>
    <p:sldId id="394" r:id="rId13"/>
    <p:sldId id="380" r:id="rId14"/>
    <p:sldId id="395" r:id="rId15"/>
    <p:sldId id="397" r:id="rId16"/>
    <p:sldId id="396" r:id="rId17"/>
    <p:sldId id="398" r:id="rId18"/>
    <p:sldId id="379" r:id="rId19"/>
    <p:sldId id="399" r:id="rId20"/>
    <p:sldId id="381" r:id="rId21"/>
    <p:sldId id="402" r:id="rId22"/>
    <p:sldId id="401" r:id="rId23"/>
    <p:sldId id="361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hael Vianna da Silva" initials="RVdS" lastIdx="2" clrIdx="0">
    <p:extLst>
      <p:ext uri="{19B8F6BF-5375-455C-9EA6-DF929625EA0E}">
        <p15:presenceInfo xmlns:p15="http://schemas.microsoft.com/office/powerpoint/2012/main" userId="S-1-5-21-1738964324-744627004-922709458-1232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232"/>
    <a:srgbClr val="0065B0"/>
    <a:srgbClr val="B03E6F"/>
    <a:srgbClr val="A17B84"/>
    <a:srgbClr val="0062AC"/>
    <a:srgbClr val="51854D"/>
    <a:srgbClr val="BF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208" y="-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urélio Bede" userId="ff786a3c-4147-48bd-aa48-194854711f3f" providerId="ADAL" clId="{5C279753-A6ED-488F-B648-C5439D740331}"/>
    <pc:docChg chg="modSld">
      <pc:chgData name="Marco Aurélio Bede" userId="ff786a3c-4147-48bd-aa48-194854711f3f" providerId="ADAL" clId="{5C279753-A6ED-488F-B648-C5439D740331}" dt="2024-10-08T13:23:24.171" v="8" actId="6549"/>
      <pc:docMkLst>
        <pc:docMk/>
      </pc:docMkLst>
      <pc:sldChg chg="modSp mod">
        <pc:chgData name="Marco Aurélio Bede" userId="ff786a3c-4147-48bd-aa48-194854711f3f" providerId="ADAL" clId="{5C279753-A6ED-488F-B648-C5439D740331}" dt="2024-10-08T13:23:24.171" v="8" actId="6549"/>
        <pc:sldMkLst>
          <pc:docMk/>
          <pc:sldMk cId="2063257687" sldId="324"/>
        </pc:sldMkLst>
        <pc:spChg chg="mod">
          <ac:chgData name="Marco Aurélio Bede" userId="ff786a3c-4147-48bd-aa48-194854711f3f" providerId="ADAL" clId="{5C279753-A6ED-488F-B648-C5439D740331}" dt="2024-10-08T13:23:24.171" v="8" actId="6549"/>
          <ac:spMkLst>
            <pc:docMk/>
            <pc:sldMk cId="2063257687" sldId="324"/>
            <ac:spMk id="27" creationId="{E3D7A5F4-B1D8-4FCB-BD07-5B9083B67C1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GVFSBI3\ibre\Informacoes%20empresariais\Sondagem%20Micro%20e%20Pequenas%20Empresas%20(SEBRAE)\Relat&#243;rios\02%20Ano%2003\06%20Produto%2006_Junho24\Quesito%20Especial%20-%20Gr&#225;ficos%20jun24_regional%20e%20por%20segmentos%20V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5282282119421E-2"/>
          <c:y val="3.5170984015015769E-2"/>
          <c:w val="0.93879451163295191"/>
          <c:h val="0.6264586711802223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Planilha1!$D$9</c:f>
              <c:strCache>
                <c:ptCount val="1"/>
                <c:pt idx="0">
                  <c:v>MEI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Planilha1!$B$10:$B$15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cat>
          <c:val>
            <c:numRef>
              <c:f>Planilha1!$D$10:$D$15</c:f>
              <c:numCache>
                <c:formatCode>0.0</c:formatCode>
                <c:ptCount val="6"/>
                <c:pt idx="0">
                  <c:v>22.5</c:v>
                </c:pt>
                <c:pt idx="1">
                  <c:v>11.8</c:v>
                </c:pt>
                <c:pt idx="2">
                  <c:v>23.5</c:v>
                </c:pt>
                <c:pt idx="3">
                  <c:v>16</c:v>
                </c:pt>
                <c:pt idx="4">
                  <c:v>9.5</c:v>
                </c:pt>
                <c:pt idx="5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F-4315-854F-22C0E0F02A5B}"/>
            </c:ext>
          </c:extLst>
        </c:ser>
        <c:ser>
          <c:idx val="0"/>
          <c:order val="1"/>
          <c:tx>
            <c:strRef>
              <c:f>Planilha1!$C$9</c:f>
              <c:strCache>
                <c:ptCount val="1"/>
                <c:pt idx="0">
                  <c:v>MPE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Planilha1!$B$10:$B$15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cat>
          <c:val>
            <c:numRef>
              <c:f>Planilha1!$C$10:$C$15</c:f>
              <c:numCache>
                <c:formatCode>0.0</c:formatCode>
                <c:ptCount val="6"/>
                <c:pt idx="0">
                  <c:v>39.6</c:v>
                </c:pt>
                <c:pt idx="1">
                  <c:v>27.8</c:v>
                </c:pt>
                <c:pt idx="2">
                  <c:v>38.5</c:v>
                </c:pt>
                <c:pt idx="3">
                  <c:v>11.7</c:v>
                </c:pt>
                <c:pt idx="4">
                  <c:v>9.5</c:v>
                </c:pt>
                <c:pt idx="5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F-4315-854F-22C0E0F02A5B}"/>
            </c:ext>
          </c:extLst>
        </c:ser>
        <c:ser>
          <c:idx val="2"/>
          <c:order val="2"/>
          <c:tx>
            <c:strRef>
              <c:f>Planilha1!$E$9</c:f>
              <c:strCache>
                <c:ptCount val="1"/>
                <c:pt idx="0">
                  <c:v>Médias e Grandes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Planilha1!$B$10:$B$15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cat>
          <c:val>
            <c:numRef>
              <c:f>Planilha1!$E$10:$E$15</c:f>
              <c:numCache>
                <c:formatCode>0.0</c:formatCode>
                <c:ptCount val="6"/>
                <c:pt idx="0">
                  <c:v>68.8</c:v>
                </c:pt>
                <c:pt idx="1">
                  <c:v>58.4</c:v>
                </c:pt>
                <c:pt idx="2">
                  <c:v>66</c:v>
                </c:pt>
                <c:pt idx="3">
                  <c:v>4.7</c:v>
                </c:pt>
                <c:pt idx="4">
                  <c:v>2.9</c:v>
                </c:pt>
                <c:pt idx="5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7F-4315-854F-22C0E0F02A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71958464"/>
        <c:axId val="971959296"/>
      </c:barChart>
      <c:catAx>
        <c:axId val="97195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1959296"/>
        <c:crosses val="autoZero"/>
        <c:auto val="1"/>
        <c:lblAlgn val="ctr"/>
        <c:lblOffset val="100"/>
        <c:noMultiLvlLbl val="0"/>
      </c:catAx>
      <c:valAx>
        <c:axId val="97195929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195846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'MPE-MEI-M&amp;G - Regiões p1'!$E$2</c:f>
              <c:strCache>
                <c:ptCount val="1"/>
                <c:pt idx="0">
                  <c:v>Sul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p1'!$C$3:$C$8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 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       </c:v>
                </c:pt>
              </c:strCache>
            </c:strRef>
          </c:cat>
          <c:val>
            <c:numRef>
              <c:f>'MPE-MEI-M&amp;G - Regiões p1'!$E$3:$E$8</c:f>
              <c:numCache>
                <c:formatCode>0.0</c:formatCode>
                <c:ptCount val="6"/>
                <c:pt idx="0">
                  <c:v>46.6</c:v>
                </c:pt>
                <c:pt idx="1">
                  <c:v>26.1</c:v>
                </c:pt>
                <c:pt idx="2">
                  <c:v>40.6</c:v>
                </c:pt>
                <c:pt idx="3">
                  <c:v>12.1</c:v>
                </c:pt>
                <c:pt idx="4">
                  <c:v>8.5</c:v>
                </c:pt>
                <c:pt idx="5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03-4044-869C-2CE360C193B5}"/>
            </c:ext>
          </c:extLst>
        </c:ser>
        <c:ser>
          <c:idx val="2"/>
          <c:order val="1"/>
          <c:tx>
            <c:strRef>
              <c:f>'MPE-MEI-M&amp;G - Regiões p1'!$F$2</c:f>
              <c:strCache>
                <c:ptCount val="1"/>
                <c:pt idx="0">
                  <c:v>Sudeste</c:v>
                </c:pt>
              </c:strCache>
            </c:strRef>
          </c:tx>
          <c:spPr>
            <a:solidFill>
              <a:schemeClr val="accent3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p1'!$C$3:$C$8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 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       </c:v>
                </c:pt>
              </c:strCache>
            </c:strRef>
          </c:cat>
          <c:val>
            <c:numRef>
              <c:f>'MPE-MEI-M&amp;G - Regiões p1'!$F$3:$F$8</c:f>
              <c:numCache>
                <c:formatCode>0.0</c:formatCode>
                <c:ptCount val="6"/>
                <c:pt idx="0">
                  <c:v>38.200000000000003</c:v>
                </c:pt>
                <c:pt idx="1">
                  <c:v>27.2</c:v>
                </c:pt>
                <c:pt idx="2">
                  <c:v>39.6</c:v>
                </c:pt>
                <c:pt idx="3">
                  <c:v>12.7</c:v>
                </c:pt>
                <c:pt idx="4">
                  <c:v>10.6</c:v>
                </c:pt>
                <c:pt idx="5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03-4044-869C-2CE360C193B5}"/>
            </c:ext>
          </c:extLst>
        </c:ser>
        <c:ser>
          <c:idx val="3"/>
          <c:order val="2"/>
          <c:tx>
            <c:strRef>
              <c:f>'MPE-MEI-M&amp;G - Regiões p1'!$G$2</c:f>
              <c:strCache>
                <c:ptCount val="1"/>
                <c:pt idx="0">
                  <c:v>Nordeste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p1'!$C$3:$C$8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 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       </c:v>
                </c:pt>
              </c:strCache>
            </c:strRef>
          </c:cat>
          <c:val>
            <c:numRef>
              <c:f>'MPE-MEI-M&amp;G - Regiões p1'!$G$3:$G$8</c:f>
              <c:numCache>
                <c:formatCode>0.0</c:formatCode>
                <c:ptCount val="6"/>
                <c:pt idx="0">
                  <c:v>36.700000000000003</c:v>
                </c:pt>
                <c:pt idx="1">
                  <c:v>28.4</c:v>
                </c:pt>
                <c:pt idx="2">
                  <c:v>37.4</c:v>
                </c:pt>
                <c:pt idx="3">
                  <c:v>15.1</c:v>
                </c:pt>
                <c:pt idx="4">
                  <c:v>9.1</c:v>
                </c:pt>
                <c:pt idx="5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503-4044-869C-2CE360C193B5}"/>
            </c:ext>
          </c:extLst>
        </c:ser>
        <c:ser>
          <c:idx val="4"/>
          <c:order val="3"/>
          <c:tx>
            <c:strRef>
              <c:f>'MPE-MEI-M&amp;G - Regiões p1'!$H$2</c:f>
              <c:strCache>
                <c:ptCount val="1"/>
                <c:pt idx="0">
                  <c:v>Norte/Centro-Oeste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p1'!$C$3:$C$8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 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       </c:v>
                </c:pt>
              </c:strCache>
            </c:strRef>
          </c:cat>
          <c:val>
            <c:numRef>
              <c:f>'MPE-MEI-M&amp;G - Regiões p1'!$H$3:$H$8</c:f>
              <c:numCache>
                <c:formatCode>0.0</c:formatCode>
                <c:ptCount val="6"/>
                <c:pt idx="0">
                  <c:v>31.6</c:v>
                </c:pt>
                <c:pt idx="1">
                  <c:v>32</c:v>
                </c:pt>
                <c:pt idx="2">
                  <c:v>36.799999999999997</c:v>
                </c:pt>
                <c:pt idx="3">
                  <c:v>12.8</c:v>
                </c:pt>
                <c:pt idx="4">
                  <c:v>6.6</c:v>
                </c:pt>
                <c:pt idx="5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03-4044-869C-2CE360C193B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1492832"/>
        <c:axId val="601489952"/>
      </c:ba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848521839754483E-2"/>
          <c:y val="3.9287049672777359E-2"/>
          <c:w val="0.94860084231204078"/>
          <c:h val="0.7130628166074468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'MPE-MEI-M&amp;G - Regiões p2'!$E$2</c:f>
              <c:strCache>
                <c:ptCount val="1"/>
                <c:pt idx="0">
                  <c:v>Sul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p2'!$C$35:$C$38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Regiões p2'!$E$35:$E$38</c:f>
              <c:numCache>
                <c:formatCode>0.0</c:formatCode>
                <c:ptCount val="4"/>
                <c:pt idx="0">
                  <c:v>26.4</c:v>
                </c:pt>
                <c:pt idx="1">
                  <c:v>14.7</c:v>
                </c:pt>
                <c:pt idx="2">
                  <c:v>13.5</c:v>
                </c:pt>
                <c:pt idx="3">
                  <c:v>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A-41C7-BC33-3CF8B1A1C4BC}"/>
            </c:ext>
          </c:extLst>
        </c:ser>
        <c:ser>
          <c:idx val="2"/>
          <c:order val="1"/>
          <c:tx>
            <c:strRef>
              <c:f>'MPE-MEI-M&amp;G - Regiões p2'!$F$2</c:f>
              <c:strCache>
                <c:ptCount val="1"/>
                <c:pt idx="0">
                  <c:v>Sudeste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p2'!$C$35:$C$38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Regiões p2'!$F$35:$F$38</c:f>
              <c:numCache>
                <c:formatCode>0.0</c:formatCode>
                <c:ptCount val="4"/>
                <c:pt idx="0">
                  <c:v>27</c:v>
                </c:pt>
                <c:pt idx="1">
                  <c:v>17.600000000000001</c:v>
                </c:pt>
                <c:pt idx="2">
                  <c:v>15.5</c:v>
                </c:pt>
                <c:pt idx="3">
                  <c:v>39.9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5A-41C7-BC33-3CF8B1A1C4BC}"/>
            </c:ext>
          </c:extLst>
        </c:ser>
        <c:ser>
          <c:idx val="3"/>
          <c:order val="2"/>
          <c:tx>
            <c:strRef>
              <c:f>'MPE-MEI-M&amp;G - Regiões p2'!$G$2</c:f>
              <c:strCache>
                <c:ptCount val="1"/>
                <c:pt idx="0">
                  <c:v>Nordeste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p2'!$C$35:$C$38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Regiões p2'!$G$35:$G$38</c:f>
              <c:numCache>
                <c:formatCode>0.0</c:formatCode>
                <c:ptCount val="4"/>
                <c:pt idx="0">
                  <c:v>33.1</c:v>
                </c:pt>
                <c:pt idx="1">
                  <c:v>14.3</c:v>
                </c:pt>
                <c:pt idx="2">
                  <c:v>8.8000000000000007</c:v>
                </c:pt>
                <c:pt idx="3">
                  <c:v>43.8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5A-41C7-BC33-3CF8B1A1C4BC}"/>
            </c:ext>
          </c:extLst>
        </c:ser>
        <c:ser>
          <c:idx val="4"/>
          <c:order val="3"/>
          <c:tx>
            <c:strRef>
              <c:f>'MPE-MEI-M&amp;G - Regiões p2'!$H$2</c:f>
              <c:strCache>
                <c:ptCount val="1"/>
                <c:pt idx="0">
                  <c:v>Norte/Centro-Oeste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p2'!$C$35:$C$38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Regiões p2'!$H$35:$H$38</c:f>
              <c:numCache>
                <c:formatCode>0.0</c:formatCode>
                <c:ptCount val="4"/>
                <c:pt idx="0">
                  <c:v>29.8</c:v>
                </c:pt>
                <c:pt idx="1">
                  <c:v>15.5</c:v>
                </c:pt>
                <c:pt idx="2">
                  <c:v>12.3</c:v>
                </c:pt>
                <c:pt idx="3">
                  <c:v>42.4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5A-41C7-BC33-3CF8B1A1C4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1492832"/>
        <c:axId val="601489952"/>
      </c:ba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  <c:majorUnit val="10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848521839754483E-2"/>
          <c:y val="3.9287049672777359E-2"/>
          <c:w val="0.94860084231204078"/>
          <c:h val="0.7130628166074468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'MPE-MEI-M&amp;G - Regiões p2'!$E$2</c:f>
              <c:strCache>
                <c:ptCount val="1"/>
                <c:pt idx="0">
                  <c:v>Sul</c:v>
                </c:pt>
              </c:strCache>
            </c:strRef>
          </c:tx>
          <c:spPr>
            <a:solidFill>
              <a:schemeClr val="accent2"/>
            </a:solidFill>
            <a:ln w="952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p2'!$C$3:$C$6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Regiões p2'!$E$3:$E$6</c:f>
              <c:numCache>
                <c:formatCode>0.0</c:formatCode>
                <c:ptCount val="4"/>
                <c:pt idx="0">
                  <c:v>38.4</c:v>
                </c:pt>
                <c:pt idx="1">
                  <c:v>16</c:v>
                </c:pt>
                <c:pt idx="2">
                  <c:v>21.9</c:v>
                </c:pt>
                <c:pt idx="3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EE-4952-87FC-B5289D16ACCC}"/>
            </c:ext>
          </c:extLst>
        </c:ser>
        <c:ser>
          <c:idx val="2"/>
          <c:order val="1"/>
          <c:tx>
            <c:strRef>
              <c:f>'MPE-MEI-M&amp;G - Regiões p2'!$F$2</c:f>
              <c:strCache>
                <c:ptCount val="1"/>
                <c:pt idx="0">
                  <c:v>Sudeste</c:v>
                </c:pt>
              </c:strCache>
            </c:strRef>
          </c:tx>
          <c:spPr>
            <a:solidFill>
              <a:schemeClr val="accent3"/>
            </a:solidFill>
            <a:ln w="952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p2'!$C$3:$C$6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Regiões p2'!$F$3:$F$6</c:f>
              <c:numCache>
                <c:formatCode>0.0</c:formatCode>
                <c:ptCount val="4"/>
                <c:pt idx="0">
                  <c:v>29.8</c:v>
                </c:pt>
                <c:pt idx="1">
                  <c:v>21.8</c:v>
                </c:pt>
                <c:pt idx="2">
                  <c:v>21.8</c:v>
                </c:pt>
                <c:pt idx="3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EE-4952-87FC-B5289D16ACCC}"/>
            </c:ext>
          </c:extLst>
        </c:ser>
        <c:ser>
          <c:idx val="3"/>
          <c:order val="2"/>
          <c:tx>
            <c:strRef>
              <c:f>'MPE-MEI-M&amp;G - Regiões p2'!$G$2</c:f>
              <c:strCache>
                <c:ptCount val="1"/>
                <c:pt idx="0">
                  <c:v>Nordeste</c:v>
                </c:pt>
              </c:strCache>
            </c:strRef>
          </c:tx>
          <c:spPr>
            <a:solidFill>
              <a:schemeClr val="accent4"/>
            </a:solidFill>
            <a:ln w="952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p2'!$C$3:$C$6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Regiões p2'!$G$3:$G$6</c:f>
              <c:numCache>
                <c:formatCode>0.0</c:formatCode>
                <c:ptCount val="4"/>
                <c:pt idx="0">
                  <c:v>35.1</c:v>
                </c:pt>
                <c:pt idx="1">
                  <c:v>22.7</c:v>
                </c:pt>
                <c:pt idx="2">
                  <c:v>18.100000000000001</c:v>
                </c:pt>
                <c:pt idx="3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EE-4952-87FC-B5289D16ACCC}"/>
            </c:ext>
          </c:extLst>
        </c:ser>
        <c:ser>
          <c:idx val="4"/>
          <c:order val="3"/>
          <c:tx>
            <c:strRef>
              <c:f>'MPE-MEI-M&amp;G - Regiões p2'!$H$2</c:f>
              <c:strCache>
                <c:ptCount val="1"/>
                <c:pt idx="0">
                  <c:v>Norte/Centro-Oeste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952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p2'!$C$3:$C$6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Regiões p2'!$H$3:$H$6</c:f>
              <c:numCache>
                <c:formatCode>0.0</c:formatCode>
                <c:ptCount val="4"/>
                <c:pt idx="0">
                  <c:v>36.9</c:v>
                </c:pt>
                <c:pt idx="1">
                  <c:v>17.5</c:v>
                </c:pt>
                <c:pt idx="2">
                  <c:v>21.9</c:v>
                </c:pt>
                <c:pt idx="3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EE-4952-87FC-B5289D16ACC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1492832"/>
        <c:axId val="601489952"/>
      </c:ba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  <c:majorUnit val="10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74329740053885E-2"/>
          <c:y val="3.6539869982138908E-2"/>
          <c:w val="0.93521879573802669"/>
          <c:h val="0.603489650723965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Planilha1!$D$9</c:f>
              <c:strCache>
                <c:ptCount val="1"/>
                <c:pt idx="0">
                  <c:v>MEI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Planilha1!$B$37:$B$40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Planilha1!$D$37:$D$40</c:f>
              <c:numCache>
                <c:formatCode>0.0</c:formatCode>
                <c:ptCount val="4"/>
                <c:pt idx="0">
                  <c:v>28.2</c:v>
                </c:pt>
                <c:pt idx="1">
                  <c:v>16.399999999999999</c:v>
                </c:pt>
                <c:pt idx="2">
                  <c:v>13.6</c:v>
                </c:pt>
                <c:pt idx="3">
                  <c:v>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3E-4CDD-B7BB-5882C9072A84}"/>
            </c:ext>
          </c:extLst>
        </c:ser>
        <c:ser>
          <c:idx val="0"/>
          <c:order val="1"/>
          <c:tx>
            <c:strRef>
              <c:f>Planilha1!$C$9</c:f>
              <c:strCache>
                <c:ptCount val="1"/>
                <c:pt idx="0">
                  <c:v>MPE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Planilha1!$B$37:$B$40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Planilha1!$C$37:$C$40</c:f>
              <c:numCache>
                <c:formatCode>0.0</c:formatCode>
                <c:ptCount val="4"/>
                <c:pt idx="0">
                  <c:v>33.9</c:v>
                </c:pt>
                <c:pt idx="1">
                  <c:v>22.2</c:v>
                </c:pt>
                <c:pt idx="2">
                  <c:v>18.8</c:v>
                </c:pt>
                <c:pt idx="3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E-4CDD-B7BB-5882C9072A84}"/>
            </c:ext>
          </c:extLst>
        </c:ser>
        <c:ser>
          <c:idx val="2"/>
          <c:order val="2"/>
          <c:tx>
            <c:strRef>
              <c:f>Planilha1!$E$9</c:f>
              <c:strCache>
                <c:ptCount val="1"/>
                <c:pt idx="0">
                  <c:v>Médias e Grandes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Planilha1!$B$37:$B$40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Planilha1!$E$37:$E$40</c:f>
              <c:numCache>
                <c:formatCode>0.0</c:formatCode>
                <c:ptCount val="4"/>
                <c:pt idx="0">
                  <c:v>57.1</c:v>
                </c:pt>
                <c:pt idx="1">
                  <c:v>19</c:v>
                </c:pt>
                <c:pt idx="2">
                  <c:v>17.600000000000001</c:v>
                </c:pt>
                <c:pt idx="3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3E-4CDD-B7BB-5882C9072A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71958464"/>
        <c:axId val="971959296"/>
      </c:barChart>
      <c:catAx>
        <c:axId val="97195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1959296"/>
        <c:crosses val="autoZero"/>
        <c:auto val="1"/>
        <c:lblAlgn val="ctr"/>
        <c:lblOffset val="100"/>
        <c:noMultiLvlLbl val="0"/>
      </c:catAx>
      <c:valAx>
        <c:axId val="971959296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7195846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6120030194837788"/>
          <c:y val="0.88604542893690741"/>
          <c:w val="0.27759939610324424"/>
          <c:h val="6.40067311596846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81724889503062E-2"/>
          <c:y val="4.5258984321514227E-2"/>
          <c:w val="0.93913242962392873"/>
          <c:h val="0.65842632112848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'MPE-MEI-M&amp;G - Setores  p1'!$D$2</c:f>
              <c:strCache>
                <c:ptCount val="1"/>
                <c:pt idx="0">
                  <c:v>Empresarial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Setores  p1'!$C$37:$C$42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cat>
          <c:val>
            <c:numRef>
              <c:f>'MPE-MEI-M&amp;G - Setores  p1'!$D$37:$D$42</c:f>
              <c:numCache>
                <c:formatCode>0.0</c:formatCode>
                <c:ptCount val="6"/>
                <c:pt idx="0">
                  <c:v>22.5</c:v>
                </c:pt>
                <c:pt idx="1">
                  <c:v>11.8</c:v>
                </c:pt>
                <c:pt idx="2">
                  <c:v>23.5</c:v>
                </c:pt>
                <c:pt idx="3">
                  <c:v>16</c:v>
                </c:pt>
                <c:pt idx="4">
                  <c:v>9.5</c:v>
                </c:pt>
                <c:pt idx="5">
                  <c:v>41.5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C0-4610-8606-02641CE971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1492832"/>
        <c:axId val="601489952"/>
      </c:barChart>
      <c:scatterChart>
        <c:scatterStyle val="lineMarker"/>
        <c:varyColors val="0"/>
        <c:ser>
          <c:idx val="1"/>
          <c:order val="1"/>
          <c:tx>
            <c:strRef>
              <c:f>'MPE-MEI-M&amp;G - Setores  p1'!$E$2</c:f>
              <c:strCache>
                <c:ptCount val="1"/>
                <c:pt idx="0">
                  <c:v>Comércio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7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853186806568621E-2"/>
                  <c:y val="-8.84395571336948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C0-4610-8606-02641CE97157}"/>
                </c:ext>
              </c:extLst>
            </c:dLbl>
            <c:dLbl>
              <c:idx val="1"/>
              <c:layout>
                <c:manualLayout>
                  <c:x val="2.3219010981979187E-2"/>
                  <c:y val="-8.84395571336948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C0-4610-8606-02641CE97157}"/>
                </c:ext>
              </c:extLst>
            </c:dLbl>
            <c:dLbl>
              <c:idx val="2"/>
              <c:layout>
                <c:manualLayout>
                  <c:x val="2.5950659332800167E-2"/>
                  <c:y val="1.473992618894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C0-4610-8606-02641CE97157}"/>
                </c:ext>
              </c:extLst>
            </c:dLbl>
            <c:dLbl>
              <c:idx val="3"/>
              <c:layout>
                <c:manualLayout>
                  <c:x val="2.0487362631158107E-2"/>
                  <c:y val="-1.080915433695608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C0-4610-8606-02641CE97157}"/>
                </c:ext>
              </c:extLst>
            </c:dLbl>
            <c:dLbl>
              <c:idx val="4"/>
              <c:layout>
                <c:manualLayout>
                  <c:x val="2.4584835157389628E-2"/>
                  <c:y val="-1.7687911426738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C0-4610-8606-02641CE97157}"/>
                </c:ext>
              </c:extLst>
            </c:dLbl>
            <c:dLbl>
              <c:idx val="5"/>
              <c:layout>
                <c:manualLayout>
                  <c:x val="0"/>
                  <c:y val="-5.404577168478044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C0-4610-8606-02641CE971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p1'!$C$37:$C$42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p1'!$E$37:$E$42</c:f>
              <c:numCache>
                <c:formatCode>0.0</c:formatCode>
                <c:ptCount val="6"/>
                <c:pt idx="0">
                  <c:v>20.100000000000001</c:v>
                </c:pt>
                <c:pt idx="1">
                  <c:v>12.5</c:v>
                </c:pt>
                <c:pt idx="2">
                  <c:v>23.3</c:v>
                </c:pt>
                <c:pt idx="3">
                  <c:v>16.8</c:v>
                </c:pt>
                <c:pt idx="4">
                  <c:v>9.6</c:v>
                </c:pt>
                <c:pt idx="5">
                  <c:v>45.3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73C0-4610-8606-02641CE97157}"/>
            </c:ext>
          </c:extLst>
        </c:ser>
        <c:ser>
          <c:idx val="2"/>
          <c:order val="2"/>
          <c:tx>
            <c:strRef>
              <c:f>'MPE-MEI-M&amp;G - Setores  p1'!$F$2</c:f>
              <c:strCache>
                <c:ptCount val="1"/>
                <c:pt idx="0">
                  <c:v>Serviços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7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853186806568621E-2"/>
                  <c:y val="2.3583881902318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C0-4610-8606-02641CE97157}"/>
                </c:ext>
              </c:extLst>
            </c:dLbl>
            <c:dLbl>
              <c:idx val="1"/>
              <c:layout>
                <c:manualLayout>
                  <c:x val="2.1853186806568597E-2"/>
                  <c:y val="1.4739926188949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C0-4610-8606-02641CE97157}"/>
                </c:ext>
              </c:extLst>
            </c:dLbl>
            <c:dLbl>
              <c:idx val="2"/>
              <c:layout>
                <c:manualLayout>
                  <c:x val="2.5950659332800167E-2"/>
                  <c:y val="-2.65318671401085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C0-4610-8606-02641CE97157}"/>
                </c:ext>
              </c:extLst>
            </c:dLbl>
            <c:dLbl>
              <c:idx val="3"/>
              <c:layout>
                <c:manualLayout>
                  <c:x val="4.0974725262316212E-3"/>
                  <c:y val="-3.5375822853478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3C0-4610-8606-02641CE97157}"/>
                </c:ext>
              </c:extLst>
            </c:dLbl>
            <c:dLbl>
              <c:idx val="4"/>
              <c:layout>
                <c:manualLayout>
                  <c:x val="3.1413956034442331E-2"/>
                  <c:y val="1.7687911426738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3C0-4610-8606-02641CE97157}"/>
                </c:ext>
              </c:extLst>
            </c:dLbl>
            <c:dLbl>
              <c:idx val="5"/>
              <c:layout>
                <c:manualLayout>
                  <c:x val="2.6633571420505538E-2"/>
                  <c:y val="1.17919409511593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517227936159014E-2"/>
                      <c:h val="5.25330969374147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73C0-4610-8606-02641CE971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p1'!$C$37:$C$42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p1'!$F$37:$F$42</c:f>
              <c:numCache>
                <c:formatCode>0.0</c:formatCode>
                <c:ptCount val="6"/>
                <c:pt idx="0">
                  <c:v>18.5</c:v>
                </c:pt>
                <c:pt idx="1">
                  <c:v>10.7</c:v>
                </c:pt>
                <c:pt idx="2">
                  <c:v>23.5</c:v>
                </c:pt>
                <c:pt idx="3">
                  <c:v>17.899999999999999</c:v>
                </c:pt>
                <c:pt idx="4">
                  <c:v>9.1999999999999993</c:v>
                </c:pt>
                <c:pt idx="5">
                  <c:v>42.7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73C0-4610-8606-02641CE97157}"/>
            </c:ext>
          </c:extLst>
        </c:ser>
        <c:ser>
          <c:idx val="3"/>
          <c:order val="3"/>
          <c:tx>
            <c:strRef>
              <c:f>'MPE-MEI-M&amp;G - Setores  p1'!$G$2</c:f>
              <c:strCache>
                <c:ptCount val="1"/>
                <c:pt idx="0">
                  <c:v>Indústria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2.8682307683621348E-2"/>
                  <c:y val="-4.1271793329057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3C0-4610-8606-02641CE97157}"/>
                </c:ext>
              </c:extLst>
            </c:dLbl>
            <c:dLbl>
              <c:idx val="2"/>
              <c:layout>
                <c:manualLayout>
                  <c:x val="1.2292417578694863E-2"/>
                  <c:y val="-6.1907689993586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3C0-4610-8606-02641CE97157}"/>
                </c:ext>
              </c:extLst>
            </c:dLbl>
            <c:dLbl>
              <c:idx val="3"/>
              <c:layout>
                <c:manualLayout>
                  <c:x val="2.0487362631158107E-2"/>
                  <c:y val="2.947985237789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3C0-4610-8606-02641CE97157}"/>
                </c:ext>
              </c:extLst>
            </c:dLbl>
            <c:dLbl>
              <c:idx val="4"/>
              <c:layout>
                <c:manualLayout>
                  <c:x val="4.0974725262315206E-3"/>
                  <c:y val="-5.3063734280216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3C0-4610-8606-02641CE97157}"/>
                </c:ext>
              </c:extLst>
            </c:dLbl>
            <c:dLbl>
              <c:idx val="5"/>
              <c:layout>
                <c:manualLayout>
                  <c:x val="2.7316483508210809E-2"/>
                  <c:y val="2.94798523778988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3C0-4610-8606-02641CE971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p1'!$C$37:$C$42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p1'!$G$37:$G$42</c:f>
              <c:numCache>
                <c:formatCode>0.0</c:formatCode>
                <c:ptCount val="6"/>
                <c:pt idx="0">
                  <c:v>33.1</c:v>
                </c:pt>
                <c:pt idx="1">
                  <c:v>12.9</c:v>
                </c:pt>
                <c:pt idx="2">
                  <c:v>23.9</c:v>
                </c:pt>
                <c:pt idx="3">
                  <c:v>11.3</c:v>
                </c:pt>
                <c:pt idx="4">
                  <c:v>10.1</c:v>
                </c:pt>
                <c:pt idx="5">
                  <c:v>34.200000000000003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73C0-4610-8606-02641CE971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1492832"/>
        <c:axId val="601489952"/>
      </c:scatte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60000"/>
                </a:schemeClr>
              </a:solidFill>
              <a:prstDash val="dash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81724889503062E-2"/>
          <c:y val="4.5258984321514227E-2"/>
          <c:w val="0.93913242962392873"/>
          <c:h val="0.65842632112848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'MPE-MEI-M&amp;G - Setores  p1'!$D$2</c:f>
              <c:strCache>
                <c:ptCount val="1"/>
                <c:pt idx="0">
                  <c:v>Empresarial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Setores  p1'!$C$3:$C$8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cat>
          <c:val>
            <c:numRef>
              <c:f>'MPE-MEI-M&amp;G - Setores  p1'!$D$3:$D$8</c:f>
              <c:numCache>
                <c:formatCode>0.0</c:formatCode>
                <c:ptCount val="6"/>
                <c:pt idx="0">
                  <c:v>39.6</c:v>
                </c:pt>
                <c:pt idx="1">
                  <c:v>27.8</c:v>
                </c:pt>
                <c:pt idx="2">
                  <c:v>38.5</c:v>
                </c:pt>
                <c:pt idx="3">
                  <c:v>11.7</c:v>
                </c:pt>
                <c:pt idx="4">
                  <c:v>9.5</c:v>
                </c:pt>
                <c:pt idx="5">
                  <c:v>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2C-4F90-A747-3F93B5B7E3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1492832"/>
        <c:axId val="601489952"/>
      </c:barChart>
      <c:scatterChart>
        <c:scatterStyle val="lineMarker"/>
        <c:varyColors val="0"/>
        <c:ser>
          <c:idx val="1"/>
          <c:order val="1"/>
          <c:tx>
            <c:strRef>
              <c:f>'MPE-MEI-M&amp;G - Setores  p1'!$E$2</c:f>
              <c:strCache>
                <c:ptCount val="1"/>
                <c:pt idx="0">
                  <c:v>Comércio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7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1.6488204572140178E-2"/>
                  <c:y val="-7.4792663840838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2C-4F90-A747-3F93B5B7E34C}"/>
                </c:ext>
              </c:extLst>
            </c:dLbl>
            <c:dLbl>
              <c:idx val="2"/>
              <c:layout>
                <c:manualLayout>
                  <c:x val="6.8390111845296614E-3"/>
                  <c:y val="-2.0635896664528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13-4422-9AEA-B0A4E61E882F}"/>
                </c:ext>
              </c:extLst>
            </c:dLbl>
            <c:dLbl>
              <c:idx val="3"/>
              <c:layout>
                <c:manualLayout>
                  <c:x val="1.9785845486568095E-2"/>
                  <c:y val="1.4958532768167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2C-4F90-A747-3F93B5B7E34C}"/>
                </c:ext>
              </c:extLst>
            </c:dLbl>
            <c:dLbl>
              <c:idx val="4"/>
              <c:layout>
                <c:manualLayout>
                  <c:x val="-4.946461371642054E-3"/>
                  <c:y val="-7.1053030648796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2C-4F90-A747-3F93B5B7E34C}"/>
                </c:ext>
              </c:extLst>
            </c:dLbl>
            <c:dLbl>
              <c:idx val="5"/>
              <c:layout>
                <c:manualLayout>
                  <c:x val="2.14346659437822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2C-4F90-A747-3F93B5B7E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p1'!$C$3:$C$8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p1'!$E$3:$E$8</c:f>
              <c:numCache>
                <c:formatCode>0.0</c:formatCode>
                <c:ptCount val="6"/>
                <c:pt idx="0">
                  <c:v>42.2</c:v>
                </c:pt>
                <c:pt idx="1">
                  <c:v>29.1</c:v>
                </c:pt>
                <c:pt idx="2">
                  <c:v>38.700000000000003</c:v>
                </c:pt>
                <c:pt idx="3">
                  <c:v>9.6</c:v>
                </c:pt>
                <c:pt idx="4">
                  <c:v>10.4</c:v>
                </c:pt>
                <c:pt idx="5">
                  <c:v>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C2C-4F90-A747-3F93B5B7E34C}"/>
            </c:ext>
          </c:extLst>
        </c:ser>
        <c:ser>
          <c:idx val="2"/>
          <c:order val="2"/>
          <c:tx>
            <c:strRef>
              <c:f>'MPE-MEI-M&amp;G - Setores  p1'!$F$2</c:f>
              <c:strCache>
                <c:ptCount val="1"/>
                <c:pt idx="0">
                  <c:v>Serviços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7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3252638027400824E-2"/>
                  <c:y val="5.8959704755796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C2C-4F90-A747-3F93B5B7E34C}"/>
                </c:ext>
              </c:extLst>
            </c:dLbl>
            <c:dLbl>
              <c:idx val="1"/>
              <c:layout>
                <c:manualLayout>
                  <c:x val="2.308348640099625E-2"/>
                  <c:y val="1.49585327681677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2C-4F90-A747-3F93B5B7E34C}"/>
                </c:ext>
              </c:extLst>
            </c:dLbl>
            <c:dLbl>
              <c:idx val="2"/>
              <c:layout>
                <c:manualLayout>
                  <c:x val="2.3252638027400848E-2"/>
                  <c:y val="-5.404577168478044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13-4422-9AEA-B0A4E61E882F}"/>
                </c:ext>
              </c:extLst>
            </c:dLbl>
            <c:dLbl>
              <c:idx val="3"/>
              <c:layout>
                <c:manualLayout>
                  <c:x val="0"/>
                  <c:y val="-2.2437799152251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2C-4F90-A747-3F93B5B7E34C}"/>
                </c:ext>
              </c:extLst>
            </c:dLbl>
            <c:dLbl>
              <c:idx val="4"/>
              <c:layout>
                <c:manualLayout>
                  <c:x val="1.9785845486568095E-2"/>
                  <c:y val="-2.6177432344293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2C-4F90-A747-3F93B5B7E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p1'!$C$3:$C$8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p1'!$F$3:$F$8</c:f>
              <c:numCache>
                <c:formatCode>0.0</c:formatCode>
                <c:ptCount val="6"/>
                <c:pt idx="0">
                  <c:v>32.799999999999997</c:v>
                </c:pt>
                <c:pt idx="1">
                  <c:v>26</c:v>
                </c:pt>
                <c:pt idx="2">
                  <c:v>35.6</c:v>
                </c:pt>
                <c:pt idx="3">
                  <c:v>13.5</c:v>
                </c:pt>
                <c:pt idx="4">
                  <c:v>10.199999999999999</c:v>
                </c:pt>
                <c:pt idx="5">
                  <c:v>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4C2C-4F90-A747-3F93B5B7E34C}"/>
            </c:ext>
          </c:extLst>
        </c:ser>
        <c:ser>
          <c:idx val="3"/>
          <c:order val="3"/>
          <c:tx>
            <c:strRef>
              <c:f>'MPE-MEI-M&amp;G - Setores  p1'!$G$2</c:f>
              <c:strCache>
                <c:ptCount val="1"/>
                <c:pt idx="0">
                  <c:v>Indústria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1.2091210340875824E-16"/>
                  <c:y val="-4.8615231496545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2C-4F90-A747-3F93B5B7E34C}"/>
                </c:ext>
              </c:extLst>
            </c:dLbl>
            <c:dLbl>
              <c:idx val="2"/>
              <c:layout>
                <c:manualLayout>
                  <c:x val="-5.015216932441116E-17"/>
                  <c:y val="-2.6531867140108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13-4422-9AEA-B0A4E61E882F}"/>
                </c:ext>
              </c:extLst>
            </c:dLbl>
            <c:dLbl>
              <c:idx val="3"/>
              <c:layout>
                <c:manualLayout>
                  <c:x val="1.9785845486568095E-2"/>
                  <c:y val="-3.73963319204201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2C-4F90-A747-3F93B5B7E34C}"/>
                </c:ext>
              </c:extLst>
            </c:dLbl>
            <c:dLbl>
              <c:idx val="4"/>
              <c:layout>
                <c:manualLayout>
                  <c:x val="1.978584548656809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2C-4F90-A747-3F93B5B7E34C}"/>
                </c:ext>
              </c:extLst>
            </c:dLbl>
            <c:dLbl>
              <c:idx val="5"/>
              <c:layout>
                <c:manualLayout>
                  <c:x val="2.308348640099625E-2"/>
                  <c:y val="3.3656698728377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2C-4F90-A747-3F93B5B7E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p1'!$C$3:$C$8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p1'!$G$3:$G$8</c:f>
              <c:numCache>
                <c:formatCode>0.0</c:formatCode>
                <c:ptCount val="6"/>
                <c:pt idx="0">
                  <c:v>47.2</c:v>
                </c:pt>
                <c:pt idx="1">
                  <c:v>29.1</c:v>
                </c:pt>
                <c:pt idx="2">
                  <c:v>42.8</c:v>
                </c:pt>
                <c:pt idx="3">
                  <c:v>11</c:v>
                </c:pt>
                <c:pt idx="4">
                  <c:v>7.7</c:v>
                </c:pt>
                <c:pt idx="5">
                  <c:v>24.6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4C2C-4F90-A747-3F93B5B7E3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1492832"/>
        <c:axId val="601489952"/>
      </c:scatte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60000"/>
                </a:schemeClr>
              </a:solidFill>
              <a:prstDash val="dash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081724889503062E-2"/>
          <c:y val="4.5258984321514227E-2"/>
          <c:w val="0.93913242962392873"/>
          <c:h val="0.65842632112848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'MPE-MEI-M&amp;G - Setores  p1'!$D$2</c:f>
              <c:strCache>
                <c:ptCount val="1"/>
                <c:pt idx="0">
                  <c:v>Empresarial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-4.9169670314779451E-2"/>
                  <c:y val="3.3893937990639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F6-4882-80D2-C39196A099B0}"/>
                </c:ext>
              </c:extLst>
            </c:dLbl>
            <c:dLbl>
              <c:idx val="4"/>
              <c:layout>
                <c:manualLayout>
                  <c:x val="-4.6438021963958374E-2"/>
                  <c:y val="1.9094355722468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F6-4882-80D2-C39196A099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Setores  p1'!$C$69:$C$74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cat>
          <c:val>
            <c:numRef>
              <c:f>'MPE-MEI-M&amp;G - Setores  p1'!$D$69:$D$74</c:f>
              <c:numCache>
                <c:formatCode>0.0</c:formatCode>
                <c:ptCount val="6"/>
                <c:pt idx="0">
                  <c:v>68.8</c:v>
                </c:pt>
                <c:pt idx="1">
                  <c:v>58.4</c:v>
                </c:pt>
                <c:pt idx="2">
                  <c:v>66</c:v>
                </c:pt>
                <c:pt idx="3">
                  <c:v>4.7</c:v>
                </c:pt>
                <c:pt idx="4">
                  <c:v>2.9</c:v>
                </c:pt>
                <c:pt idx="5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F6-4882-80D2-C39196A099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1492832"/>
        <c:axId val="601489952"/>
      </c:barChart>
      <c:scatterChart>
        <c:scatterStyle val="lineMarker"/>
        <c:varyColors val="0"/>
        <c:ser>
          <c:idx val="1"/>
          <c:order val="1"/>
          <c:tx>
            <c:strRef>
              <c:f>'MPE-MEI-M&amp;G - Setores  p1'!$E$2</c:f>
              <c:strCache>
                <c:ptCount val="1"/>
                <c:pt idx="0">
                  <c:v>Comércio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7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5950659332800267E-2"/>
                  <c:y val="5.8959704755796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4F6-4882-80D2-C39196A099B0}"/>
                </c:ext>
              </c:extLst>
            </c:dLbl>
            <c:dLbl>
              <c:idx val="3"/>
              <c:layout>
                <c:manualLayout>
                  <c:x val="1.0926593403284224E-2"/>
                  <c:y val="-4.4219778566847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F6-4882-80D2-C39196A099B0}"/>
                </c:ext>
              </c:extLst>
            </c:dLbl>
            <c:dLbl>
              <c:idx val="4"/>
              <c:layout>
                <c:manualLayout>
                  <c:x val="2.4584835157389726E-2"/>
                  <c:y val="-4.1271793329057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F6-4882-80D2-C39196A099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p1'!$C$69:$C$74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p1'!$E$69:$E$74</c:f>
              <c:numCache>
                <c:formatCode>0.0</c:formatCode>
                <c:ptCount val="6"/>
                <c:pt idx="0">
                  <c:v>55.2</c:v>
                </c:pt>
                <c:pt idx="1">
                  <c:v>42</c:v>
                </c:pt>
                <c:pt idx="2">
                  <c:v>47.9</c:v>
                </c:pt>
                <c:pt idx="3">
                  <c:v>4.0999999999999996</c:v>
                </c:pt>
                <c:pt idx="4">
                  <c:v>3.6</c:v>
                </c:pt>
                <c:pt idx="5">
                  <c:v>27.1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B4F6-4882-80D2-C39196A099B0}"/>
            </c:ext>
          </c:extLst>
        </c:ser>
        <c:ser>
          <c:idx val="2"/>
          <c:order val="2"/>
          <c:tx>
            <c:strRef>
              <c:f>'MPE-MEI-M&amp;G - Setores  p1'!$F$2</c:f>
              <c:strCache>
                <c:ptCount val="1"/>
                <c:pt idx="0">
                  <c:v>Serviços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7"/>
            <c:spPr>
              <a:solidFill>
                <a:schemeClr val="accent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7316483508210782E-2"/>
                  <c:y val="-3.2427837615688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F6-4882-80D2-C39196A099B0}"/>
                </c:ext>
              </c:extLst>
            </c:dLbl>
            <c:dLbl>
              <c:idx val="3"/>
              <c:layout>
                <c:manualLayout>
                  <c:x val="-1.2292417578694963E-2"/>
                  <c:y val="-6.19076899935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F6-4882-80D2-C39196A099B0}"/>
                </c:ext>
              </c:extLst>
            </c:dLbl>
            <c:dLbl>
              <c:idx val="4"/>
              <c:layout>
                <c:manualLayout>
                  <c:x val="4.0974725262316212E-3"/>
                  <c:y val="-7.0751645706955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F6-4882-80D2-C39196A099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p1'!$C$69:$C$74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p1'!$F$69:$F$74</c:f>
              <c:numCache>
                <c:formatCode>0.0</c:formatCode>
                <c:ptCount val="6"/>
                <c:pt idx="0">
                  <c:v>56.1</c:v>
                </c:pt>
                <c:pt idx="1">
                  <c:v>50.4</c:v>
                </c:pt>
                <c:pt idx="2">
                  <c:v>61</c:v>
                </c:pt>
                <c:pt idx="3">
                  <c:v>6.5</c:v>
                </c:pt>
                <c:pt idx="4">
                  <c:v>4</c:v>
                </c:pt>
                <c:pt idx="5">
                  <c:v>21.8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B4F6-4882-80D2-C39196A099B0}"/>
            </c:ext>
          </c:extLst>
        </c:ser>
        <c:ser>
          <c:idx val="3"/>
          <c:order val="3"/>
          <c:tx>
            <c:strRef>
              <c:f>'MPE-MEI-M&amp;G - Setores  p1'!$G$2</c:f>
              <c:strCache>
                <c:ptCount val="1"/>
                <c:pt idx="0">
                  <c:v>Indústria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0974725262316715E-3"/>
                  <c:y val="-2.94798523778988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4F6-4882-80D2-C39196A099B0}"/>
                </c:ext>
              </c:extLst>
            </c:dLbl>
            <c:dLbl>
              <c:idx val="3"/>
              <c:layout>
                <c:manualLayout>
                  <c:x val="2.8682307683621247E-2"/>
                  <c:y val="-2.94798523778993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4F6-4882-80D2-C39196A099B0}"/>
                </c:ext>
              </c:extLst>
            </c:dLbl>
            <c:dLbl>
              <c:idx val="4"/>
              <c:layout>
                <c:manualLayout>
                  <c:x val="3.277978020985297E-2"/>
                  <c:y val="-1.7687911426738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4F6-4882-80D2-C39196A099B0}"/>
                </c:ext>
              </c:extLst>
            </c:dLbl>
            <c:dLbl>
              <c:idx val="5"/>
              <c:layout>
                <c:manualLayout>
                  <c:x val="2.59506593328002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4F6-4882-80D2-C39196A099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 p1'!$C$69:$C$74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</c:v>
                </c:pt>
              </c:strCache>
            </c:strRef>
          </c:xVal>
          <c:yVal>
            <c:numRef>
              <c:f>'MPE-MEI-M&amp;G - Setores  p1'!$G$69:$G$74</c:f>
              <c:numCache>
                <c:formatCode>0.0</c:formatCode>
                <c:ptCount val="6"/>
                <c:pt idx="0">
                  <c:v>80.2</c:v>
                </c:pt>
                <c:pt idx="1">
                  <c:v>67.8</c:v>
                </c:pt>
                <c:pt idx="2">
                  <c:v>74.2</c:v>
                </c:pt>
                <c:pt idx="3">
                  <c:v>3.8</c:v>
                </c:pt>
                <c:pt idx="4">
                  <c:v>2.1</c:v>
                </c:pt>
                <c:pt idx="5">
                  <c:v>12.7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B4F6-4882-80D2-C39196A099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1492832"/>
        <c:axId val="601489952"/>
      </c:scatte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60000"/>
                </a:schemeClr>
              </a:solidFill>
              <a:prstDash val="dash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340812326917006E-2"/>
          <c:y val="3.3157180373429483E-2"/>
          <c:w val="0.9382279917712989"/>
          <c:h val="0.672392698501693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'MPE-MEI-M&amp;G - Setores p2'!$D$2</c:f>
              <c:strCache>
                <c:ptCount val="1"/>
                <c:pt idx="0">
                  <c:v>Empresarial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Setores p2'!$C$34:$C$37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Setores p2'!$D$34:$D$37</c:f>
              <c:numCache>
                <c:formatCode>0.0</c:formatCode>
                <c:ptCount val="4"/>
                <c:pt idx="0">
                  <c:v>28.2</c:v>
                </c:pt>
                <c:pt idx="1">
                  <c:v>16.399999999999999</c:v>
                </c:pt>
                <c:pt idx="2">
                  <c:v>13.6</c:v>
                </c:pt>
                <c:pt idx="3">
                  <c:v>41.8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A-46BE-BF90-A3E827EBC4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601492832"/>
        <c:axId val="601489952"/>
      </c:barChart>
      <c:scatterChart>
        <c:scatterStyle val="lineMarker"/>
        <c:varyColors val="0"/>
        <c:ser>
          <c:idx val="1"/>
          <c:order val="1"/>
          <c:tx>
            <c:strRef>
              <c:f>'MPE-MEI-M&amp;G - Setores p2'!$E$2</c:f>
              <c:strCache>
                <c:ptCount val="1"/>
                <c:pt idx="0">
                  <c:v>Comércio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7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4.1415370842035337E-2"/>
                  <c:y val="2.5052367091151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5A-46BE-BF90-A3E827EBC46F}"/>
                </c:ext>
              </c:extLst>
            </c:dLbl>
            <c:dLbl>
              <c:idx val="1"/>
              <c:layout>
                <c:manualLayout>
                  <c:x val="3.58933213964307E-2"/>
                  <c:y val="-9.39463765918177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5A-46BE-BF90-A3E827EBC46F}"/>
                </c:ext>
              </c:extLst>
            </c:dLbl>
            <c:dLbl>
              <c:idx val="2"/>
              <c:layout>
                <c:manualLayout>
                  <c:x val="0"/>
                  <c:y val="-2.1920821204757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5A-46BE-BF90-A3E827EBC46F}"/>
                </c:ext>
              </c:extLst>
            </c:dLbl>
            <c:dLbl>
              <c:idx val="3"/>
              <c:layout>
                <c:manualLayout>
                  <c:x val="3.037127195082583E-2"/>
                  <c:y val="2.8183912977545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5A-46BE-BF90-A3E827EBC4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p2'!$C$34:$C$37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xVal>
          <c:yVal>
            <c:numRef>
              <c:f>'MPE-MEI-M&amp;G - Setores p2'!$E$34:$E$37</c:f>
              <c:numCache>
                <c:formatCode>0.0</c:formatCode>
                <c:ptCount val="4"/>
                <c:pt idx="0">
                  <c:v>27.7</c:v>
                </c:pt>
                <c:pt idx="1">
                  <c:v>14.6</c:v>
                </c:pt>
                <c:pt idx="2">
                  <c:v>16.3</c:v>
                </c:pt>
                <c:pt idx="3">
                  <c:v>41.4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D5A-46BE-BF90-A3E827EBC46F}"/>
            </c:ext>
          </c:extLst>
        </c:ser>
        <c:ser>
          <c:idx val="2"/>
          <c:order val="2"/>
          <c:tx>
            <c:strRef>
              <c:f>'MPE-MEI-M&amp;G - Setores p2'!$F$2</c:f>
              <c:strCache>
                <c:ptCount val="1"/>
                <c:pt idx="0">
                  <c:v>Serviços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7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4.279588320343649E-2"/>
                  <c:y val="-9.39463765918177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5A-46BE-BF90-A3E827EBC46F}"/>
                </c:ext>
              </c:extLst>
            </c:dLbl>
            <c:dLbl>
              <c:idx val="2"/>
              <c:layout>
                <c:manualLayout>
                  <c:x val="3.58933213964306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5A-46BE-BF90-A3E827EBC46F}"/>
                </c:ext>
              </c:extLst>
            </c:dLbl>
            <c:dLbl>
              <c:idx val="3"/>
              <c:layout>
                <c:manualLayout>
                  <c:x val="3.175178431222711E-2"/>
                  <c:y val="-1.5657729431969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5A-46BE-BF90-A3E827EBC4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p2'!$C$34:$C$37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xVal>
          <c:yVal>
            <c:numRef>
              <c:f>'MPE-MEI-M&amp;G - Setores p2'!$F$34:$F$37</c:f>
              <c:numCache>
                <c:formatCode>0.0</c:formatCode>
                <c:ptCount val="4"/>
                <c:pt idx="0">
                  <c:v>27.9</c:v>
                </c:pt>
                <c:pt idx="1">
                  <c:v>18.8</c:v>
                </c:pt>
                <c:pt idx="2">
                  <c:v>11.8</c:v>
                </c:pt>
                <c:pt idx="3">
                  <c:v>41.5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4D5A-46BE-BF90-A3E827EBC46F}"/>
            </c:ext>
          </c:extLst>
        </c:ser>
        <c:ser>
          <c:idx val="3"/>
          <c:order val="3"/>
          <c:tx>
            <c:strRef>
              <c:f>'MPE-MEI-M&amp;G - Setores p2'!$G$2</c:f>
              <c:strCache>
                <c:ptCount val="1"/>
                <c:pt idx="0">
                  <c:v>Indústria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7610247228023574E-3"/>
                  <c:y val="-1.8789275318363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D5A-46BE-BF90-A3E827EBC46F}"/>
                </c:ext>
              </c:extLst>
            </c:dLbl>
            <c:dLbl>
              <c:idx val="1"/>
              <c:layout>
                <c:manualLayout>
                  <c:x val="3.7273833757831824E-2"/>
                  <c:y val="2.5052367091151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D5A-46BE-BF90-A3E827EBC46F}"/>
                </c:ext>
              </c:extLst>
            </c:dLbl>
            <c:dLbl>
              <c:idx val="2"/>
              <c:layout>
                <c:manualLayout>
                  <c:x val="3.7273833757831824E-2"/>
                  <c:y val="-1.8789275318363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D5A-46BE-BF90-A3E827EBC46F}"/>
                </c:ext>
              </c:extLst>
            </c:dLbl>
            <c:dLbl>
              <c:idx val="3"/>
              <c:layout>
                <c:manualLayout>
                  <c:x val="4.1415370842034348E-3"/>
                  <c:y val="-4.3841642409514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D5A-46BE-BF90-A3E827EBC4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p2'!$C$34:$C$37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xVal>
          <c:yVal>
            <c:numRef>
              <c:f>'MPE-MEI-M&amp;G - Setores p2'!$G$34:$G$37</c:f>
              <c:numCache>
                <c:formatCode>0.0</c:formatCode>
                <c:ptCount val="4"/>
                <c:pt idx="0">
                  <c:v>29.5</c:v>
                </c:pt>
                <c:pt idx="1">
                  <c:v>14</c:v>
                </c:pt>
                <c:pt idx="2">
                  <c:v>13.7</c:v>
                </c:pt>
                <c:pt idx="3">
                  <c:v>42.8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4D5A-46BE-BF90-A3E827EBC4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1492832"/>
        <c:axId val="601489952"/>
      </c:scatte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340812326917006E-2"/>
          <c:y val="3.3157180373429483E-2"/>
          <c:w val="0.9382279917712989"/>
          <c:h val="0.672392698501693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'MPE-MEI-M&amp;G - Setores p2'!$D$2</c:f>
              <c:strCache>
                <c:ptCount val="1"/>
                <c:pt idx="0">
                  <c:v>Empresarial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Setores p2'!$C$3:$C$6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cat>
          <c:val>
            <c:numRef>
              <c:f>'MPE-MEI-M&amp;G - Setores p2'!$D$3:$D$6</c:f>
              <c:numCache>
                <c:formatCode>0.0</c:formatCode>
                <c:ptCount val="4"/>
                <c:pt idx="0">
                  <c:v>33.9</c:v>
                </c:pt>
                <c:pt idx="1">
                  <c:v>22.2</c:v>
                </c:pt>
                <c:pt idx="2">
                  <c:v>18.8</c:v>
                </c:pt>
                <c:pt idx="3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BB-475C-9586-3349A24430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601492832"/>
        <c:axId val="601489952"/>
      </c:barChart>
      <c:scatterChart>
        <c:scatterStyle val="lineMarker"/>
        <c:varyColors val="0"/>
        <c:ser>
          <c:idx val="1"/>
          <c:order val="1"/>
          <c:tx>
            <c:strRef>
              <c:f>'MPE-MEI-M&amp;G - Setores p2'!$E$2</c:f>
              <c:strCache>
                <c:ptCount val="1"/>
                <c:pt idx="0">
                  <c:v>Comércio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7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1751784312227062E-2"/>
                  <c:y val="-5.74110113669862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BB-475C-9586-3349A2443061}"/>
                </c:ext>
              </c:extLst>
            </c:dLbl>
            <c:dLbl>
              <c:idx val="1"/>
              <c:layout>
                <c:manualLayout>
                  <c:x val="-1.38051236140117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BB-475C-9586-3349A2443061}"/>
                </c:ext>
              </c:extLst>
            </c:dLbl>
            <c:dLbl>
              <c:idx val="2"/>
              <c:layout>
                <c:manualLayout>
                  <c:x val="3.3132296673628291E-2"/>
                  <c:y val="-6.26309177278791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BB-475C-9586-3349A2443061}"/>
                </c:ext>
              </c:extLst>
            </c:dLbl>
            <c:dLbl>
              <c:idx val="3"/>
              <c:layout>
                <c:manualLayout>
                  <c:x val="3.589332139643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BB-475C-9586-3349A24430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p2'!$C$3:$C$6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xVal>
          <c:yVal>
            <c:numRef>
              <c:f>'MPE-MEI-M&amp;G - Setores p2'!$E$3:$E$6</c:f>
              <c:numCache>
                <c:formatCode>0.0</c:formatCode>
                <c:ptCount val="4"/>
                <c:pt idx="0">
                  <c:v>34.4</c:v>
                </c:pt>
                <c:pt idx="1">
                  <c:v>28</c:v>
                </c:pt>
                <c:pt idx="2">
                  <c:v>20</c:v>
                </c:pt>
                <c:pt idx="3">
                  <c:v>17.600000000000001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DBB-475C-9586-3349A2443061}"/>
            </c:ext>
          </c:extLst>
        </c:ser>
        <c:ser>
          <c:idx val="2"/>
          <c:order val="2"/>
          <c:tx>
            <c:strRef>
              <c:f>'MPE-MEI-M&amp;G - Setores p2'!$F$2</c:f>
              <c:strCache>
                <c:ptCount val="1"/>
                <c:pt idx="0">
                  <c:v>Serviços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7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31322966736282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BB-475C-9586-3349A2443061}"/>
                </c:ext>
              </c:extLst>
            </c:dLbl>
            <c:dLbl>
              <c:idx val="1"/>
              <c:layout>
                <c:manualLayout>
                  <c:x val="2.899075958942475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BB-475C-9586-3349A2443061}"/>
                </c:ext>
              </c:extLst>
            </c:dLbl>
            <c:dLbl>
              <c:idx val="2"/>
              <c:layout>
                <c:manualLayout>
                  <c:x val="0"/>
                  <c:y val="-2.5052367091151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BB-475C-9586-3349A24430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p2'!$C$3:$C$6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xVal>
          <c:yVal>
            <c:numRef>
              <c:f>'MPE-MEI-M&amp;G - Setores p2'!$F$3:$F$6</c:f>
              <c:numCache>
                <c:formatCode>0.0</c:formatCode>
                <c:ptCount val="4"/>
                <c:pt idx="0">
                  <c:v>30.8</c:v>
                </c:pt>
                <c:pt idx="1">
                  <c:v>17.3</c:v>
                </c:pt>
                <c:pt idx="2">
                  <c:v>21.7</c:v>
                </c:pt>
                <c:pt idx="3">
                  <c:v>30.2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DBB-475C-9586-3349A2443061}"/>
            </c:ext>
          </c:extLst>
        </c:ser>
        <c:ser>
          <c:idx val="3"/>
          <c:order val="3"/>
          <c:tx>
            <c:strRef>
              <c:f>'MPE-MEI-M&amp;G - Setores p2'!$G$2</c:f>
              <c:strCache>
                <c:ptCount val="1"/>
                <c:pt idx="0">
                  <c:v>Indústria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1751784312227062E-2"/>
                  <c:y val="-6.2630917727878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BB-475C-9586-3349A2443061}"/>
                </c:ext>
              </c:extLst>
            </c:dLbl>
            <c:dLbl>
              <c:idx val="1"/>
              <c:layout>
                <c:manualLayout>
                  <c:x val="3.175178431222711E-2"/>
                  <c:y val="-3.13154588639398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BB-475C-9586-3349A2443061}"/>
                </c:ext>
              </c:extLst>
            </c:dLbl>
            <c:dLbl>
              <c:idx val="2"/>
              <c:layout>
                <c:manualLayout>
                  <c:x val="3.037127195082583E-2"/>
                  <c:y val="-9.3946376591818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BB-475C-9586-3349A2443061}"/>
                </c:ext>
              </c:extLst>
            </c:dLbl>
            <c:dLbl>
              <c:idx val="3"/>
              <c:layout>
                <c:manualLayout>
                  <c:x val="3.58933213964307E-2"/>
                  <c:y val="3.13154588639392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BB-475C-9586-3349A24430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p2'!$C$3:$C$6</c:f>
              <c:strCache>
                <c:ptCount val="4"/>
                <c:pt idx="0">
                  <c:v>Sim, acredito que faz (ou fará) uma grande diferença  </c:v>
                </c:pt>
                <c:pt idx="1">
                  <c:v>Sim, acredito que faz (ou fará) alguma diferença, mas não será tão relevante</c:v>
                </c:pt>
                <c:pt idx="2">
                  <c:v>Não acredito que faz (ou fará) diferença significativa</c:v>
                </c:pt>
                <c:pt idx="3">
                  <c:v>Não sei dizer/Não se Aplica</c:v>
                </c:pt>
              </c:strCache>
            </c:strRef>
          </c:xVal>
          <c:yVal>
            <c:numRef>
              <c:f>'MPE-MEI-M&amp;G - Setores p2'!$G$3:$G$6</c:f>
              <c:numCache>
                <c:formatCode>0.0</c:formatCode>
                <c:ptCount val="4"/>
                <c:pt idx="0">
                  <c:v>37.9</c:v>
                </c:pt>
                <c:pt idx="1">
                  <c:v>23.7</c:v>
                </c:pt>
                <c:pt idx="2">
                  <c:v>13.4</c:v>
                </c:pt>
                <c:pt idx="3">
                  <c:v>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DBB-475C-9586-3349A24430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1492832"/>
        <c:axId val="601489952"/>
      </c:scatte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340812326917006E-2"/>
          <c:y val="3.3157180373429483E-2"/>
          <c:w val="0.9382279917712989"/>
          <c:h val="0.672392698501693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'MPE-MEI-M&amp;G - Setores p2'!$D$2</c:f>
              <c:strCache>
                <c:ptCount val="1"/>
                <c:pt idx="0">
                  <c:v>Empresarial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-5.5943896662694614E-2"/>
                  <c:y val="5.29509888410937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AC-450C-AEFA-906FDFC78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'MPE-MEI-M&amp;G - Setores p2'!$C$55:$C$58</c:f>
              <c:strCache>
                <c:ptCount val="4"/>
                <c:pt idx="0">
                  <c:v>Sim, acredito que faz (ou fará) uma grande diferença</c:v>
                </c:pt>
                <c:pt idx="1">
                  <c:v>Sim, acredito que faz (ou fará) alguma diferença, mas não será tão relevante</c:v>
                </c:pt>
                <c:pt idx="2">
                  <c:v>Não sei dizer/Não se Aplica</c:v>
                </c:pt>
                <c:pt idx="3">
                  <c:v>Não acredito que faz (ou fará) diferença significativa</c:v>
                </c:pt>
              </c:strCache>
            </c:strRef>
          </c:cat>
          <c:val>
            <c:numRef>
              <c:f>'MPE-MEI-M&amp;G - Setores p2'!$D$55:$D$58</c:f>
              <c:numCache>
                <c:formatCode>0.0</c:formatCode>
                <c:ptCount val="4"/>
                <c:pt idx="0">
                  <c:v>57.1</c:v>
                </c:pt>
                <c:pt idx="1">
                  <c:v>19</c:v>
                </c:pt>
                <c:pt idx="2">
                  <c:v>17.600000000000001</c:v>
                </c:pt>
                <c:pt idx="3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AC-450C-AEFA-906FDFC785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601492832"/>
        <c:axId val="601489952"/>
      </c:barChart>
      <c:scatterChart>
        <c:scatterStyle val="lineMarker"/>
        <c:varyColors val="0"/>
        <c:ser>
          <c:idx val="1"/>
          <c:order val="1"/>
          <c:tx>
            <c:strRef>
              <c:f>'MPE-MEI-M&amp;G - Setores p2'!$E$2</c:f>
              <c:strCache>
                <c:ptCount val="1"/>
                <c:pt idx="0">
                  <c:v>Comércio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7"/>
            <c:spPr>
              <a:solidFill>
                <a:schemeClr val="accent2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86541909735752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AC-450C-AEFA-906FDFC78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p2'!$C$55:$C$58</c:f>
              <c:strCache>
                <c:ptCount val="4"/>
                <c:pt idx="0">
                  <c:v>Sim, acredito que faz (ou fará) uma grande diferença</c:v>
                </c:pt>
                <c:pt idx="1">
                  <c:v>Sim, acredito que faz (ou fará) alguma diferença, mas não será tão relevante</c:v>
                </c:pt>
                <c:pt idx="2">
                  <c:v>Não sei dizer/Não se Aplica</c:v>
                </c:pt>
                <c:pt idx="3">
                  <c:v>Não acredito que faz (ou fará) diferença significativa</c:v>
                </c:pt>
              </c:strCache>
            </c:strRef>
          </c:xVal>
          <c:yVal>
            <c:numRef>
              <c:f>'MPE-MEI-M&amp;G - Setores p2'!$E$55:$E$58</c:f>
              <c:numCache>
                <c:formatCode>0.0</c:formatCode>
                <c:ptCount val="4"/>
                <c:pt idx="0">
                  <c:v>35.700000000000003</c:v>
                </c:pt>
                <c:pt idx="1">
                  <c:v>27.4</c:v>
                </c:pt>
                <c:pt idx="2">
                  <c:v>25.7</c:v>
                </c:pt>
                <c:pt idx="3">
                  <c:v>11.1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2AC-450C-AEFA-906FDFC785E3}"/>
            </c:ext>
          </c:extLst>
        </c:ser>
        <c:ser>
          <c:idx val="2"/>
          <c:order val="2"/>
          <c:tx>
            <c:strRef>
              <c:f>'MPE-MEI-M&amp;G - Setores p2'!$F$2</c:f>
              <c:strCache>
                <c:ptCount val="1"/>
                <c:pt idx="0">
                  <c:v>Serviços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7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8654190973575293E-2"/>
                  <c:y val="-9.39463765918183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2AC-450C-AEFA-906FDFC785E3}"/>
                </c:ext>
              </c:extLst>
            </c:dLbl>
            <c:dLbl>
              <c:idx val="1"/>
              <c:layout>
                <c:manualLayout>
                  <c:x val="0"/>
                  <c:y val="-6.26309177278779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AC-450C-AEFA-906FDFC78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p2'!$C$55:$C$58</c:f>
              <c:strCache>
                <c:ptCount val="4"/>
                <c:pt idx="0">
                  <c:v>Sim, acredito que faz (ou fará) uma grande diferença</c:v>
                </c:pt>
                <c:pt idx="1">
                  <c:v>Sim, acredito que faz (ou fará) alguma diferença, mas não será tão relevante</c:v>
                </c:pt>
                <c:pt idx="2">
                  <c:v>Não sei dizer/Não se Aplica</c:v>
                </c:pt>
                <c:pt idx="3">
                  <c:v>Não acredito que faz (ou fará) diferença significativa</c:v>
                </c:pt>
              </c:strCache>
            </c:strRef>
          </c:xVal>
          <c:yVal>
            <c:numRef>
              <c:f>'MPE-MEI-M&amp;G - Setores p2'!$F$55:$F$58</c:f>
              <c:numCache>
                <c:formatCode>0.0</c:formatCode>
                <c:ptCount val="4"/>
                <c:pt idx="0">
                  <c:v>51.8</c:v>
                </c:pt>
                <c:pt idx="1">
                  <c:v>20.3</c:v>
                </c:pt>
                <c:pt idx="2">
                  <c:v>20.2</c:v>
                </c:pt>
                <c:pt idx="3">
                  <c:v>7.7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2AC-450C-AEFA-906FDFC785E3}"/>
            </c:ext>
          </c:extLst>
        </c:ser>
        <c:ser>
          <c:idx val="3"/>
          <c:order val="3"/>
          <c:tx>
            <c:strRef>
              <c:f>'MPE-MEI-M&amp;G - Setores p2'!$G$2</c:f>
              <c:strCache>
                <c:ptCount val="1"/>
                <c:pt idx="0">
                  <c:v>Indústria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chemeClr val="accent4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3.5476617395855073E-2"/>
                  <c:y val="-3.13154588639392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AC-450C-AEFA-906FDFC785E3}"/>
                </c:ext>
              </c:extLst>
            </c:dLbl>
            <c:dLbl>
              <c:idx val="2"/>
              <c:layout>
                <c:manualLayout>
                  <c:x val="4.639255339139594E-2"/>
                  <c:y val="6.2630917727878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570858096861045E-2"/>
                      <c:h val="7.14618771275093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2AC-450C-AEFA-906FDFC785E3}"/>
                </c:ext>
              </c:extLst>
            </c:dLbl>
            <c:dLbl>
              <c:idx val="3"/>
              <c:layout>
                <c:manualLayout>
                  <c:x val="3.41121321113991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AC-450C-AEFA-906FDFC78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'MPE-MEI-M&amp;G - Setores p2'!$C$55:$C$58</c:f>
              <c:strCache>
                <c:ptCount val="4"/>
                <c:pt idx="0">
                  <c:v>Sim, acredito que faz (ou fará) uma grande diferença</c:v>
                </c:pt>
                <c:pt idx="1">
                  <c:v>Sim, acredito que faz (ou fará) alguma diferença, mas não será tão relevante</c:v>
                </c:pt>
                <c:pt idx="2">
                  <c:v>Não sei dizer/Não se Aplica</c:v>
                </c:pt>
                <c:pt idx="3">
                  <c:v>Não acredito que faz (ou fará) diferença significativa</c:v>
                </c:pt>
              </c:strCache>
            </c:strRef>
          </c:xVal>
          <c:yVal>
            <c:numRef>
              <c:f>'MPE-MEI-M&amp;G - Setores p2'!$G$55:$G$58</c:f>
              <c:numCache>
                <c:formatCode>0.0</c:formatCode>
                <c:ptCount val="4"/>
                <c:pt idx="0">
                  <c:v>66.400000000000006</c:v>
                </c:pt>
                <c:pt idx="1">
                  <c:v>15.8</c:v>
                </c:pt>
                <c:pt idx="2">
                  <c:v>13.7</c:v>
                </c:pt>
                <c:pt idx="3">
                  <c:v>4.0999999999999996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2AC-450C-AEFA-906FDFC785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1492832"/>
        <c:axId val="601489952"/>
      </c:scatte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'MPE-MEI-M&amp;G - Regiões p1'!$E$2</c:f>
              <c:strCache>
                <c:ptCount val="1"/>
                <c:pt idx="0">
                  <c:v>Sul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p1'!$C$37:$C$42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 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       </c:v>
                </c:pt>
              </c:strCache>
            </c:strRef>
          </c:cat>
          <c:val>
            <c:numRef>
              <c:f>'MPE-MEI-M&amp;G - Regiões p1'!$E$37:$E$42</c:f>
              <c:numCache>
                <c:formatCode>0.0</c:formatCode>
                <c:ptCount val="6"/>
                <c:pt idx="0">
                  <c:v>25</c:v>
                </c:pt>
                <c:pt idx="1">
                  <c:v>11</c:v>
                </c:pt>
                <c:pt idx="2">
                  <c:v>23</c:v>
                </c:pt>
                <c:pt idx="3">
                  <c:v>13.1</c:v>
                </c:pt>
                <c:pt idx="4">
                  <c:v>6.7</c:v>
                </c:pt>
                <c:pt idx="5">
                  <c:v>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46-4894-B9D6-BBD8C9992936}"/>
            </c:ext>
          </c:extLst>
        </c:ser>
        <c:ser>
          <c:idx val="2"/>
          <c:order val="1"/>
          <c:tx>
            <c:strRef>
              <c:f>'MPE-MEI-M&amp;G - Regiões p1'!$F$2</c:f>
              <c:strCache>
                <c:ptCount val="1"/>
                <c:pt idx="0">
                  <c:v>Sudeste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p1'!$C$37:$C$42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 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       </c:v>
                </c:pt>
              </c:strCache>
            </c:strRef>
          </c:cat>
          <c:val>
            <c:numRef>
              <c:f>'MPE-MEI-M&amp;G - Regiões p1'!$F$37:$F$42</c:f>
              <c:numCache>
                <c:formatCode>0.0</c:formatCode>
                <c:ptCount val="6"/>
                <c:pt idx="0">
                  <c:v>22.7</c:v>
                </c:pt>
                <c:pt idx="1">
                  <c:v>12.4</c:v>
                </c:pt>
                <c:pt idx="2">
                  <c:v>24.4</c:v>
                </c:pt>
                <c:pt idx="3">
                  <c:v>15.9</c:v>
                </c:pt>
                <c:pt idx="4">
                  <c:v>10</c:v>
                </c:pt>
                <c:pt idx="5">
                  <c:v>38.299999999999997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46-4894-B9D6-BBD8C9992936}"/>
            </c:ext>
          </c:extLst>
        </c:ser>
        <c:ser>
          <c:idx val="3"/>
          <c:order val="2"/>
          <c:tx>
            <c:strRef>
              <c:f>'MPE-MEI-M&amp;G - Regiões p1'!$G$2</c:f>
              <c:strCache>
                <c:ptCount val="1"/>
                <c:pt idx="0">
                  <c:v>Nordeste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p1'!$C$37:$C$42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 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       </c:v>
                </c:pt>
              </c:strCache>
            </c:strRef>
          </c:cat>
          <c:val>
            <c:numRef>
              <c:f>'MPE-MEI-M&amp;G - Regiões p1'!$G$37:$G$42</c:f>
              <c:numCache>
                <c:formatCode>0.0</c:formatCode>
                <c:ptCount val="6"/>
                <c:pt idx="0">
                  <c:v>20.3</c:v>
                </c:pt>
                <c:pt idx="1">
                  <c:v>13</c:v>
                </c:pt>
                <c:pt idx="2">
                  <c:v>22.2</c:v>
                </c:pt>
                <c:pt idx="3">
                  <c:v>17.7</c:v>
                </c:pt>
                <c:pt idx="4">
                  <c:v>10</c:v>
                </c:pt>
                <c:pt idx="5">
                  <c:v>44.4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46-4894-B9D6-BBD8C9992936}"/>
            </c:ext>
          </c:extLst>
        </c:ser>
        <c:ser>
          <c:idx val="4"/>
          <c:order val="3"/>
          <c:tx>
            <c:strRef>
              <c:f>'MPE-MEI-M&amp;G - Regiões p1'!$H$2</c:f>
              <c:strCache>
                <c:ptCount val="1"/>
                <c:pt idx="0">
                  <c:v>Norte/Centro-Oeste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'MPE-MEI-M&amp;G - Regiões p1'!$C$37:$C$42</c:f>
              <c:strCache>
                <c:ptCount val="6"/>
                <c:pt idx="0">
                  <c:v>Implementei algumas práticas ESG na área ambiental</c:v>
                </c:pt>
                <c:pt idx="1">
                  <c:v>Implementei algumas práticas ESG na área social</c:v>
                </c:pt>
                <c:pt idx="2">
                  <c:v> Implementei algumas práticas ESG na área de governança</c:v>
                </c:pt>
                <c:pt idx="3">
                  <c:v>Não implementei nada disso, mas estou considerando adotá-las em breve</c:v>
                </c:pt>
                <c:pt idx="4">
                  <c:v>Não adotei práticas ESG e não tenho a intenção de fazê-lo</c:v>
                </c:pt>
                <c:pt idx="5">
                  <c:v>Não sei dizer/Não se aplica       </c:v>
                </c:pt>
              </c:strCache>
            </c:strRef>
          </c:cat>
          <c:val>
            <c:numRef>
              <c:f>'MPE-MEI-M&amp;G - Regiões p1'!$H$37:$H$42</c:f>
              <c:numCache>
                <c:formatCode>0.0</c:formatCode>
                <c:ptCount val="6"/>
                <c:pt idx="0">
                  <c:v>20.7</c:v>
                </c:pt>
                <c:pt idx="1">
                  <c:v>8.1</c:v>
                </c:pt>
                <c:pt idx="2">
                  <c:v>21.8</c:v>
                </c:pt>
                <c:pt idx="3">
                  <c:v>18.100000000000001</c:v>
                </c:pt>
                <c:pt idx="4">
                  <c:v>10.7</c:v>
                </c:pt>
                <c:pt idx="5">
                  <c:v>43.6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46-4894-B9D6-BBD8C99929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01492832"/>
        <c:axId val="601489952"/>
      </c:barChart>
      <c:catAx>
        <c:axId val="6014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89952"/>
        <c:crosses val="autoZero"/>
        <c:auto val="1"/>
        <c:lblAlgn val="ctr"/>
        <c:lblOffset val="100"/>
        <c:noMultiLvlLbl val="0"/>
      </c:catAx>
      <c:valAx>
        <c:axId val="601489952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149283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E8F566-F819-041A-9BF7-5B5D07501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2DB06E-A958-D4E4-1B34-B1579DE5B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8B53E2-D3E0-E7EC-1E00-09D485E7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182104-FA25-ABF9-E4E2-D5EAA5667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039D8A-7AE3-52D7-DC6D-793FCD9CD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470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BCB7F-BB82-0499-EFF6-207111C21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80F8611-14C2-C777-3D02-DAB3926B7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062D5D-04F7-6C1B-4B2C-3D4EE9083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C74546-A256-FF7F-F2B6-95FFDDF6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54732B-AF45-DBCE-CC53-ED05A7555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045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0ABEA4-2E05-D8CE-094F-477E4A133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2A60FFA-F5DE-2125-72D1-87557E26A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ED6B5C-4FF5-5733-8AC3-6960706E2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3195E6B-0BD7-F05E-411F-4E9ECD0F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D76C87-0143-72FE-F40C-357CCD5A6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4921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6407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259C7-E4CA-669C-31A4-CB25D737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A5F806-6AA5-271F-4D74-4F742D2EA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37C732-2093-6A85-B320-0C608EBE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9DB610-C6A3-A347-863B-5937ECFD4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15AF52-B0BE-BDB6-7AEA-A02979F0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101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F4240-E4D6-E262-CCE3-70694F21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4759D4-450F-6697-E2A4-046A4E65C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DAA872-EAB0-201C-716C-DA360A6DA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B3B01A-EF2E-02FF-CA1E-24789AE4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BE4AA1-8D9B-DE80-DA9B-A73192E5A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385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1661B-A88D-8159-D2B2-42DE74116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F39BAC-7CDB-87EF-E88A-9135339B01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F04CE8-1FD7-44F5-CFDC-3BBF02735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C6364B4-97B3-DB90-B211-1AF34C314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F1B7D3-7DF6-E61D-1DF2-F4851DBE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8732E88-ABF9-F2E1-BB07-685B16F9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920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C0646-32DE-EC0D-5354-74039C517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4DDFEC-60DD-3ACF-8A2E-C996F06EF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25E4FF-2476-EF68-4D98-118EA49AE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7F1534C-C11B-3F51-0F43-6126EDBF3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0A50C4-8780-B728-1689-59FB7F716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DFB7613-0F17-83A5-FE22-C13B0345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AA37264-4434-DB7E-4EEA-54E660C73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115701-B4F4-AAE2-9F6D-5DE359EA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23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2AAFFA-D416-4CDA-8A29-56945B052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7640BB3-8C2E-5BEC-5DC2-ADC08F41E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BA164EA-4513-D48E-D296-B551060F9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21E9805-61F6-D256-F74F-AD9396A0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421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BBC36E3-7894-7B07-B784-EA9B18CF1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5FE839F-D072-AAED-E1D9-338E790E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6949BA6-1A71-9E23-B9B2-E3B3845BD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FFC503-D789-9D99-5C73-8FD3A5E6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F11086-E425-81EE-2215-EDD4D50D8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F2C7EDE-BF29-211F-F922-77970D0A3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4D8121-5264-1FBE-599E-6CD5C55FA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171CE6-D281-F6F8-3B31-75357D255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CEC4BD-B43E-6CF6-DB60-5041D296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209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D4FCAE-FB7E-32C0-7035-4D2E56A9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37A631D-4F87-6489-120B-236D0F4E06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9998418-2930-31AE-45B3-BAF5E7FFA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1B1E81-7EE5-2B64-48F3-B5CD95ED9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CF5D6A-588E-CF17-7AFD-D92441D86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CD6FFA-C557-B722-94B5-43D7AA456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64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A3B3573-BCD2-FF72-ADEA-D015F76BE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E6079B-5F8A-B976-75F1-3AB59F69B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8F535F-9FCD-76F8-A409-DBBAD9F4C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C370F-5294-43C1-9E19-80C25092A6AF}" type="datetimeFigureOut">
              <a:rPr lang="pt-BR" smtClean="0"/>
              <a:t>08/10/2024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0E606F-B202-B73F-ED5F-F7815236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7D0FDC-5941-1C9B-0D55-53CDD2400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B7E4-8774-4F96-99F4-461B2BADC0C4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25B3C69-D3BD-A625-85AD-23051DB49F2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481013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120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Pública</a:t>
            </a:r>
          </a:p>
        </p:txBody>
      </p:sp>
    </p:spTree>
    <p:extLst>
      <p:ext uri="{BB962C8B-B14F-4D97-AF65-F5344CB8AC3E}">
        <p14:creationId xmlns:p14="http://schemas.microsoft.com/office/powerpoint/2010/main" val="238837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Agrupar 13">
            <a:extLst>
              <a:ext uri="{FF2B5EF4-FFF2-40B4-BE49-F238E27FC236}">
                <a16:creationId xmlns:a16="http://schemas.microsoft.com/office/drawing/2014/main" id="{040F56AC-F04B-40F6-B9C8-1D5C1254DBCB}"/>
              </a:ext>
            </a:extLst>
          </p:cNvPr>
          <p:cNvGrpSpPr/>
          <p:nvPr/>
        </p:nvGrpSpPr>
        <p:grpSpPr>
          <a:xfrm>
            <a:off x="-3736331" y="-346467"/>
            <a:ext cx="17308818" cy="7910143"/>
            <a:chOff x="-3632636" y="-374747"/>
            <a:chExt cx="17308818" cy="7910143"/>
          </a:xfrm>
        </p:grpSpPr>
        <p:sp>
          <p:nvSpPr>
            <p:cNvPr id="15" name="Gráfico 24">
              <a:extLst>
                <a:ext uri="{FF2B5EF4-FFF2-40B4-BE49-F238E27FC236}">
                  <a16:creationId xmlns:a16="http://schemas.microsoft.com/office/drawing/2014/main" id="{6B0BB15B-866E-416A-B2FE-DD320BA8CFC3}"/>
                </a:ext>
              </a:extLst>
            </p:cNvPr>
            <p:cNvSpPr/>
            <p:nvPr/>
          </p:nvSpPr>
          <p:spPr>
            <a:xfrm>
              <a:off x="-3632636" y="-374747"/>
              <a:ext cx="16399771" cy="5777870"/>
            </a:xfrm>
            <a:custGeom>
              <a:avLst/>
              <a:gdLst>
                <a:gd name="connsiteX0" fmla="*/ 14863215 w 16399771"/>
                <a:gd name="connsiteY0" fmla="*/ 0 h 6991223"/>
                <a:gd name="connsiteX1" fmla="*/ 3078814 w 16399771"/>
                <a:gd name="connsiteY1" fmla="*/ 0 h 6991223"/>
                <a:gd name="connsiteX2" fmla="*/ 1542257 w 16399771"/>
                <a:gd name="connsiteY2" fmla="*/ 0 h 6991223"/>
                <a:gd name="connsiteX3" fmla="*/ 0 w 16399771"/>
                <a:gd name="connsiteY3" fmla="*/ 6991223 h 6991223"/>
                <a:gd name="connsiteX4" fmla="*/ 1536557 w 16399771"/>
                <a:gd name="connsiteY4" fmla="*/ 6991223 h 6991223"/>
                <a:gd name="connsiteX5" fmla="*/ 1711031 w 16399771"/>
                <a:gd name="connsiteY5" fmla="*/ 6991223 h 6991223"/>
                <a:gd name="connsiteX6" fmla="*/ 3247588 w 16399771"/>
                <a:gd name="connsiteY6" fmla="*/ 6991223 h 6991223"/>
                <a:gd name="connsiteX7" fmla="*/ 4448085 w 16399771"/>
                <a:gd name="connsiteY7" fmla="*/ 1549144 h 6991223"/>
                <a:gd name="connsiteX8" fmla="*/ 14521455 w 16399771"/>
                <a:gd name="connsiteY8" fmla="*/ 1549144 h 6991223"/>
                <a:gd name="connsiteX9" fmla="*/ 16058012 w 16399771"/>
                <a:gd name="connsiteY9" fmla="*/ 1549144 h 6991223"/>
                <a:gd name="connsiteX10" fmla="*/ 16399772 w 16399771"/>
                <a:gd name="connsiteY10" fmla="*/ 0 h 6991223"/>
                <a:gd name="connsiteX11" fmla="*/ 14863215 w 16399771"/>
                <a:gd name="connsiteY11" fmla="*/ 0 h 6991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399771" h="6991223">
                  <a:moveTo>
                    <a:pt x="14863215" y="0"/>
                  </a:moveTo>
                  <a:lnTo>
                    <a:pt x="3078814" y="0"/>
                  </a:lnTo>
                  <a:lnTo>
                    <a:pt x="1542257" y="0"/>
                  </a:lnTo>
                  <a:lnTo>
                    <a:pt x="0" y="6991223"/>
                  </a:lnTo>
                  <a:lnTo>
                    <a:pt x="1536557" y="6991223"/>
                  </a:lnTo>
                  <a:lnTo>
                    <a:pt x="1711031" y="6991223"/>
                  </a:lnTo>
                  <a:lnTo>
                    <a:pt x="3247588" y="6991223"/>
                  </a:lnTo>
                  <a:lnTo>
                    <a:pt x="4448085" y="1549144"/>
                  </a:lnTo>
                  <a:lnTo>
                    <a:pt x="14521455" y="1549144"/>
                  </a:lnTo>
                  <a:lnTo>
                    <a:pt x="16058012" y="1549144"/>
                  </a:lnTo>
                  <a:lnTo>
                    <a:pt x="16399772" y="0"/>
                  </a:lnTo>
                  <a:lnTo>
                    <a:pt x="14863215" y="0"/>
                  </a:lnTo>
                  <a:close/>
                </a:path>
              </a:pathLst>
            </a:custGeom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ln w="61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Gráfico 9">
              <a:extLst>
                <a:ext uri="{FF2B5EF4-FFF2-40B4-BE49-F238E27FC236}">
                  <a16:creationId xmlns:a16="http://schemas.microsoft.com/office/drawing/2014/main" id="{F0FE9257-3FEE-483B-986B-4DBF990996DC}"/>
                </a:ext>
              </a:extLst>
            </p:cNvPr>
            <p:cNvSpPr/>
            <p:nvPr/>
          </p:nvSpPr>
          <p:spPr>
            <a:xfrm>
              <a:off x="8899419" y="4516210"/>
              <a:ext cx="3867716" cy="2634006"/>
            </a:xfrm>
            <a:custGeom>
              <a:avLst/>
              <a:gdLst>
                <a:gd name="connsiteX0" fmla="*/ 3480275 w 3480275"/>
                <a:gd name="connsiteY0" fmla="*/ 0 h 2370150"/>
                <a:gd name="connsiteX1" fmla="*/ 2956879 w 3480275"/>
                <a:gd name="connsiteY1" fmla="*/ 2370150 h 2370150"/>
                <a:gd name="connsiteX2" fmla="*/ 0 w 3480275"/>
                <a:gd name="connsiteY2" fmla="*/ 2370150 h 2370150"/>
                <a:gd name="connsiteX3" fmla="*/ 523396 w 3480275"/>
                <a:gd name="connsiteY3" fmla="*/ 0 h 2370150"/>
                <a:gd name="connsiteX4" fmla="*/ 3480275 w 3480275"/>
                <a:gd name="connsiteY4" fmla="*/ 0 h 2370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0275" h="2370150">
                  <a:moveTo>
                    <a:pt x="3480275" y="0"/>
                  </a:moveTo>
                  <a:lnTo>
                    <a:pt x="2956879" y="2370150"/>
                  </a:lnTo>
                  <a:lnTo>
                    <a:pt x="0" y="2370150"/>
                  </a:lnTo>
                  <a:lnTo>
                    <a:pt x="523396" y="0"/>
                  </a:lnTo>
                  <a:lnTo>
                    <a:pt x="3480275" y="0"/>
                  </a:lnTo>
                  <a:close/>
                </a:path>
              </a:pathLst>
            </a:custGeom>
            <a:gradFill>
              <a:gsLst>
                <a:gs pos="100000">
                  <a:srgbClr val="83F4BB"/>
                </a:gs>
                <a:gs pos="0">
                  <a:srgbClr val="40BBFE"/>
                </a:gs>
              </a:gsLst>
              <a:lin ang="2700000" scaled="0"/>
            </a:gradFill>
            <a:ln w="949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Imagem 18">
              <a:extLst>
                <a:ext uri="{FF2B5EF4-FFF2-40B4-BE49-F238E27FC236}">
                  <a16:creationId xmlns:a16="http://schemas.microsoft.com/office/drawing/2014/main" id="{26BB1A8A-5337-4A21-A17B-F530461EF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57462" y="227500"/>
              <a:ext cx="7918720" cy="6312421"/>
            </a:xfrm>
            <a:prstGeom prst="rect">
              <a:avLst/>
            </a:prstGeom>
          </p:spPr>
        </p:pic>
        <p:sp>
          <p:nvSpPr>
            <p:cNvPr id="20" name="Gráfico 12">
              <a:extLst>
                <a:ext uri="{FF2B5EF4-FFF2-40B4-BE49-F238E27FC236}">
                  <a16:creationId xmlns:a16="http://schemas.microsoft.com/office/drawing/2014/main" id="{A14DA1AA-C3E9-44E9-8B81-55EA95E0A7F6}"/>
                </a:ext>
              </a:extLst>
            </p:cNvPr>
            <p:cNvSpPr/>
            <p:nvPr/>
          </p:nvSpPr>
          <p:spPr>
            <a:xfrm>
              <a:off x="6960754" y="521283"/>
              <a:ext cx="906723" cy="619702"/>
            </a:xfrm>
            <a:custGeom>
              <a:avLst/>
              <a:gdLst>
                <a:gd name="connsiteX0" fmla="*/ 3477178 w 3477177"/>
                <a:gd name="connsiteY0" fmla="*/ 0 h 2376487"/>
                <a:gd name="connsiteX1" fmla="*/ 2954247 w 3477177"/>
                <a:gd name="connsiteY1" fmla="*/ 2376488 h 2376487"/>
                <a:gd name="connsiteX2" fmla="*/ 0 w 3477177"/>
                <a:gd name="connsiteY2" fmla="*/ 2376488 h 2376487"/>
                <a:gd name="connsiteX3" fmla="*/ 522930 w 3477177"/>
                <a:gd name="connsiteY3" fmla="*/ 0 h 2376487"/>
                <a:gd name="connsiteX4" fmla="*/ 3477178 w 3477177"/>
                <a:gd name="connsiteY4" fmla="*/ 0 h 237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77177" h="2376487">
                  <a:moveTo>
                    <a:pt x="3477178" y="0"/>
                  </a:moveTo>
                  <a:lnTo>
                    <a:pt x="2954247" y="2376488"/>
                  </a:lnTo>
                  <a:lnTo>
                    <a:pt x="0" y="2376488"/>
                  </a:lnTo>
                  <a:lnTo>
                    <a:pt x="522930" y="0"/>
                  </a:lnTo>
                  <a:lnTo>
                    <a:pt x="3477178" y="0"/>
                  </a:lnTo>
                  <a:close/>
                </a:path>
              </a:pathLst>
            </a:custGeom>
            <a:noFill/>
            <a:ln w="18998" cap="flat">
              <a:gradFill>
                <a:gsLst>
                  <a:gs pos="0">
                    <a:srgbClr val="9FF0BF"/>
                  </a:gs>
                  <a:gs pos="28000">
                    <a:srgbClr val="9BECC2"/>
                  </a:gs>
                  <a:gs pos="53000">
                    <a:srgbClr val="90E1CD"/>
                  </a:gs>
                  <a:gs pos="77000">
                    <a:srgbClr val="7ED0DE"/>
                  </a:gs>
                  <a:gs pos="100000">
                    <a:srgbClr val="65B7F7"/>
                  </a:gs>
                  <a:gs pos="100000">
                    <a:srgbClr val="65B7F8"/>
                  </a:gs>
                </a:gsLst>
                <a:lin ang="18900000" scaled="1"/>
              </a:gra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Gráfico 10">
              <a:extLst>
                <a:ext uri="{FF2B5EF4-FFF2-40B4-BE49-F238E27FC236}">
                  <a16:creationId xmlns:a16="http://schemas.microsoft.com/office/drawing/2014/main" id="{0B573B77-AF53-4E02-88E4-0D6122D9A502}"/>
                </a:ext>
              </a:extLst>
            </p:cNvPr>
            <p:cNvSpPr/>
            <p:nvPr/>
          </p:nvSpPr>
          <p:spPr>
            <a:xfrm>
              <a:off x="7264275" y="6528758"/>
              <a:ext cx="2233534" cy="496001"/>
            </a:xfrm>
            <a:custGeom>
              <a:avLst/>
              <a:gdLst>
                <a:gd name="connsiteX0" fmla="*/ 6251713 w 6251713"/>
                <a:gd name="connsiteY0" fmla="*/ 0 h 1388318"/>
                <a:gd name="connsiteX1" fmla="*/ 5949733 w 6251713"/>
                <a:gd name="connsiteY1" fmla="*/ 1388318 h 1388318"/>
                <a:gd name="connsiteX2" fmla="*/ 0 w 6251713"/>
                <a:gd name="connsiteY2" fmla="*/ 1388318 h 1388318"/>
                <a:gd name="connsiteX3" fmla="*/ 308264 w 6251713"/>
                <a:gd name="connsiteY3" fmla="*/ 0 h 1388318"/>
                <a:gd name="connsiteX4" fmla="*/ 6251713 w 6251713"/>
                <a:gd name="connsiteY4" fmla="*/ 0 h 1388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51713" h="1388318">
                  <a:moveTo>
                    <a:pt x="6251713" y="0"/>
                  </a:moveTo>
                  <a:lnTo>
                    <a:pt x="5949733" y="1388318"/>
                  </a:lnTo>
                  <a:lnTo>
                    <a:pt x="0" y="1388318"/>
                  </a:lnTo>
                  <a:lnTo>
                    <a:pt x="308264" y="0"/>
                  </a:lnTo>
                  <a:lnTo>
                    <a:pt x="6251713" y="0"/>
                  </a:lnTo>
                  <a:close/>
                </a:path>
              </a:pathLst>
            </a:custGeom>
            <a:noFill/>
            <a:ln w="19021" cap="flat">
              <a:gradFill>
                <a:gsLst>
                  <a:gs pos="0">
                    <a:srgbClr val="9FF0BF"/>
                  </a:gs>
                  <a:gs pos="28000">
                    <a:srgbClr val="9BECC2"/>
                  </a:gs>
                  <a:gs pos="53000">
                    <a:srgbClr val="90E1CD"/>
                  </a:gs>
                  <a:gs pos="77000">
                    <a:srgbClr val="7ED0DE"/>
                  </a:gs>
                  <a:gs pos="100000">
                    <a:srgbClr val="65B7F7"/>
                  </a:gs>
                  <a:gs pos="100000">
                    <a:srgbClr val="65B7F8"/>
                  </a:gs>
                </a:gsLst>
                <a:lin ang="18900042" scaled="1"/>
              </a:gra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Gráfico 17">
              <a:extLst>
                <a:ext uri="{FF2B5EF4-FFF2-40B4-BE49-F238E27FC236}">
                  <a16:creationId xmlns:a16="http://schemas.microsoft.com/office/drawing/2014/main" id="{ECDD4EC9-540F-481F-9CF0-D22298FFAFD9}"/>
                </a:ext>
              </a:extLst>
            </p:cNvPr>
            <p:cNvSpPr/>
            <p:nvPr/>
          </p:nvSpPr>
          <p:spPr>
            <a:xfrm>
              <a:off x="7732230" y="6237264"/>
              <a:ext cx="3531158" cy="1298132"/>
            </a:xfrm>
            <a:custGeom>
              <a:avLst/>
              <a:gdLst>
                <a:gd name="connsiteX0" fmla="*/ 6226592 w 6464483"/>
                <a:gd name="connsiteY0" fmla="*/ 0 h 2376487"/>
                <a:gd name="connsiteX1" fmla="*/ 761731 w 6464483"/>
                <a:gd name="connsiteY1" fmla="*/ 0 h 2376487"/>
                <a:gd name="connsiteX2" fmla="*/ 523839 w 6464483"/>
                <a:gd name="connsiteY2" fmla="*/ 0 h 2376487"/>
                <a:gd name="connsiteX3" fmla="*/ 0 w 6464483"/>
                <a:gd name="connsiteY3" fmla="*/ 2376488 h 2376487"/>
                <a:gd name="connsiteX4" fmla="*/ 237892 w 6464483"/>
                <a:gd name="connsiteY4" fmla="*/ 2376488 h 2376487"/>
                <a:gd name="connsiteX5" fmla="*/ 5713410 w 6464483"/>
                <a:gd name="connsiteY5" fmla="*/ 2376488 h 2376487"/>
                <a:gd name="connsiteX6" fmla="*/ 5951302 w 6464483"/>
                <a:gd name="connsiteY6" fmla="*/ 2376488 h 2376487"/>
                <a:gd name="connsiteX7" fmla="*/ 6464484 w 6464483"/>
                <a:gd name="connsiteY7" fmla="*/ 0 h 2376487"/>
                <a:gd name="connsiteX8" fmla="*/ 6226592 w 6464483"/>
                <a:gd name="connsiteY8" fmla="*/ 0 h 237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64483" h="2376487">
                  <a:moveTo>
                    <a:pt x="6226592" y="0"/>
                  </a:moveTo>
                  <a:lnTo>
                    <a:pt x="761731" y="0"/>
                  </a:lnTo>
                  <a:lnTo>
                    <a:pt x="523839" y="0"/>
                  </a:lnTo>
                  <a:lnTo>
                    <a:pt x="0" y="2376488"/>
                  </a:lnTo>
                  <a:lnTo>
                    <a:pt x="237892" y="2376488"/>
                  </a:lnTo>
                  <a:lnTo>
                    <a:pt x="5713410" y="2376488"/>
                  </a:lnTo>
                  <a:lnTo>
                    <a:pt x="5951302" y="2376488"/>
                  </a:lnTo>
                  <a:lnTo>
                    <a:pt x="6464484" y="0"/>
                  </a:lnTo>
                  <a:lnTo>
                    <a:pt x="6226592" y="0"/>
                  </a:lnTo>
                  <a:close/>
                </a:path>
              </a:pathLst>
            </a:custGeom>
            <a:noFill/>
            <a:ln w="19022" cap="flat">
              <a:gradFill>
                <a:gsLst>
                  <a:gs pos="0">
                    <a:srgbClr val="9FF0BF"/>
                  </a:gs>
                  <a:gs pos="28000">
                    <a:srgbClr val="9BECC2"/>
                  </a:gs>
                  <a:gs pos="53000">
                    <a:srgbClr val="90E1CD"/>
                  </a:gs>
                  <a:gs pos="77000">
                    <a:srgbClr val="7ED0DE"/>
                  </a:gs>
                  <a:gs pos="100000">
                    <a:srgbClr val="65B7F7"/>
                  </a:gs>
                  <a:gs pos="100000">
                    <a:srgbClr val="65B7F8"/>
                  </a:gs>
                </a:gsLst>
                <a:lin ang="18900037" scaled="1"/>
              </a:gra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Gráfico 12">
              <a:extLst>
                <a:ext uri="{FF2B5EF4-FFF2-40B4-BE49-F238E27FC236}">
                  <a16:creationId xmlns:a16="http://schemas.microsoft.com/office/drawing/2014/main" id="{6178B17E-BD79-4B43-8641-D15BA16F99BB}"/>
                </a:ext>
              </a:extLst>
            </p:cNvPr>
            <p:cNvSpPr/>
            <p:nvPr/>
          </p:nvSpPr>
          <p:spPr>
            <a:xfrm>
              <a:off x="9497809" y="373701"/>
              <a:ext cx="3524450" cy="635264"/>
            </a:xfrm>
            <a:custGeom>
              <a:avLst/>
              <a:gdLst>
                <a:gd name="connsiteX0" fmla="*/ 2983684 w 2983684"/>
                <a:gd name="connsiteY0" fmla="*/ 0 h 666228"/>
                <a:gd name="connsiteX1" fmla="*/ 2839562 w 2983684"/>
                <a:gd name="connsiteY1" fmla="*/ 666229 h 666228"/>
                <a:gd name="connsiteX2" fmla="*/ 0 w 2983684"/>
                <a:gd name="connsiteY2" fmla="*/ 666229 h 666228"/>
                <a:gd name="connsiteX3" fmla="*/ 147121 w 2983684"/>
                <a:gd name="connsiteY3" fmla="*/ 0 h 666228"/>
                <a:gd name="connsiteX4" fmla="*/ 2983684 w 2983684"/>
                <a:gd name="connsiteY4" fmla="*/ 0 h 666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684" h="666228">
                  <a:moveTo>
                    <a:pt x="2983684" y="0"/>
                  </a:moveTo>
                  <a:lnTo>
                    <a:pt x="2839562" y="666229"/>
                  </a:lnTo>
                  <a:lnTo>
                    <a:pt x="0" y="666229"/>
                  </a:lnTo>
                  <a:lnTo>
                    <a:pt x="147121" y="0"/>
                  </a:lnTo>
                  <a:lnTo>
                    <a:pt x="2983684" y="0"/>
                  </a:lnTo>
                  <a:close/>
                </a:path>
              </a:pathLst>
            </a:custGeom>
            <a:gradFill>
              <a:gsLst>
                <a:gs pos="100000">
                  <a:srgbClr val="83F4BB"/>
                </a:gs>
                <a:gs pos="0">
                  <a:srgbClr val="40BBFE"/>
                </a:gs>
              </a:gsLst>
              <a:lin ang="2700000" scaled="0"/>
            </a:gradFill>
            <a:ln w="453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Gráfico 9">
              <a:extLst>
                <a:ext uri="{FF2B5EF4-FFF2-40B4-BE49-F238E27FC236}">
                  <a16:creationId xmlns:a16="http://schemas.microsoft.com/office/drawing/2014/main" id="{277C8F6F-91D1-49D5-9788-F4D7F62E0F0A}"/>
                </a:ext>
              </a:extLst>
            </p:cNvPr>
            <p:cNvSpPr/>
            <p:nvPr/>
          </p:nvSpPr>
          <p:spPr>
            <a:xfrm>
              <a:off x="9743157" y="5149769"/>
              <a:ext cx="2161309" cy="1353788"/>
            </a:xfrm>
            <a:custGeom>
              <a:avLst/>
              <a:gdLst>
                <a:gd name="connsiteX0" fmla="*/ 3480275 w 3480275"/>
                <a:gd name="connsiteY0" fmla="*/ 0 h 2370150"/>
                <a:gd name="connsiteX1" fmla="*/ 2956879 w 3480275"/>
                <a:gd name="connsiteY1" fmla="*/ 2370150 h 2370150"/>
                <a:gd name="connsiteX2" fmla="*/ 0 w 3480275"/>
                <a:gd name="connsiteY2" fmla="*/ 2370150 h 2370150"/>
                <a:gd name="connsiteX3" fmla="*/ 523396 w 3480275"/>
                <a:gd name="connsiteY3" fmla="*/ 0 h 2370150"/>
                <a:gd name="connsiteX4" fmla="*/ 3480275 w 3480275"/>
                <a:gd name="connsiteY4" fmla="*/ 0 h 2370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0275" h="2370150">
                  <a:moveTo>
                    <a:pt x="3480275" y="0"/>
                  </a:moveTo>
                  <a:lnTo>
                    <a:pt x="2956879" y="2370150"/>
                  </a:lnTo>
                  <a:lnTo>
                    <a:pt x="0" y="2370150"/>
                  </a:lnTo>
                  <a:lnTo>
                    <a:pt x="523396" y="0"/>
                  </a:lnTo>
                  <a:lnTo>
                    <a:pt x="3480275" y="0"/>
                  </a:lnTo>
                  <a:close/>
                </a:path>
              </a:pathLst>
            </a:custGeom>
            <a:solidFill>
              <a:schemeClr val="bg1"/>
            </a:solidFill>
            <a:ln w="949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5" name="Imagem 24">
              <a:extLst>
                <a:ext uri="{FF2B5EF4-FFF2-40B4-BE49-F238E27FC236}">
                  <a16:creationId xmlns:a16="http://schemas.microsoft.com/office/drawing/2014/main" id="{558B2709-D820-4788-A76C-751C1CC730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3200" y="5452946"/>
              <a:ext cx="1301222" cy="703346"/>
            </a:xfrm>
            <a:prstGeom prst="rect">
              <a:avLst/>
            </a:prstGeom>
          </p:spPr>
        </p:pic>
      </p:grpSp>
      <p:grpSp>
        <p:nvGrpSpPr>
          <p:cNvPr id="3" name="Agrupar 2"/>
          <p:cNvGrpSpPr/>
          <p:nvPr/>
        </p:nvGrpSpPr>
        <p:grpSpPr>
          <a:xfrm>
            <a:off x="-3736331" y="-346467"/>
            <a:ext cx="16654895" cy="7910143"/>
            <a:chOff x="-3632636" y="-374747"/>
            <a:chExt cx="16654895" cy="7910143"/>
          </a:xfrm>
        </p:grpSpPr>
        <p:sp>
          <p:nvSpPr>
            <p:cNvPr id="34" name="Gráfico 24">
              <a:extLst>
                <a:ext uri="{FF2B5EF4-FFF2-40B4-BE49-F238E27FC236}">
                  <a16:creationId xmlns:a16="http://schemas.microsoft.com/office/drawing/2014/main" id="{E15ACB2F-14EF-AC0A-2A50-5DD423180AC7}"/>
                </a:ext>
              </a:extLst>
            </p:cNvPr>
            <p:cNvSpPr/>
            <p:nvPr/>
          </p:nvSpPr>
          <p:spPr>
            <a:xfrm>
              <a:off x="-3632636" y="-374747"/>
              <a:ext cx="16399771" cy="5777870"/>
            </a:xfrm>
            <a:custGeom>
              <a:avLst/>
              <a:gdLst>
                <a:gd name="connsiteX0" fmla="*/ 14863215 w 16399771"/>
                <a:gd name="connsiteY0" fmla="*/ 0 h 6991223"/>
                <a:gd name="connsiteX1" fmla="*/ 3078814 w 16399771"/>
                <a:gd name="connsiteY1" fmla="*/ 0 h 6991223"/>
                <a:gd name="connsiteX2" fmla="*/ 1542257 w 16399771"/>
                <a:gd name="connsiteY2" fmla="*/ 0 h 6991223"/>
                <a:gd name="connsiteX3" fmla="*/ 0 w 16399771"/>
                <a:gd name="connsiteY3" fmla="*/ 6991223 h 6991223"/>
                <a:gd name="connsiteX4" fmla="*/ 1536557 w 16399771"/>
                <a:gd name="connsiteY4" fmla="*/ 6991223 h 6991223"/>
                <a:gd name="connsiteX5" fmla="*/ 1711031 w 16399771"/>
                <a:gd name="connsiteY5" fmla="*/ 6991223 h 6991223"/>
                <a:gd name="connsiteX6" fmla="*/ 3247588 w 16399771"/>
                <a:gd name="connsiteY6" fmla="*/ 6991223 h 6991223"/>
                <a:gd name="connsiteX7" fmla="*/ 4448085 w 16399771"/>
                <a:gd name="connsiteY7" fmla="*/ 1549144 h 6991223"/>
                <a:gd name="connsiteX8" fmla="*/ 14521455 w 16399771"/>
                <a:gd name="connsiteY8" fmla="*/ 1549144 h 6991223"/>
                <a:gd name="connsiteX9" fmla="*/ 16058012 w 16399771"/>
                <a:gd name="connsiteY9" fmla="*/ 1549144 h 6991223"/>
                <a:gd name="connsiteX10" fmla="*/ 16399772 w 16399771"/>
                <a:gd name="connsiteY10" fmla="*/ 0 h 6991223"/>
                <a:gd name="connsiteX11" fmla="*/ 14863215 w 16399771"/>
                <a:gd name="connsiteY11" fmla="*/ 0 h 6991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399771" h="6991223">
                  <a:moveTo>
                    <a:pt x="14863215" y="0"/>
                  </a:moveTo>
                  <a:lnTo>
                    <a:pt x="3078814" y="0"/>
                  </a:lnTo>
                  <a:lnTo>
                    <a:pt x="1542257" y="0"/>
                  </a:lnTo>
                  <a:lnTo>
                    <a:pt x="0" y="6991223"/>
                  </a:lnTo>
                  <a:lnTo>
                    <a:pt x="1536557" y="6991223"/>
                  </a:lnTo>
                  <a:lnTo>
                    <a:pt x="1711031" y="6991223"/>
                  </a:lnTo>
                  <a:lnTo>
                    <a:pt x="3247588" y="6991223"/>
                  </a:lnTo>
                  <a:lnTo>
                    <a:pt x="4448085" y="1549144"/>
                  </a:lnTo>
                  <a:lnTo>
                    <a:pt x="14521455" y="1549144"/>
                  </a:lnTo>
                  <a:lnTo>
                    <a:pt x="16058012" y="1549144"/>
                  </a:lnTo>
                  <a:lnTo>
                    <a:pt x="16399772" y="0"/>
                  </a:lnTo>
                  <a:lnTo>
                    <a:pt x="14863215" y="0"/>
                  </a:lnTo>
                  <a:close/>
                </a:path>
              </a:pathLst>
            </a:custGeom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ln w="61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Gráfico 9">
              <a:extLst>
                <a:ext uri="{FF2B5EF4-FFF2-40B4-BE49-F238E27FC236}">
                  <a16:creationId xmlns:a16="http://schemas.microsoft.com/office/drawing/2014/main" id="{35410381-6EFD-80F0-5D7D-88BE03BCCC8D}"/>
                </a:ext>
              </a:extLst>
            </p:cNvPr>
            <p:cNvSpPr/>
            <p:nvPr/>
          </p:nvSpPr>
          <p:spPr>
            <a:xfrm>
              <a:off x="8899419" y="4516210"/>
              <a:ext cx="3867716" cy="2634006"/>
            </a:xfrm>
            <a:custGeom>
              <a:avLst/>
              <a:gdLst>
                <a:gd name="connsiteX0" fmla="*/ 3480275 w 3480275"/>
                <a:gd name="connsiteY0" fmla="*/ 0 h 2370150"/>
                <a:gd name="connsiteX1" fmla="*/ 2956879 w 3480275"/>
                <a:gd name="connsiteY1" fmla="*/ 2370150 h 2370150"/>
                <a:gd name="connsiteX2" fmla="*/ 0 w 3480275"/>
                <a:gd name="connsiteY2" fmla="*/ 2370150 h 2370150"/>
                <a:gd name="connsiteX3" fmla="*/ 523396 w 3480275"/>
                <a:gd name="connsiteY3" fmla="*/ 0 h 2370150"/>
                <a:gd name="connsiteX4" fmla="*/ 3480275 w 3480275"/>
                <a:gd name="connsiteY4" fmla="*/ 0 h 2370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0275" h="2370150">
                  <a:moveTo>
                    <a:pt x="3480275" y="0"/>
                  </a:moveTo>
                  <a:lnTo>
                    <a:pt x="2956879" y="2370150"/>
                  </a:lnTo>
                  <a:lnTo>
                    <a:pt x="0" y="2370150"/>
                  </a:lnTo>
                  <a:lnTo>
                    <a:pt x="523396" y="0"/>
                  </a:lnTo>
                  <a:lnTo>
                    <a:pt x="3480275" y="0"/>
                  </a:lnTo>
                  <a:close/>
                </a:path>
              </a:pathLst>
            </a:custGeom>
            <a:gradFill>
              <a:gsLst>
                <a:gs pos="100000">
                  <a:srgbClr val="83F4BB"/>
                </a:gs>
                <a:gs pos="0">
                  <a:srgbClr val="40BBFE"/>
                </a:gs>
              </a:gsLst>
              <a:lin ang="2700000" scaled="0"/>
            </a:gradFill>
            <a:ln w="949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Gráfico 12">
              <a:extLst>
                <a:ext uri="{FF2B5EF4-FFF2-40B4-BE49-F238E27FC236}">
                  <a16:creationId xmlns:a16="http://schemas.microsoft.com/office/drawing/2014/main" id="{7C1F002D-13D7-3DDB-DC87-E0F6D2A57CD6}"/>
                </a:ext>
              </a:extLst>
            </p:cNvPr>
            <p:cNvSpPr/>
            <p:nvPr/>
          </p:nvSpPr>
          <p:spPr>
            <a:xfrm>
              <a:off x="6960754" y="521283"/>
              <a:ext cx="906723" cy="619702"/>
            </a:xfrm>
            <a:custGeom>
              <a:avLst/>
              <a:gdLst>
                <a:gd name="connsiteX0" fmla="*/ 3477178 w 3477177"/>
                <a:gd name="connsiteY0" fmla="*/ 0 h 2376487"/>
                <a:gd name="connsiteX1" fmla="*/ 2954247 w 3477177"/>
                <a:gd name="connsiteY1" fmla="*/ 2376488 h 2376487"/>
                <a:gd name="connsiteX2" fmla="*/ 0 w 3477177"/>
                <a:gd name="connsiteY2" fmla="*/ 2376488 h 2376487"/>
                <a:gd name="connsiteX3" fmla="*/ 522930 w 3477177"/>
                <a:gd name="connsiteY3" fmla="*/ 0 h 2376487"/>
                <a:gd name="connsiteX4" fmla="*/ 3477178 w 3477177"/>
                <a:gd name="connsiteY4" fmla="*/ 0 h 237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77177" h="2376487">
                  <a:moveTo>
                    <a:pt x="3477178" y="0"/>
                  </a:moveTo>
                  <a:lnTo>
                    <a:pt x="2954247" y="2376488"/>
                  </a:lnTo>
                  <a:lnTo>
                    <a:pt x="0" y="2376488"/>
                  </a:lnTo>
                  <a:lnTo>
                    <a:pt x="522930" y="0"/>
                  </a:lnTo>
                  <a:lnTo>
                    <a:pt x="3477178" y="0"/>
                  </a:lnTo>
                  <a:close/>
                </a:path>
              </a:pathLst>
            </a:custGeom>
            <a:noFill/>
            <a:ln w="18998" cap="flat">
              <a:gradFill>
                <a:gsLst>
                  <a:gs pos="0">
                    <a:srgbClr val="9FF0BF"/>
                  </a:gs>
                  <a:gs pos="28000">
                    <a:srgbClr val="9BECC2"/>
                  </a:gs>
                  <a:gs pos="53000">
                    <a:srgbClr val="90E1CD"/>
                  </a:gs>
                  <a:gs pos="77000">
                    <a:srgbClr val="7ED0DE"/>
                  </a:gs>
                  <a:gs pos="100000">
                    <a:srgbClr val="65B7F7"/>
                  </a:gs>
                  <a:gs pos="100000">
                    <a:srgbClr val="65B7F8"/>
                  </a:gs>
                </a:gsLst>
                <a:lin ang="18900000" scaled="1"/>
              </a:gra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Gráfico 10">
              <a:extLst>
                <a:ext uri="{FF2B5EF4-FFF2-40B4-BE49-F238E27FC236}">
                  <a16:creationId xmlns:a16="http://schemas.microsoft.com/office/drawing/2014/main" id="{29CFD527-6EF0-8E2A-858B-AF0D4383CD2E}"/>
                </a:ext>
              </a:extLst>
            </p:cNvPr>
            <p:cNvSpPr/>
            <p:nvPr/>
          </p:nvSpPr>
          <p:spPr>
            <a:xfrm>
              <a:off x="7264275" y="6528758"/>
              <a:ext cx="2233534" cy="496001"/>
            </a:xfrm>
            <a:custGeom>
              <a:avLst/>
              <a:gdLst>
                <a:gd name="connsiteX0" fmla="*/ 6251713 w 6251713"/>
                <a:gd name="connsiteY0" fmla="*/ 0 h 1388318"/>
                <a:gd name="connsiteX1" fmla="*/ 5949733 w 6251713"/>
                <a:gd name="connsiteY1" fmla="*/ 1388318 h 1388318"/>
                <a:gd name="connsiteX2" fmla="*/ 0 w 6251713"/>
                <a:gd name="connsiteY2" fmla="*/ 1388318 h 1388318"/>
                <a:gd name="connsiteX3" fmla="*/ 308264 w 6251713"/>
                <a:gd name="connsiteY3" fmla="*/ 0 h 1388318"/>
                <a:gd name="connsiteX4" fmla="*/ 6251713 w 6251713"/>
                <a:gd name="connsiteY4" fmla="*/ 0 h 1388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51713" h="1388318">
                  <a:moveTo>
                    <a:pt x="6251713" y="0"/>
                  </a:moveTo>
                  <a:lnTo>
                    <a:pt x="5949733" y="1388318"/>
                  </a:lnTo>
                  <a:lnTo>
                    <a:pt x="0" y="1388318"/>
                  </a:lnTo>
                  <a:lnTo>
                    <a:pt x="308264" y="0"/>
                  </a:lnTo>
                  <a:lnTo>
                    <a:pt x="6251713" y="0"/>
                  </a:lnTo>
                  <a:close/>
                </a:path>
              </a:pathLst>
            </a:custGeom>
            <a:noFill/>
            <a:ln w="19021" cap="flat">
              <a:gradFill>
                <a:gsLst>
                  <a:gs pos="0">
                    <a:srgbClr val="9FF0BF"/>
                  </a:gs>
                  <a:gs pos="28000">
                    <a:srgbClr val="9BECC2"/>
                  </a:gs>
                  <a:gs pos="53000">
                    <a:srgbClr val="90E1CD"/>
                  </a:gs>
                  <a:gs pos="77000">
                    <a:srgbClr val="7ED0DE"/>
                  </a:gs>
                  <a:gs pos="100000">
                    <a:srgbClr val="65B7F7"/>
                  </a:gs>
                  <a:gs pos="100000">
                    <a:srgbClr val="65B7F8"/>
                  </a:gs>
                </a:gsLst>
                <a:lin ang="18900042" scaled="1"/>
              </a:gra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Gráfico 17">
              <a:extLst>
                <a:ext uri="{FF2B5EF4-FFF2-40B4-BE49-F238E27FC236}">
                  <a16:creationId xmlns:a16="http://schemas.microsoft.com/office/drawing/2014/main" id="{24B49369-DA57-0656-0A3F-7D6CAED3483E}"/>
                </a:ext>
              </a:extLst>
            </p:cNvPr>
            <p:cNvSpPr/>
            <p:nvPr/>
          </p:nvSpPr>
          <p:spPr>
            <a:xfrm>
              <a:off x="7732230" y="6237264"/>
              <a:ext cx="3531158" cy="1298132"/>
            </a:xfrm>
            <a:custGeom>
              <a:avLst/>
              <a:gdLst>
                <a:gd name="connsiteX0" fmla="*/ 6226592 w 6464483"/>
                <a:gd name="connsiteY0" fmla="*/ 0 h 2376487"/>
                <a:gd name="connsiteX1" fmla="*/ 761731 w 6464483"/>
                <a:gd name="connsiteY1" fmla="*/ 0 h 2376487"/>
                <a:gd name="connsiteX2" fmla="*/ 523839 w 6464483"/>
                <a:gd name="connsiteY2" fmla="*/ 0 h 2376487"/>
                <a:gd name="connsiteX3" fmla="*/ 0 w 6464483"/>
                <a:gd name="connsiteY3" fmla="*/ 2376488 h 2376487"/>
                <a:gd name="connsiteX4" fmla="*/ 237892 w 6464483"/>
                <a:gd name="connsiteY4" fmla="*/ 2376488 h 2376487"/>
                <a:gd name="connsiteX5" fmla="*/ 5713410 w 6464483"/>
                <a:gd name="connsiteY5" fmla="*/ 2376488 h 2376487"/>
                <a:gd name="connsiteX6" fmla="*/ 5951302 w 6464483"/>
                <a:gd name="connsiteY6" fmla="*/ 2376488 h 2376487"/>
                <a:gd name="connsiteX7" fmla="*/ 6464484 w 6464483"/>
                <a:gd name="connsiteY7" fmla="*/ 0 h 2376487"/>
                <a:gd name="connsiteX8" fmla="*/ 6226592 w 6464483"/>
                <a:gd name="connsiteY8" fmla="*/ 0 h 237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64483" h="2376487">
                  <a:moveTo>
                    <a:pt x="6226592" y="0"/>
                  </a:moveTo>
                  <a:lnTo>
                    <a:pt x="761731" y="0"/>
                  </a:lnTo>
                  <a:lnTo>
                    <a:pt x="523839" y="0"/>
                  </a:lnTo>
                  <a:lnTo>
                    <a:pt x="0" y="2376488"/>
                  </a:lnTo>
                  <a:lnTo>
                    <a:pt x="237892" y="2376488"/>
                  </a:lnTo>
                  <a:lnTo>
                    <a:pt x="5713410" y="2376488"/>
                  </a:lnTo>
                  <a:lnTo>
                    <a:pt x="5951302" y="2376488"/>
                  </a:lnTo>
                  <a:lnTo>
                    <a:pt x="6464484" y="0"/>
                  </a:lnTo>
                  <a:lnTo>
                    <a:pt x="6226592" y="0"/>
                  </a:lnTo>
                  <a:close/>
                </a:path>
              </a:pathLst>
            </a:custGeom>
            <a:noFill/>
            <a:ln w="19022" cap="flat">
              <a:gradFill>
                <a:gsLst>
                  <a:gs pos="0">
                    <a:srgbClr val="9FF0BF"/>
                  </a:gs>
                  <a:gs pos="28000">
                    <a:srgbClr val="9BECC2"/>
                  </a:gs>
                  <a:gs pos="53000">
                    <a:srgbClr val="90E1CD"/>
                  </a:gs>
                  <a:gs pos="77000">
                    <a:srgbClr val="7ED0DE"/>
                  </a:gs>
                  <a:gs pos="100000">
                    <a:srgbClr val="65B7F7"/>
                  </a:gs>
                  <a:gs pos="100000">
                    <a:srgbClr val="65B7F8"/>
                  </a:gs>
                </a:gsLst>
                <a:lin ang="18900037" scaled="1"/>
              </a:gradFill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Gráfico 12">
              <a:extLst>
                <a:ext uri="{FF2B5EF4-FFF2-40B4-BE49-F238E27FC236}">
                  <a16:creationId xmlns:a16="http://schemas.microsoft.com/office/drawing/2014/main" id="{7A47D7BE-D1D5-AFF2-0D66-FAF2BC9270A3}"/>
                </a:ext>
              </a:extLst>
            </p:cNvPr>
            <p:cNvSpPr/>
            <p:nvPr/>
          </p:nvSpPr>
          <p:spPr>
            <a:xfrm>
              <a:off x="9497809" y="373701"/>
              <a:ext cx="3524450" cy="635264"/>
            </a:xfrm>
            <a:custGeom>
              <a:avLst/>
              <a:gdLst>
                <a:gd name="connsiteX0" fmla="*/ 2983684 w 2983684"/>
                <a:gd name="connsiteY0" fmla="*/ 0 h 666228"/>
                <a:gd name="connsiteX1" fmla="*/ 2839562 w 2983684"/>
                <a:gd name="connsiteY1" fmla="*/ 666229 h 666228"/>
                <a:gd name="connsiteX2" fmla="*/ 0 w 2983684"/>
                <a:gd name="connsiteY2" fmla="*/ 666229 h 666228"/>
                <a:gd name="connsiteX3" fmla="*/ 147121 w 2983684"/>
                <a:gd name="connsiteY3" fmla="*/ 0 h 666228"/>
                <a:gd name="connsiteX4" fmla="*/ 2983684 w 2983684"/>
                <a:gd name="connsiteY4" fmla="*/ 0 h 666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684" h="666228">
                  <a:moveTo>
                    <a:pt x="2983684" y="0"/>
                  </a:moveTo>
                  <a:lnTo>
                    <a:pt x="2839562" y="666229"/>
                  </a:lnTo>
                  <a:lnTo>
                    <a:pt x="0" y="666229"/>
                  </a:lnTo>
                  <a:lnTo>
                    <a:pt x="147121" y="0"/>
                  </a:lnTo>
                  <a:lnTo>
                    <a:pt x="2983684" y="0"/>
                  </a:lnTo>
                  <a:close/>
                </a:path>
              </a:pathLst>
            </a:custGeom>
            <a:gradFill>
              <a:gsLst>
                <a:gs pos="100000">
                  <a:srgbClr val="83F4BB"/>
                </a:gs>
                <a:gs pos="0">
                  <a:srgbClr val="40BBFE"/>
                </a:gs>
              </a:gsLst>
              <a:lin ang="2700000" scaled="0"/>
            </a:gradFill>
            <a:ln w="4538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Gráfico 9">
              <a:extLst>
                <a:ext uri="{FF2B5EF4-FFF2-40B4-BE49-F238E27FC236}">
                  <a16:creationId xmlns:a16="http://schemas.microsoft.com/office/drawing/2014/main" id="{35410381-6EFD-80F0-5D7D-88BE03BCCC8D}"/>
                </a:ext>
              </a:extLst>
            </p:cNvPr>
            <p:cNvSpPr/>
            <p:nvPr/>
          </p:nvSpPr>
          <p:spPr>
            <a:xfrm>
              <a:off x="9743157" y="5149769"/>
              <a:ext cx="2161309" cy="1353788"/>
            </a:xfrm>
            <a:custGeom>
              <a:avLst/>
              <a:gdLst>
                <a:gd name="connsiteX0" fmla="*/ 3480275 w 3480275"/>
                <a:gd name="connsiteY0" fmla="*/ 0 h 2370150"/>
                <a:gd name="connsiteX1" fmla="*/ 2956879 w 3480275"/>
                <a:gd name="connsiteY1" fmla="*/ 2370150 h 2370150"/>
                <a:gd name="connsiteX2" fmla="*/ 0 w 3480275"/>
                <a:gd name="connsiteY2" fmla="*/ 2370150 h 2370150"/>
                <a:gd name="connsiteX3" fmla="*/ 523396 w 3480275"/>
                <a:gd name="connsiteY3" fmla="*/ 0 h 2370150"/>
                <a:gd name="connsiteX4" fmla="*/ 3480275 w 3480275"/>
                <a:gd name="connsiteY4" fmla="*/ 0 h 2370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80275" h="2370150">
                  <a:moveTo>
                    <a:pt x="3480275" y="0"/>
                  </a:moveTo>
                  <a:lnTo>
                    <a:pt x="2956879" y="2370150"/>
                  </a:lnTo>
                  <a:lnTo>
                    <a:pt x="0" y="2370150"/>
                  </a:lnTo>
                  <a:lnTo>
                    <a:pt x="523396" y="0"/>
                  </a:lnTo>
                  <a:lnTo>
                    <a:pt x="3480275" y="0"/>
                  </a:lnTo>
                  <a:close/>
                </a:path>
              </a:pathLst>
            </a:custGeom>
            <a:solidFill>
              <a:schemeClr val="bg1"/>
            </a:solidFill>
            <a:ln w="949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3200" y="5452946"/>
              <a:ext cx="1301222" cy="703346"/>
            </a:xfrm>
            <a:prstGeom prst="rect">
              <a:avLst/>
            </a:prstGeom>
          </p:spPr>
        </p:pic>
      </p:grp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E3D7A5F4-B1D8-4FCB-BD07-5B9083B67C14}"/>
              </a:ext>
            </a:extLst>
          </p:cNvPr>
          <p:cNvSpPr txBox="1"/>
          <p:nvPr/>
        </p:nvSpPr>
        <p:spPr>
          <a:xfrm>
            <a:off x="310529" y="1037245"/>
            <a:ext cx="61714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4000" b="1" dirty="0">
              <a:solidFill>
                <a:srgbClr val="1A42BE"/>
              </a:solidFill>
            </a:endParaRPr>
          </a:p>
          <a:p>
            <a:pPr algn="ctr"/>
            <a:r>
              <a:rPr lang="pt-BR" sz="4000" b="1" dirty="0">
                <a:solidFill>
                  <a:srgbClr val="1A42BE"/>
                </a:solidFill>
              </a:rPr>
              <a:t>QUESITO ESPECIAL</a:t>
            </a:r>
          </a:p>
          <a:p>
            <a:pPr algn="ctr"/>
            <a:r>
              <a:rPr lang="pt-BR" sz="4000" b="1" dirty="0">
                <a:solidFill>
                  <a:srgbClr val="1A42BE"/>
                </a:solidFill>
              </a:rPr>
              <a:t>MEI, MPE e Médias &amp; Grandes Empresas</a:t>
            </a:r>
          </a:p>
          <a:p>
            <a:pPr algn="ctr"/>
            <a:r>
              <a:rPr lang="pt-BR" sz="4000" b="1" dirty="0">
                <a:solidFill>
                  <a:srgbClr val="1A42BE"/>
                </a:solidFill>
              </a:rPr>
              <a:t>ESG-2</a:t>
            </a:r>
          </a:p>
          <a:p>
            <a:pPr algn="ctr"/>
            <a:endParaRPr lang="pt-BR" sz="2000" b="1" dirty="0">
              <a:solidFill>
                <a:srgbClr val="1A42BE"/>
              </a:solidFill>
            </a:endParaRPr>
          </a:p>
          <a:p>
            <a:pPr algn="ctr"/>
            <a:r>
              <a:rPr lang="pt-BR" sz="2000" b="1" dirty="0">
                <a:solidFill>
                  <a:srgbClr val="1A42BE"/>
                </a:solidFill>
              </a:rPr>
              <a:t>SEBRAE </a:t>
            </a:r>
            <a:r>
              <a:rPr lang="pt-BR" sz="2000" b="1">
                <a:solidFill>
                  <a:srgbClr val="1A42BE"/>
                </a:solidFill>
              </a:rPr>
              <a:t>– FGV</a:t>
            </a:r>
            <a:endParaRPr lang="pt-BR" sz="2000" b="1" dirty="0">
              <a:solidFill>
                <a:srgbClr val="1A42BE"/>
              </a:solidFill>
            </a:endParaRPr>
          </a:p>
          <a:p>
            <a:pPr algn="ctr"/>
            <a:endParaRPr lang="pt-BR" sz="2000" b="1" dirty="0">
              <a:solidFill>
                <a:srgbClr val="1A42BE"/>
              </a:solidFill>
            </a:endParaRPr>
          </a:p>
          <a:p>
            <a:pPr algn="ctr"/>
            <a:endParaRPr lang="pt-BR" sz="2000" b="1" dirty="0">
              <a:solidFill>
                <a:srgbClr val="1A42BE"/>
              </a:solidFill>
            </a:endParaRPr>
          </a:p>
          <a:p>
            <a:pPr algn="ctr"/>
            <a:endParaRPr lang="pt-BR" sz="2000" b="1" dirty="0">
              <a:solidFill>
                <a:srgbClr val="1A42BE"/>
              </a:solidFill>
            </a:endParaRPr>
          </a:p>
          <a:p>
            <a:pPr algn="ctr"/>
            <a:endParaRPr lang="pt-BR" sz="2000" b="1" dirty="0">
              <a:solidFill>
                <a:srgbClr val="1A42BE"/>
              </a:solidFill>
            </a:endParaRPr>
          </a:p>
          <a:p>
            <a:pPr algn="ctr"/>
            <a:endParaRPr lang="pt-BR" sz="2000" b="1" dirty="0">
              <a:solidFill>
                <a:srgbClr val="1A42BE"/>
              </a:solidFill>
            </a:endParaRPr>
          </a:p>
          <a:p>
            <a:pPr algn="ctr"/>
            <a:r>
              <a:rPr lang="pt-BR" sz="2000" b="1" dirty="0">
                <a:solidFill>
                  <a:srgbClr val="1A42BE"/>
                </a:solidFill>
              </a:rPr>
              <a:t>Junho/2024</a:t>
            </a:r>
          </a:p>
        </p:txBody>
      </p:sp>
    </p:spTree>
    <p:extLst>
      <p:ext uri="{BB962C8B-B14F-4D97-AF65-F5344CB8AC3E}">
        <p14:creationId xmlns:p14="http://schemas.microsoft.com/office/powerpoint/2010/main" val="2063257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31915" y="453701"/>
            <a:ext cx="657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MPE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 - Empresarial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 e por setores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rgbClr val="005CB8"/>
                </a:solidFill>
                <a:latin typeface="Calibri" panose="020F0502020204030204"/>
              </a:rPr>
              <a:t>6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37952" y="16455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234777" y="1471075"/>
            <a:ext cx="949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1 - Com relação às práticas ESG (Ambientais, Sociais e de Governança) nos negócios, qual a situação da sua empresa?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sz="1600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CECD37A-DC23-4C42-B3B8-85BA2E0E91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583903"/>
              </p:ext>
            </p:extLst>
          </p:nvPr>
        </p:nvGraphicFramePr>
        <p:xfrm>
          <a:off x="1340561" y="2140935"/>
          <a:ext cx="9284968" cy="4308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8704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62047" y="453701"/>
            <a:ext cx="7782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Demais portes (M e G) 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- Empresarial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 e por setores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37952" y="16455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234777" y="1471075"/>
            <a:ext cx="949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1 - Com relação às práticas ESG (Ambientais, Sociais e de Governança) nos negócios, qual a situação da sua empresa?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b="1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463500"/>
              </p:ext>
            </p:extLst>
          </p:nvPr>
        </p:nvGraphicFramePr>
        <p:xfrm>
          <a:off x="1295947" y="2223316"/>
          <a:ext cx="9298415" cy="4308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2163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31915" y="453701"/>
            <a:ext cx="657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MEI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 - Empresarial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 e por setores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37952" y="16455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234777" y="1471075"/>
            <a:ext cx="949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2 - Você acredita que a adoção de práticas ESG faz (ou fará) diferença na percepção dos seus produtos/serviços pelos clientes?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b="1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7429394B-30B6-409E-BA94-24239F20B3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8100134"/>
              </p:ext>
            </p:extLst>
          </p:nvPr>
        </p:nvGraphicFramePr>
        <p:xfrm>
          <a:off x="1239555" y="2261428"/>
          <a:ext cx="9199483" cy="4055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95147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31915" y="453701"/>
            <a:ext cx="657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MPE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 - Empresarial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 e por setores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37952" y="16455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234777" y="1471075"/>
            <a:ext cx="949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2 - Você acredita que a adoção de práticas ESG faz (ou fará) diferença na percepção dos seus produtos/serviços pelos clientes?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b="1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24" name="Gráfico 23">
            <a:extLst>
              <a:ext uri="{FF2B5EF4-FFF2-40B4-BE49-F238E27FC236}">
                <a16:creationId xmlns:a16="http://schemas.microsoft.com/office/drawing/2014/main" id="{7429394B-30B6-409E-BA94-24239F20B3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972412"/>
              </p:ext>
            </p:extLst>
          </p:nvPr>
        </p:nvGraphicFramePr>
        <p:xfrm>
          <a:off x="1239555" y="2256679"/>
          <a:ext cx="9199483" cy="4055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0068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66812" y="476560"/>
            <a:ext cx="8475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Demais portes (M e G) 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- Empresarial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 e por setores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37952" y="16455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234777" y="1471075"/>
            <a:ext cx="949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2 - Você acredita que a adoção de práticas ESG faz (ou fará) diferença na percepção dos seus produtos/serviços pelos clientes?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b="1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FBBCD3F0-B64C-4D6C-8DB9-A39B964A9C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695487"/>
              </p:ext>
            </p:extLst>
          </p:nvPr>
        </p:nvGraphicFramePr>
        <p:xfrm>
          <a:off x="1234777" y="2283547"/>
          <a:ext cx="9307539" cy="4055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4990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áfico 6">
            <a:extLst>
              <a:ext uri="{FF2B5EF4-FFF2-40B4-BE49-F238E27FC236}">
                <a16:creationId xmlns:a16="http://schemas.microsoft.com/office/drawing/2014/main" id="{AD137DB3-405A-399F-6E92-71FB934B10AC}"/>
              </a:ext>
            </a:extLst>
          </p:cNvPr>
          <p:cNvSpPr/>
          <p:nvPr/>
        </p:nvSpPr>
        <p:spPr>
          <a:xfrm>
            <a:off x="-1568888" y="6995845"/>
            <a:ext cx="1504492" cy="6935741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  <a:gd name="connsiteX0" fmla="*/ 0 w 1189101"/>
              <a:gd name="connsiteY0" fmla="*/ 5507932 h 5507932"/>
              <a:gd name="connsiteX1" fmla="*/ 1189101 w 1189101"/>
              <a:gd name="connsiteY1" fmla="*/ 0 h 5507932"/>
              <a:gd name="connsiteX0" fmla="*/ 0 w 1485315"/>
              <a:gd name="connsiteY0" fmla="*/ 6847335 h 6847335"/>
              <a:gd name="connsiteX1" fmla="*/ 1485315 w 1485315"/>
              <a:gd name="connsiteY1" fmla="*/ 0 h 684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5315" h="6847335">
                <a:moveTo>
                  <a:pt x="0" y="6847335"/>
                </a:moveTo>
                <a:cubicBezTo>
                  <a:pt x="233235" y="5775504"/>
                  <a:pt x="1252080" y="1071831"/>
                  <a:pt x="1485315" y="0"/>
                </a:cubicBez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Gráfico 5">
            <a:extLst>
              <a:ext uri="{FF2B5EF4-FFF2-40B4-BE49-F238E27FC236}">
                <a16:creationId xmlns:a16="http://schemas.microsoft.com/office/drawing/2014/main" id="{0C879673-32A5-CBFC-A617-BF8FFC52ABAE}"/>
              </a:ext>
            </a:extLst>
          </p:cNvPr>
          <p:cNvSpPr/>
          <p:nvPr/>
        </p:nvSpPr>
        <p:spPr>
          <a:xfrm>
            <a:off x="5760643" y="2046613"/>
            <a:ext cx="699704" cy="3215492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9704" h="3215492">
                <a:moveTo>
                  <a:pt x="0" y="3215492"/>
                </a:moveTo>
                <a:lnTo>
                  <a:pt x="699704" y="0"/>
                </a:ln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Gráfico 9">
            <a:extLst>
              <a:ext uri="{FF2B5EF4-FFF2-40B4-BE49-F238E27FC236}">
                <a16:creationId xmlns:a16="http://schemas.microsoft.com/office/drawing/2014/main" id="{C13456DE-8A29-04B2-CA13-772E0F3852D2}"/>
              </a:ext>
            </a:extLst>
          </p:cNvPr>
          <p:cNvSpPr/>
          <p:nvPr/>
        </p:nvSpPr>
        <p:spPr>
          <a:xfrm>
            <a:off x="-2708734" y="6138122"/>
            <a:ext cx="7883869" cy="5369101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E2FAD6E-698E-41BD-76AE-57C8BECF83D8}"/>
              </a:ext>
            </a:extLst>
          </p:cNvPr>
          <p:cNvSpPr txBox="1"/>
          <p:nvPr/>
        </p:nvSpPr>
        <p:spPr>
          <a:xfrm>
            <a:off x="7659441" y="3069584"/>
            <a:ext cx="3757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>
                <a:solidFill>
                  <a:srgbClr val="005CB8"/>
                </a:solidFill>
                <a:latin typeface="Calibri Light" panose="020F0302020204030204"/>
              </a:rPr>
              <a:t>Junho</a:t>
            </a: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2024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938991" y="2777196"/>
            <a:ext cx="46106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dirty="0">
                <a:solidFill>
                  <a:srgbClr val="005CB8"/>
                </a:solidFill>
                <a:latin typeface="Calibri" panose="020F0502020204030204"/>
              </a:rPr>
              <a:t>Resultado por região</a:t>
            </a:r>
            <a:endParaRPr kumimoji="0" lang="pt-BR" sz="54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16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242269" y="6235511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727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31915" y="453701"/>
            <a:ext cx="657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MEI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 – Por 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região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rgbClr val="005CB8"/>
                </a:solidFill>
                <a:latin typeface="Calibri" panose="020F0502020204030204"/>
              </a:rPr>
              <a:t>10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06901" y="16892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027421" y="1328824"/>
            <a:ext cx="10137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1 - Com relação às práticas ESG (Ambientais, Sociais e de Governança) nos negócios, qual a situação da sua empresa?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sz="1600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AA9AA046-96C2-4214-8169-D9F4F00E22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046594"/>
              </p:ext>
            </p:extLst>
          </p:nvPr>
        </p:nvGraphicFramePr>
        <p:xfrm>
          <a:off x="1071978" y="2329336"/>
          <a:ext cx="9477793" cy="3932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4259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31915" y="453701"/>
            <a:ext cx="657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MPE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 – Por 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região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rgbClr val="005CB8"/>
                </a:solidFill>
                <a:latin typeface="Calibri" panose="020F0502020204030204"/>
              </a:rPr>
              <a:t>10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06901" y="16892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027421" y="1328824"/>
            <a:ext cx="10137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1 - Com relação às práticas ESG (Ambientais, Sociais e de Governança) nos negócios, qual a situação da sua empresa?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sz="1600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9C36FB1A-5AB2-4A57-B078-885DC6F405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852737"/>
              </p:ext>
            </p:extLst>
          </p:nvPr>
        </p:nvGraphicFramePr>
        <p:xfrm>
          <a:off x="1032717" y="2392783"/>
          <a:ext cx="9491240" cy="3932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8706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31915" y="453701"/>
            <a:ext cx="657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MEI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 – Por 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região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rgbClr val="005CB8"/>
                </a:solidFill>
                <a:latin typeface="Calibri" panose="020F0502020204030204"/>
              </a:rPr>
              <a:t>10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172742" y="1678956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027421" y="1328824"/>
            <a:ext cx="10137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2 - Você acredita que a adoção de práticas ESG faz (ou fará) diferença na percepção dos seus produtos/serviços pelos clientes?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b="1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8999BCF4-628F-4E86-A7B5-0895BA1225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423364"/>
              </p:ext>
            </p:extLst>
          </p:nvPr>
        </p:nvGraphicFramePr>
        <p:xfrm>
          <a:off x="1027421" y="2441068"/>
          <a:ext cx="9600955" cy="378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7358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31915" y="453701"/>
            <a:ext cx="657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MPE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 – Por 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região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rgbClr val="005CB8"/>
                </a:solidFill>
                <a:latin typeface="Calibri" panose="020F0502020204030204"/>
              </a:rPr>
              <a:t>10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172742" y="1678956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027421" y="1328824"/>
            <a:ext cx="10137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2 - Você acredita que a adoção de práticas ESG faz (ou fará) diferença na percepção dos seus produtos/serviços pelos clientes?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b="1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5FBBF99F-7B04-41A1-B672-B4C0FEDD73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246741"/>
              </p:ext>
            </p:extLst>
          </p:nvPr>
        </p:nvGraphicFramePr>
        <p:xfrm>
          <a:off x="1070902" y="2428697"/>
          <a:ext cx="9600955" cy="378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118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áfico 6">
            <a:extLst>
              <a:ext uri="{FF2B5EF4-FFF2-40B4-BE49-F238E27FC236}">
                <a16:creationId xmlns:a16="http://schemas.microsoft.com/office/drawing/2014/main" id="{AD137DB3-405A-399F-6E92-71FB934B10AC}"/>
              </a:ext>
            </a:extLst>
          </p:cNvPr>
          <p:cNvSpPr/>
          <p:nvPr/>
        </p:nvSpPr>
        <p:spPr>
          <a:xfrm>
            <a:off x="-1568888" y="6995845"/>
            <a:ext cx="1504492" cy="6935741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  <a:gd name="connsiteX0" fmla="*/ 0 w 1189101"/>
              <a:gd name="connsiteY0" fmla="*/ 5507932 h 5507932"/>
              <a:gd name="connsiteX1" fmla="*/ 1189101 w 1189101"/>
              <a:gd name="connsiteY1" fmla="*/ 0 h 5507932"/>
              <a:gd name="connsiteX0" fmla="*/ 0 w 1485315"/>
              <a:gd name="connsiteY0" fmla="*/ 6847335 h 6847335"/>
              <a:gd name="connsiteX1" fmla="*/ 1485315 w 1485315"/>
              <a:gd name="connsiteY1" fmla="*/ 0 h 684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5315" h="6847335">
                <a:moveTo>
                  <a:pt x="0" y="6847335"/>
                </a:moveTo>
                <a:cubicBezTo>
                  <a:pt x="233235" y="5775504"/>
                  <a:pt x="1252080" y="1071831"/>
                  <a:pt x="1485315" y="0"/>
                </a:cubicBez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Gráfico 5">
            <a:extLst>
              <a:ext uri="{FF2B5EF4-FFF2-40B4-BE49-F238E27FC236}">
                <a16:creationId xmlns:a16="http://schemas.microsoft.com/office/drawing/2014/main" id="{0C879673-32A5-CBFC-A617-BF8FFC52ABAE}"/>
              </a:ext>
            </a:extLst>
          </p:cNvPr>
          <p:cNvSpPr/>
          <p:nvPr/>
        </p:nvSpPr>
        <p:spPr>
          <a:xfrm>
            <a:off x="5760643" y="2046613"/>
            <a:ext cx="699704" cy="3215492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9704" h="3215492">
                <a:moveTo>
                  <a:pt x="0" y="3215492"/>
                </a:moveTo>
                <a:lnTo>
                  <a:pt x="699704" y="0"/>
                </a:ln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Gráfico 9">
            <a:extLst>
              <a:ext uri="{FF2B5EF4-FFF2-40B4-BE49-F238E27FC236}">
                <a16:creationId xmlns:a16="http://schemas.microsoft.com/office/drawing/2014/main" id="{C13456DE-8A29-04B2-CA13-772E0F3852D2}"/>
              </a:ext>
            </a:extLst>
          </p:cNvPr>
          <p:cNvSpPr/>
          <p:nvPr/>
        </p:nvSpPr>
        <p:spPr>
          <a:xfrm>
            <a:off x="-2708734" y="6138122"/>
            <a:ext cx="7883869" cy="5369101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E2FAD6E-698E-41BD-76AE-57C8BECF83D8}"/>
              </a:ext>
            </a:extLst>
          </p:cNvPr>
          <p:cNvSpPr txBox="1"/>
          <p:nvPr/>
        </p:nvSpPr>
        <p:spPr>
          <a:xfrm>
            <a:off x="7659441" y="3069584"/>
            <a:ext cx="3757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>
                <a:solidFill>
                  <a:srgbClr val="005CB8"/>
                </a:solidFill>
                <a:latin typeface="Calibri Light" panose="020F0302020204030204"/>
              </a:rPr>
              <a:t>Junho</a:t>
            </a: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2024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223147" y="2165673"/>
            <a:ext cx="518394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Sustentabilidade Ambiental, Social e de Governança Corporativa (ESG)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6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242269" y="6235511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0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áfico 6">
            <a:extLst>
              <a:ext uri="{FF2B5EF4-FFF2-40B4-BE49-F238E27FC236}">
                <a16:creationId xmlns:a16="http://schemas.microsoft.com/office/drawing/2014/main" id="{883680EE-2341-5CD0-1BBE-8713BD6717E5}"/>
              </a:ext>
            </a:extLst>
          </p:cNvPr>
          <p:cNvSpPr/>
          <p:nvPr/>
        </p:nvSpPr>
        <p:spPr>
          <a:xfrm>
            <a:off x="2551741" y="1009403"/>
            <a:ext cx="7429214" cy="2396867"/>
          </a:xfrm>
          <a:custGeom>
            <a:avLst/>
            <a:gdLst>
              <a:gd name="connsiteX0" fmla="*/ 5124165 w 7429214"/>
              <a:gd name="connsiteY0" fmla="*/ 0 h 2835306"/>
              <a:gd name="connsiteX1" fmla="*/ 3627311 w 7429214"/>
              <a:gd name="connsiteY1" fmla="*/ 0 h 2835306"/>
              <a:gd name="connsiteX2" fmla="*/ 1322261 w 7429214"/>
              <a:gd name="connsiteY2" fmla="*/ 0 h 2835306"/>
              <a:gd name="connsiteX3" fmla="*/ 963168 w 7429214"/>
              <a:gd name="connsiteY3" fmla="*/ 1647158 h 2835306"/>
              <a:gd name="connsiteX4" fmla="*/ 0 w 7429214"/>
              <a:gd name="connsiteY4" fmla="*/ 1647158 h 2835306"/>
              <a:gd name="connsiteX5" fmla="*/ 799910 w 7429214"/>
              <a:gd name="connsiteY5" fmla="*/ 2395919 h 2835306"/>
              <a:gd name="connsiteX6" fmla="*/ 704088 w 7429214"/>
              <a:gd name="connsiteY6" fmla="*/ 2835307 h 2835306"/>
              <a:gd name="connsiteX7" fmla="*/ 3009329 w 7429214"/>
              <a:gd name="connsiteY7" fmla="*/ 2834545 h 2835306"/>
              <a:gd name="connsiteX8" fmla="*/ 3009138 w 7429214"/>
              <a:gd name="connsiteY8" fmla="*/ 2835307 h 2835306"/>
              <a:gd name="connsiteX9" fmla="*/ 6811042 w 7429214"/>
              <a:gd name="connsiteY9" fmla="*/ 2834069 h 2835306"/>
              <a:gd name="connsiteX10" fmla="*/ 7429215 w 7429214"/>
              <a:gd name="connsiteY10" fmla="*/ 0 h 2835306"/>
              <a:gd name="connsiteX11" fmla="*/ 5124165 w 7429214"/>
              <a:gd name="connsiteY11" fmla="*/ 0 h 2835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429214" h="2835306">
                <a:moveTo>
                  <a:pt x="5124165" y="0"/>
                </a:moveTo>
                <a:lnTo>
                  <a:pt x="3627311" y="0"/>
                </a:lnTo>
                <a:lnTo>
                  <a:pt x="1322261" y="0"/>
                </a:lnTo>
                <a:lnTo>
                  <a:pt x="963168" y="1647158"/>
                </a:lnTo>
                <a:lnTo>
                  <a:pt x="0" y="1647158"/>
                </a:lnTo>
                <a:lnTo>
                  <a:pt x="799910" y="2395919"/>
                </a:lnTo>
                <a:lnTo>
                  <a:pt x="704088" y="2835307"/>
                </a:lnTo>
                <a:lnTo>
                  <a:pt x="3009329" y="2834545"/>
                </a:lnTo>
                <a:lnTo>
                  <a:pt x="3009138" y="2835307"/>
                </a:lnTo>
                <a:lnTo>
                  <a:pt x="6811042" y="2834069"/>
                </a:lnTo>
                <a:lnTo>
                  <a:pt x="7429215" y="0"/>
                </a:lnTo>
                <a:lnTo>
                  <a:pt x="5124165" y="0"/>
                </a:lnTo>
                <a:close/>
              </a:path>
            </a:pathLst>
          </a:custGeom>
          <a:noFill/>
          <a:ln w="19050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0" scaled="1"/>
            </a:gradFill>
            <a:prstDash val="solid"/>
            <a:miter/>
          </a:ln>
        </p:spPr>
        <p:txBody>
          <a:bodyPr rtlCol="0" anchor="ctr"/>
          <a:lstStyle/>
          <a:p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A5EDB4E-4155-875E-4A7C-A5875C8CE2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32" t="17011" r="40902" b="17011"/>
          <a:stretch/>
        </p:blipFill>
        <p:spPr>
          <a:xfrm>
            <a:off x="9980955" y="-8194"/>
            <a:ext cx="3744056" cy="6876427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94587" y="1626887"/>
            <a:ext cx="2815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000" b="1" dirty="0">
                <a:solidFill>
                  <a:srgbClr val="005CB8"/>
                </a:solidFill>
              </a:rPr>
              <a:t>Realização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74" y="5853791"/>
            <a:ext cx="838252" cy="453098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4331613" y="1377437"/>
            <a:ext cx="47650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>
                <a:solidFill>
                  <a:srgbClr val="005EB8"/>
                </a:solidFill>
              </a:rPr>
              <a:t>A pesquisa </a:t>
            </a:r>
            <a:r>
              <a:rPr lang="pt-BR" sz="2000" b="1" dirty="0">
                <a:solidFill>
                  <a:srgbClr val="005EB8"/>
                </a:solidFill>
              </a:rPr>
              <a:t>Sondagem Econômica MEI</a:t>
            </a:r>
          </a:p>
          <a:p>
            <a:r>
              <a:rPr lang="pt-BR" sz="2000" dirty="0">
                <a:solidFill>
                  <a:srgbClr val="005EB8"/>
                </a:solidFill>
              </a:rPr>
              <a:t>é um produto da </a:t>
            </a:r>
            <a:r>
              <a:rPr lang="pt-BR" sz="2000" b="1" dirty="0">
                <a:solidFill>
                  <a:srgbClr val="005EB8"/>
                </a:solidFill>
              </a:rPr>
              <a:t>Unidade de Gestão Estratégica e Inteligência</a:t>
            </a:r>
            <a:r>
              <a:rPr lang="pt-BR" sz="2000" dirty="0">
                <a:solidFill>
                  <a:srgbClr val="005EB8"/>
                </a:solidFill>
              </a:rPr>
              <a:t> do Sebrae Nacional, com apoio da </a:t>
            </a:r>
            <a:r>
              <a:rPr lang="pt-BR" sz="2000" b="1" dirty="0">
                <a:solidFill>
                  <a:srgbClr val="005EB8"/>
                </a:solidFill>
              </a:rPr>
              <a:t>Fundação Getulio Vargas</a:t>
            </a:r>
            <a:r>
              <a:rPr lang="pt-BR" sz="2000" dirty="0">
                <a:solidFill>
                  <a:srgbClr val="005EB8"/>
                </a:solidFill>
              </a:rPr>
              <a:t>.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96628" y="3505679"/>
            <a:ext cx="47288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>
                <a:solidFill>
                  <a:srgbClr val="005EB8"/>
                </a:solidFill>
              </a:rPr>
              <a:t>Equipe UGE</a:t>
            </a:r>
          </a:p>
          <a:p>
            <a:r>
              <a:rPr lang="pt-BR" dirty="0">
                <a:solidFill>
                  <a:srgbClr val="005EB8"/>
                </a:solidFill>
              </a:rPr>
              <a:t>Kennyston Lago  </a:t>
            </a:r>
            <a:r>
              <a:rPr lang="pt-BR" sz="1600" dirty="0">
                <a:solidFill>
                  <a:schemeClr val="accent3">
                    <a:lumMod val="75000"/>
                  </a:schemeClr>
                </a:solidFill>
              </a:rPr>
              <a:t>kennyston.lago@sebrae.com.br</a:t>
            </a:r>
          </a:p>
          <a:p>
            <a:pPr lvl="0"/>
            <a:r>
              <a:rPr lang="pt-BR" dirty="0">
                <a:solidFill>
                  <a:srgbClr val="005EB8"/>
                </a:solidFill>
              </a:rPr>
              <a:t>Marco Bedê  </a:t>
            </a:r>
            <a:r>
              <a:rPr lang="pt-BR" sz="1600" dirty="0">
                <a:solidFill>
                  <a:srgbClr val="A5A5A5">
                    <a:lumMod val="75000"/>
                  </a:srgbClr>
                </a:solidFill>
              </a:rPr>
              <a:t>abrco.bede@sebrae.com.br</a:t>
            </a:r>
          </a:p>
          <a:p>
            <a:pPr lvl="0"/>
            <a:r>
              <a:rPr lang="pt-BR" dirty="0">
                <a:solidFill>
                  <a:srgbClr val="005EB8"/>
                </a:solidFill>
              </a:rPr>
              <a:t>Dênis Nunes  </a:t>
            </a:r>
            <a:r>
              <a:rPr lang="pt-BR" sz="1600" dirty="0">
                <a:solidFill>
                  <a:srgbClr val="A5A5A5">
                    <a:lumMod val="75000"/>
                  </a:srgbClr>
                </a:solidFill>
              </a:rPr>
              <a:t>denis.pedro@sebrae.com.br</a:t>
            </a:r>
          </a:p>
          <a:p>
            <a:endParaRPr lang="pt-BR" sz="16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pt-BR" sz="1600" dirty="0">
              <a:solidFill>
                <a:srgbClr val="005EB8"/>
              </a:solidFill>
            </a:endParaRPr>
          </a:p>
          <a:p>
            <a:r>
              <a:rPr lang="pt-BR" b="1" dirty="0">
                <a:solidFill>
                  <a:srgbClr val="005EB8"/>
                </a:solidFill>
              </a:rPr>
              <a:t>Equipe Competitividade</a:t>
            </a:r>
          </a:p>
          <a:p>
            <a:r>
              <a:rPr lang="pt-BR" dirty="0">
                <a:solidFill>
                  <a:srgbClr val="005EB8"/>
                </a:solidFill>
              </a:rPr>
              <a:t>Alberto Vallim  </a:t>
            </a:r>
            <a:r>
              <a:rPr lang="pt-BR" sz="1600" dirty="0">
                <a:solidFill>
                  <a:schemeClr val="accent3">
                    <a:lumMod val="75000"/>
                  </a:schemeClr>
                </a:solidFill>
              </a:rPr>
              <a:t>alberto.vallim@sebrae.com.br</a:t>
            </a:r>
          </a:p>
          <a:p>
            <a:endParaRPr lang="pt-BR" sz="1600" dirty="0">
              <a:solidFill>
                <a:srgbClr val="005EB8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556874" y="3568396"/>
            <a:ext cx="47288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>
                <a:solidFill>
                  <a:srgbClr val="005EB8"/>
                </a:solidFill>
              </a:rPr>
              <a:t>Equipe FGV</a:t>
            </a:r>
          </a:p>
          <a:p>
            <a:r>
              <a:rPr lang="pt-BR" dirty="0">
                <a:solidFill>
                  <a:srgbClr val="005EB8"/>
                </a:solidFill>
              </a:rPr>
              <a:t>Luiz Gustavo Medeiros Barbosa</a:t>
            </a:r>
          </a:p>
          <a:p>
            <a:r>
              <a:rPr lang="pt-BR" dirty="0">
                <a:solidFill>
                  <a:srgbClr val="005EB8"/>
                </a:solidFill>
              </a:rPr>
              <a:t>Aloisio Campelo Junior</a:t>
            </a:r>
          </a:p>
          <a:p>
            <a:r>
              <a:rPr lang="pt-BR" dirty="0">
                <a:solidFill>
                  <a:srgbClr val="005EB8"/>
                </a:solidFill>
              </a:rPr>
              <a:t>Viviane Seda Bittencourt</a:t>
            </a:r>
          </a:p>
          <a:p>
            <a:r>
              <a:rPr lang="pt-BR" dirty="0">
                <a:solidFill>
                  <a:srgbClr val="005EB8"/>
                </a:solidFill>
              </a:rPr>
              <a:t>Patricia Meziat Pina</a:t>
            </a:r>
          </a:p>
          <a:p>
            <a:r>
              <a:rPr lang="pt-BR" dirty="0">
                <a:solidFill>
                  <a:srgbClr val="005EB8"/>
                </a:solidFill>
              </a:rPr>
              <a:t>Anna Carolina Gouveia</a:t>
            </a:r>
          </a:p>
          <a:p>
            <a:r>
              <a:rPr lang="pt-BR" dirty="0">
                <a:solidFill>
                  <a:srgbClr val="005EB8"/>
                </a:solidFill>
              </a:rPr>
              <a:t>Ique Lavatori</a:t>
            </a:r>
          </a:p>
          <a:p>
            <a:r>
              <a:rPr lang="pt-BR" dirty="0">
                <a:solidFill>
                  <a:srgbClr val="005EB8"/>
                </a:solidFill>
              </a:rPr>
              <a:t>Raphael Vianna</a:t>
            </a:r>
          </a:p>
          <a:p>
            <a:r>
              <a:rPr lang="pt-BR" dirty="0">
                <a:solidFill>
                  <a:srgbClr val="005EB8"/>
                </a:solidFill>
              </a:rPr>
              <a:t>Carlos André Alzemand F. Vieira</a:t>
            </a:r>
            <a:endParaRPr lang="pt-BR" sz="1600" dirty="0">
              <a:solidFill>
                <a:srgbClr val="005EB8"/>
              </a:solidFill>
            </a:endParaRPr>
          </a:p>
        </p:txBody>
      </p:sp>
      <p:sp>
        <p:nvSpPr>
          <p:cNvPr id="9" name="Gráfico 5">
            <a:extLst>
              <a:ext uri="{FF2B5EF4-FFF2-40B4-BE49-F238E27FC236}">
                <a16:creationId xmlns:a16="http://schemas.microsoft.com/office/drawing/2014/main" id="{0C879673-32A5-CBFC-A617-BF8FFC52ABAE}"/>
              </a:ext>
            </a:extLst>
          </p:cNvPr>
          <p:cNvSpPr/>
          <p:nvPr/>
        </p:nvSpPr>
        <p:spPr>
          <a:xfrm>
            <a:off x="5150717" y="3568396"/>
            <a:ext cx="1038679" cy="2511944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9704" h="3215492">
                <a:moveTo>
                  <a:pt x="0" y="3215492"/>
                </a:moveTo>
                <a:lnTo>
                  <a:pt x="699704" y="0"/>
                </a:ln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50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rgbClr val="005CB8"/>
                </a:solidFill>
                <a:latin typeface="Calibri" panose="020F0502020204030204"/>
              </a:rPr>
              <a:t>3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ixaDeTexto 13">
            <a:extLst>
              <a:ext uri="{FF2B5EF4-FFF2-40B4-BE49-F238E27FC236}">
                <a16:creationId xmlns:a16="http://schemas.microsoft.com/office/drawing/2014/main" id="{C8114601-B37A-7D6C-9265-4D2F8E0ECFD3}"/>
              </a:ext>
            </a:extLst>
          </p:cNvPr>
          <p:cNvSpPr txBox="1"/>
          <p:nvPr/>
        </p:nvSpPr>
        <p:spPr>
          <a:xfrm>
            <a:off x="196498" y="1792002"/>
            <a:ext cx="1108550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1 - Com relação às práticas ESG (Ambientais, Sociais e de Governança) nos negócios, qual a situação da sua empresa? </a:t>
            </a:r>
            <a:r>
              <a:rPr lang="pt-BR" sz="1600" dirty="0">
                <a:solidFill>
                  <a:srgbClr val="0065B0"/>
                </a:solidFill>
                <a:latin typeface="Roboto"/>
              </a:rPr>
              <a:t>	</a:t>
            </a:r>
          </a:p>
          <a:p>
            <a:pPr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2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( ) Implementei algumas práticas ESG na área </a:t>
            </a:r>
            <a:r>
              <a:rPr lang="pt-BR" sz="1600" b="1" dirty="0">
                <a:solidFill>
                  <a:srgbClr val="0065B0"/>
                </a:solidFill>
                <a:latin typeface="Roboto"/>
              </a:rPr>
              <a:t>ambiental</a:t>
            </a:r>
            <a:r>
              <a:rPr lang="pt-BR" sz="1600" dirty="0">
                <a:solidFill>
                  <a:srgbClr val="0065B0"/>
                </a:solidFill>
                <a:latin typeface="Roboto"/>
              </a:rPr>
              <a:t> (coleta de lixo seletiva, uso de produtos ecologicamente corretos etc.) </a:t>
            </a:r>
          </a:p>
          <a:p>
            <a:pPr lvl="2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1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	( ) Implementei algumas práticas ESG na área </a:t>
            </a:r>
            <a:r>
              <a:rPr lang="pt-BR" sz="1600" b="1" dirty="0">
                <a:solidFill>
                  <a:srgbClr val="0065B0"/>
                </a:solidFill>
                <a:latin typeface="Roboto"/>
              </a:rPr>
              <a:t>social</a:t>
            </a:r>
            <a:r>
              <a:rPr lang="pt-BR" sz="1600" dirty="0">
                <a:solidFill>
                  <a:srgbClr val="0065B0"/>
                </a:solidFill>
                <a:latin typeface="Roboto"/>
              </a:rPr>
              <a:t> (maior inserção de mulheres, negros e baixa renda, apoio 	às causas sociais etc.)</a:t>
            </a:r>
          </a:p>
          <a:p>
            <a:pPr lvl="1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1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	( ) Implementei algumas práticas ESG na área de </a:t>
            </a:r>
            <a:r>
              <a:rPr lang="pt-BR" sz="1600" b="1" dirty="0">
                <a:solidFill>
                  <a:srgbClr val="0065B0"/>
                </a:solidFill>
                <a:latin typeface="Roboto"/>
              </a:rPr>
              <a:t>governança</a:t>
            </a:r>
            <a:r>
              <a:rPr lang="pt-BR" sz="1600" dirty="0">
                <a:solidFill>
                  <a:srgbClr val="0065B0"/>
                </a:solidFill>
                <a:latin typeface="Roboto"/>
              </a:rPr>
              <a:t> (respeito às leis, busca pela eficiência e 	qualidade nos serviços prestados etc.)</a:t>
            </a:r>
          </a:p>
          <a:p>
            <a:pPr lvl="1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1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	( ) Não implementei nada disso, mas estou considerando adotá-las em breve</a:t>
            </a:r>
          </a:p>
          <a:p>
            <a:pPr lvl="1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1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	( ) Não adotei práticas ESG e não tenho a intenção de fazê-lo</a:t>
            </a:r>
          </a:p>
          <a:p>
            <a:pPr lvl="1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1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	( ) Não sei dizer/Não se aplica</a:t>
            </a:r>
            <a:endParaRPr lang="pt-BR" sz="1600" b="1" dirty="0">
              <a:solidFill>
                <a:srgbClr val="0065B0"/>
              </a:solidFill>
              <a:latin typeface="Roboto"/>
            </a:endParaRPr>
          </a:p>
          <a:p>
            <a:pPr marL="285750" indent="-285750">
              <a:buClr>
                <a:srgbClr val="3494BA"/>
              </a:buClr>
              <a:buFont typeface="Arial" panose="020B0604020202020204" pitchFamily="34" charset="0"/>
              <a:buChar char="•"/>
            </a:pPr>
            <a:endParaRPr lang="pt-BR" sz="1400" dirty="0">
              <a:solidFill>
                <a:srgbClr val="0065B0"/>
              </a:solidFill>
              <a:latin typeface="Roboto"/>
            </a:endParaRPr>
          </a:p>
          <a:p>
            <a:pPr>
              <a:buClr>
                <a:srgbClr val="3494BA"/>
              </a:buClr>
            </a:pPr>
            <a:endParaRPr lang="pt-BR" sz="1400" dirty="0">
              <a:solidFill>
                <a:srgbClr val="0065B0"/>
              </a:solidFill>
              <a:latin typeface="Roboto"/>
            </a:endParaRPr>
          </a:p>
          <a:p>
            <a:pPr marL="285750" indent="-285750">
              <a:buClr>
                <a:srgbClr val="3494BA"/>
              </a:buClr>
              <a:buFont typeface="Arial" panose="020B0604020202020204" pitchFamily="34" charset="0"/>
              <a:buChar char="•"/>
            </a:pPr>
            <a:endParaRPr lang="pt-BR" dirty="0">
              <a:solidFill>
                <a:srgbClr val="0065B0"/>
              </a:solidFill>
              <a:latin typeface="Roboto"/>
            </a:endParaRPr>
          </a:p>
          <a:p>
            <a:pPr>
              <a:buClr>
                <a:srgbClr val="3494BA"/>
              </a:buClr>
            </a:pPr>
            <a:endParaRPr lang="pt-BR" dirty="0">
              <a:solidFill>
                <a:srgbClr val="0065B0"/>
              </a:solidFill>
              <a:latin typeface="Roboto"/>
            </a:endParaRPr>
          </a:p>
          <a:p>
            <a:pPr>
              <a:buClr>
                <a:srgbClr val="3494BA"/>
              </a:buClr>
            </a:pPr>
            <a:endParaRPr lang="pt-BR" dirty="0">
              <a:solidFill>
                <a:srgbClr val="0065B0"/>
              </a:solidFill>
              <a:latin typeface="Roboto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A193BE8-4152-4876-47DF-6B4290ED6011}"/>
              </a:ext>
            </a:extLst>
          </p:cNvPr>
          <p:cNvSpPr txBox="1"/>
          <p:nvPr/>
        </p:nvSpPr>
        <p:spPr>
          <a:xfrm>
            <a:off x="249355" y="157966"/>
            <a:ext cx="77779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Quesito especial - Sustentabilidade Ambiental, Social e de Governança Corporativa (ESG)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E1C3040-F141-9B04-0980-876C539CD3EB}"/>
              </a:ext>
            </a:extLst>
          </p:cNvPr>
          <p:cNvSpPr/>
          <p:nvPr/>
        </p:nvSpPr>
        <p:spPr>
          <a:xfrm>
            <a:off x="-129540" y="1088959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88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b="1" dirty="0">
                <a:solidFill>
                  <a:srgbClr val="005CB8"/>
                </a:solidFill>
                <a:latin typeface="Calibri" panose="020F0502020204030204"/>
              </a:rPr>
              <a:t>3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ixaDeTexto 13">
            <a:extLst>
              <a:ext uri="{FF2B5EF4-FFF2-40B4-BE49-F238E27FC236}">
                <a16:creationId xmlns:a16="http://schemas.microsoft.com/office/drawing/2014/main" id="{C8114601-B37A-7D6C-9265-4D2F8E0ECFD3}"/>
              </a:ext>
            </a:extLst>
          </p:cNvPr>
          <p:cNvSpPr txBox="1"/>
          <p:nvPr/>
        </p:nvSpPr>
        <p:spPr>
          <a:xfrm>
            <a:off x="196498" y="1792002"/>
            <a:ext cx="1108550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2 - Você acredita que a adoção de práticas ESG faz (ou fará) diferença na percepção dos seus produtos/serviços pelos clientes?</a:t>
            </a:r>
          </a:p>
          <a:p>
            <a:pPr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2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( ) Sim, acredito que faz (ou fará) uma grande diferença</a:t>
            </a:r>
          </a:p>
          <a:p>
            <a:pPr lvl="2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1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	( ) Sim, acredito que faz (ou fará) alguma diferença, mas não será tão relevante</a:t>
            </a:r>
          </a:p>
          <a:p>
            <a:pPr lvl="1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1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	( ) Não acredito que faz (ou fará) diferença significativa</a:t>
            </a:r>
          </a:p>
          <a:p>
            <a:pPr lvl="1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lvl="1">
              <a:buClr>
                <a:srgbClr val="3494BA"/>
              </a:buClr>
            </a:pPr>
            <a:r>
              <a:rPr lang="pt-BR" sz="1600" dirty="0">
                <a:solidFill>
                  <a:srgbClr val="0065B0"/>
                </a:solidFill>
                <a:latin typeface="Roboto"/>
              </a:rPr>
              <a:t>	( ) Não sei dizer/Não se Aplica</a:t>
            </a:r>
          </a:p>
          <a:p>
            <a:pPr lvl="1">
              <a:buClr>
                <a:srgbClr val="3494BA"/>
              </a:buClr>
            </a:pPr>
            <a:endParaRPr lang="pt-BR" sz="1600" dirty="0">
              <a:solidFill>
                <a:srgbClr val="0065B0"/>
              </a:solidFill>
              <a:latin typeface="Roboto"/>
            </a:endParaRPr>
          </a:p>
          <a:p>
            <a:pPr marL="285750" indent="-285750">
              <a:buClr>
                <a:srgbClr val="3494BA"/>
              </a:buClr>
              <a:buFont typeface="Arial" panose="020B0604020202020204" pitchFamily="34" charset="0"/>
              <a:buChar char="•"/>
            </a:pPr>
            <a:endParaRPr lang="pt-BR" sz="1400" dirty="0">
              <a:solidFill>
                <a:srgbClr val="0065B0"/>
              </a:solidFill>
              <a:latin typeface="Roboto"/>
            </a:endParaRPr>
          </a:p>
          <a:p>
            <a:pPr>
              <a:buClr>
                <a:srgbClr val="3494BA"/>
              </a:buClr>
            </a:pPr>
            <a:endParaRPr lang="pt-BR" sz="1400" b="1" dirty="0">
              <a:solidFill>
                <a:srgbClr val="0065B0"/>
              </a:solidFill>
              <a:latin typeface="Roboto"/>
            </a:endParaRPr>
          </a:p>
          <a:p>
            <a:pPr marL="285750" indent="-285750">
              <a:buClr>
                <a:srgbClr val="3494BA"/>
              </a:buClr>
              <a:buFont typeface="Arial" panose="020B0604020202020204" pitchFamily="34" charset="0"/>
              <a:buChar char="•"/>
            </a:pPr>
            <a:endParaRPr lang="pt-BR" dirty="0">
              <a:solidFill>
                <a:srgbClr val="0065B0"/>
              </a:solidFill>
              <a:latin typeface="Roboto"/>
            </a:endParaRPr>
          </a:p>
          <a:p>
            <a:pPr>
              <a:buClr>
                <a:srgbClr val="3494BA"/>
              </a:buClr>
            </a:pPr>
            <a:endParaRPr lang="pt-BR" dirty="0">
              <a:solidFill>
                <a:srgbClr val="0065B0"/>
              </a:solidFill>
              <a:latin typeface="Roboto"/>
            </a:endParaRPr>
          </a:p>
          <a:p>
            <a:pPr>
              <a:buClr>
                <a:srgbClr val="3494BA"/>
              </a:buClr>
            </a:pPr>
            <a:endParaRPr lang="pt-BR" dirty="0">
              <a:solidFill>
                <a:srgbClr val="0065B0"/>
              </a:solidFill>
              <a:latin typeface="Roboto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A193BE8-4152-4876-47DF-6B4290ED6011}"/>
              </a:ext>
            </a:extLst>
          </p:cNvPr>
          <p:cNvSpPr txBox="1"/>
          <p:nvPr/>
        </p:nvSpPr>
        <p:spPr>
          <a:xfrm>
            <a:off x="249355" y="157966"/>
            <a:ext cx="77779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Quesito especial - Sustentabilidade Ambiental, Social e de Governança Corporativa (ESG)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E1C3040-F141-9B04-0980-876C539CD3EB}"/>
              </a:ext>
            </a:extLst>
          </p:cNvPr>
          <p:cNvSpPr/>
          <p:nvPr/>
        </p:nvSpPr>
        <p:spPr>
          <a:xfrm>
            <a:off x="-129540" y="1088959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80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áfico 6">
            <a:extLst>
              <a:ext uri="{FF2B5EF4-FFF2-40B4-BE49-F238E27FC236}">
                <a16:creationId xmlns:a16="http://schemas.microsoft.com/office/drawing/2014/main" id="{AD137DB3-405A-399F-6E92-71FB934B10AC}"/>
              </a:ext>
            </a:extLst>
          </p:cNvPr>
          <p:cNvSpPr/>
          <p:nvPr/>
        </p:nvSpPr>
        <p:spPr>
          <a:xfrm>
            <a:off x="-1568888" y="6995845"/>
            <a:ext cx="1504492" cy="6935741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  <a:gd name="connsiteX0" fmla="*/ 0 w 1189101"/>
              <a:gd name="connsiteY0" fmla="*/ 5507932 h 5507932"/>
              <a:gd name="connsiteX1" fmla="*/ 1189101 w 1189101"/>
              <a:gd name="connsiteY1" fmla="*/ 0 h 5507932"/>
              <a:gd name="connsiteX0" fmla="*/ 0 w 1485315"/>
              <a:gd name="connsiteY0" fmla="*/ 6847335 h 6847335"/>
              <a:gd name="connsiteX1" fmla="*/ 1485315 w 1485315"/>
              <a:gd name="connsiteY1" fmla="*/ 0 h 684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5315" h="6847335">
                <a:moveTo>
                  <a:pt x="0" y="6847335"/>
                </a:moveTo>
                <a:cubicBezTo>
                  <a:pt x="233235" y="5775504"/>
                  <a:pt x="1252080" y="1071831"/>
                  <a:pt x="1485315" y="0"/>
                </a:cubicBez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Gráfico 5">
            <a:extLst>
              <a:ext uri="{FF2B5EF4-FFF2-40B4-BE49-F238E27FC236}">
                <a16:creationId xmlns:a16="http://schemas.microsoft.com/office/drawing/2014/main" id="{0C879673-32A5-CBFC-A617-BF8FFC52ABAE}"/>
              </a:ext>
            </a:extLst>
          </p:cNvPr>
          <p:cNvSpPr/>
          <p:nvPr/>
        </p:nvSpPr>
        <p:spPr>
          <a:xfrm>
            <a:off x="5989812" y="1792002"/>
            <a:ext cx="699704" cy="3215492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9704" h="3215492">
                <a:moveTo>
                  <a:pt x="0" y="3215492"/>
                </a:moveTo>
                <a:lnTo>
                  <a:pt x="699704" y="0"/>
                </a:ln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Gráfico 9">
            <a:extLst>
              <a:ext uri="{FF2B5EF4-FFF2-40B4-BE49-F238E27FC236}">
                <a16:creationId xmlns:a16="http://schemas.microsoft.com/office/drawing/2014/main" id="{C13456DE-8A29-04B2-CA13-772E0F3852D2}"/>
              </a:ext>
            </a:extLst>
          </p:cNvPr>
          <p:cNvSpPr/>
          <p:nvPr/>
        </p:nvSpPr>
        <p:spPr>
          <a:xfrm>
            <a:off x="-2708734" y="6138122"/>
            <a:ext cx="7883869" cy="5369101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E2FAD6E-698E-41BD-76AE-57C8BECF83D8}"/>
              </a:ext>
            </a:extLst>
          </p:cNvPr>
          <p:cNvSpPr txBox="1"/>
          <p:nvPr/>
        </p:nvSpPr>
        <p:spPr>
          <a:xfrm>
            <a:off x="7659441" y="3069584"/>
            <a:ext cx="3757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>
                <a:solidFill>
                  <a:srgbClr val="005CB8"/>
                </a:solidFill>
                <a:latin typeface="Calibri Light" panose="020F0302020204030204"/>
              </a:rPr>
              <a:t>Junho</a:t>
            </a: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2024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558265" y="1823000"/>
            <a:ext cx="49913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Comparação entre MEI, MPE e Demais portes (Médias</a:t>
            </a:r>
            <a:r>
              <a:rPr kumimoji="0" lang="pt-BR" sz="4800" b="1" i="0" u="none" strike="noStrike" kern="1200" cap="none" spc="0" normalizeH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 Grandes)</a:t>
            </a:r>
            <a:endParaRPr kumimoji="0" lang="pt-BR" sz="48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6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242269" y="6235511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6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35010" y="419577"/>
            <a:ext cx="7018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Comparação MEI, MPE e demais portes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37952" y="16455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304457" y="1353227"/>
            <a:ext cx="949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1 - Com relação às práticas ESG (Ambientais, Sociais e de Governança) nos negócios, qual a situação da sua empresa?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156597"/>
              </p:ext>
            </p:extLst>
          </p:nvPr>
        </p:nvGraphicFramePr>
        <p:xfrm>
          <a:off x="1304457" y="2111991"/>
          <a:ext cx="9219500" cy="4230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994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86383" y="441937"/>
            <a:ext cx="8120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Comparação MEI, MPE e demais portes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37952" y="16455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234777" y="1471075"/>
            <a:ext cx="949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2 - Você acredita que a adoção de práticas ESG faz (ou fará) diferença na percepção dos seus produtos/serviços pelos clientes?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b="1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863237"/>
              </p:ext>
            </p:extLst>
          </p:nvPr>
        </p:nvGraphicFramePr>
        <p:xfrm>
          <a:off x="1159827" y="2187985"/>
          <a:ext cx="9274433" cy="4068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834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áfico 6">
            <a:extLst>
              <a:ext uri="{FF2B5EF4-FFF2-40B4-BE49-F238E27FC236}">
                <a16:creationId xmlns:a16="http://schemas.microsoft.com/office/drawing/2014/main" id="{AD137DB3-405A-399F-6E92-71FB934B10AC}"/>
              </a:ext>
            </a:extLst>
          </p:cNvPr>
          <p:cNvSpPr/>
          <p:nvPr/>
        </p:nvSpPr>
        <p:spPr>
          <a:xfrm>
            <a:off x="-1568888" y="6995845"/>
            <a:ext cx="1504492" cy="6935741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  <a:gd name="connsiteX0" fmla="*/ 0 w 1189101"/>
              <a:gd name="connsiteY0" fmla="*/ 5507932 h 5507932"/>
              <a:gd name="connsiteX1" fmla="*/ 1189101 w 1189101"/>
              <a:gd name="connsiteY1" fmla="*/ 0 h 5507932"/>
              <a:gd name="connsiteX0" fmla="*/ 0 w 1485315"/>
              <a:gd name="connsiteY0" fmla="*/ 6847335 h 6847335"/>
              <a:gd name="connsiteX1" fmla="*/ 1485315 w 1485315"/>
              <a:gd name="connsiteY1" fmla="*/ 0 h 684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5315" h="6847335">
                <a:moveTo>
                  <a:pt x="0" y="6847335"/>
                </a:moveTo>
                <a:cubicBezTo>
                  <a:pt x="233235" y="5775504"/>
                  <a:pt x="1252080" y="1071831"/>
                  <a:pt x="1485315" y="0"/>
                </a:cubicBez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Gráfico 5">
            <a:extLst>
              <a:ext uri="{FF2B5EF4-FFF2-40B4-BE49-F238E27FC236}">
                <a16:creationId xmlns:a16="http://schemas.microsoft.com/office/drawing/2014/main" id="{0C879673-32A5-CBFC-A617-BF8FFC52ABAE}"/>
              </a:ext>
            </a:extLst>
          </p:cNvPr>
          <p:cNvSpPr/>
          <p:nvPr/>
        </p:nvSpPr>
        <p:spPr>
          <a:xfrm>
            <a:off x="5760643" y="2046613"/>
            <a:ext cx="699704" cy="3215492"/>
          </a:xfrm>
          <a:custGeom>
            <a:avLst/>
            <a:gdLst>
              <a:gd name="connsiteX0" fmla="*/ 0 w 699704"/>
              <a:gd name="connsiteY0" fmla="*/ 3215492 h 3215492"/>
              <a:gd name="connsiteX1" fmla="*/ 699704 w 699704"/>
              <a:gd name="connsiteY1" fmla="*/ 0 h 3215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9704" h="3215492">
                <a:moveTo>
                  <a:pt x="0" y="3215492"/>
                </a:moveTo>
                <a:lnTo>
                  <a:pt x="699704" y="0"/>
                </a:lnTo>
              </a:path>
            </a:pathLst>
          </a:custGeom>
          <a:ln w="12700" cap="flat">
            <a:solidFill>
              <a:srgbClr val="005EB8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Gráfico 9">
            <a:extLst>
              <a:ext uri="{FF2B5EF4-FFF2-40B4-BE49-F238E27FC236}">
                <a16:creationId xmlns:a16="http://schemas.microsoft.com/office/drawing/2014/main" id="{C13456DE-8A29-04B2-CA13-772E0F3852D2}"/>
              </a:ext>
            </a:extLst>
          </p:cNvPr>
          <p:cNvSpPr/>
          <p:nvPr/>
        </p:nvSpPr>
        <p:spPr>
          <a:xfrm>
            <a:off x="-2708734" y="6138122"/>
            <a:ext cx="7883869" cy="5369101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E2FAD6E-698E-41BD-76AE-57C8BECF83D8}"/>
              </a:ext>
            </a:extLst>
          </p:cNvPr>
          <p:cNvSpPr txBox="1"/>
          <p:nvPr/>
        </p:nvSpPr>
        <p:spPr>
          <a:xfrm>
            <a:off x="7659441" y="3069584"/>
            <a:ext cx="3757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dirty="0">
                <a:solidFill>
                  <a:srgbClr val="005CB8"/>
                </a:solidFill>
                <a:latin typeface="Calibri Light" panose="020F0302020204030204"/>
              </a:rPr>
              <a:t>Junho</a:t>
            </a: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2024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938991" y="2777196"/>
            <a:ext cx="46106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5400" b="1" dirty="0">
                <a:solidFill>
                  <a:srgbClr val="005CB8"/>
                </a:solidFill>
                <a:latin typeface="Calibri" panose="020F0502020204030204"/>
              </a:rPr>
              <a:t>Resultado por setores </a:t>
            </a:r>
            <a:endParaRPr kumimoji="0" lang="pt-BR" sz="5400" b="1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6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242269" y="6235511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Imagem 2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45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425529"/>
            <a:ext cx="12192000" cy="4324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Gráfico 9">
            <a:extLst>
              <a:ext uri="{FF2B5EF4-FFF2-40B4-BE49-F238E27FC236}">
                <a16:creationId xmlns:a16="http://schemas.microsoft.com/office/drawing/2014/main" id="{9266E76B-91F3-A97B-7EAB-8AAA32622F2F}"/>
              </a:ext>
            </a:extLst>
          </p:cNvPr>
          <p:cNvSpPr/>
          <p:nvPr/>
        </p:nvSpPr>
        <p:spPr>
          <a:xfrm>
            <a:off x="9880912" y="-4165347"/>
            <a:ext cx="8064918" cy="5492400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Gráfico 9">
            <a:extLst>
              <a:ext uri="{FF2B5EF4-FFF2-40B4-BE49-F238E27FC236}">
                <a16:creationId xmlns:a16="http://schemas.microsoft.com/office/drawing/2014/main" id="{4D57A72C-5C4D-1AEE-FA3F-3E5590BB7486}"/>
              </a:ext>
            </a:extLst>
          </p:cNvPr>
          <p:cNvSpPr/>
          <p:nvPr/>
        </p:nvSpPr>
        <p:spPr>
          <a:xfrm>
            <a:off x="8597055" y="-1419147"/>
            <a:ext cx="2567713" cy="1748673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281999" y="149959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ráfico 17">
            <a:extLst>
              <a:ext uri="{FF2B5EF4-FFF2-40B4-BE49-F238E27FC236}">
                <a16:creationId xmlns:a16="http://schemas.microsoft.com/office/drawing/2014/main" id="{9822C1C1-ABA3-A64D-C1E7-853FE893EB81}"/>
              </a:ext>
            </a:extLst>
          </p:cNvPr>
          <p:cNvSpPr/>
          <p:nvPr/>
        </p:nvSpPr>
        <p:spPr>
          <a:xfrm>
            <a:off x="11820762" y="1142936"/>
            <a:ext cx="3531158" cy="1298132"/>
          </a:xfrm>
          <a:custGeom>
            <a:avLst/>
            <a:gdLst>
              <a:gd name="connsiteX0" fmla="*/ 6226592 w 6464483"/>
              <a:gd name="connsiteY0" fmla="*/ 0 h 2376487"/>
              <a:gd name="connsiteX1" fmla="*/ 761731 w 6464483"/>
              <a:gd name="connsiteY1" fmla="*/ 0 h 2376487"/>
              <a:gd name="connsiteX2" fmla="*/ 523839 w 6464483"/>
              <a:gd name="connsiteY2" fmla="*/ 0 h 2376487"/>
              <a:gd name="connsiteX3" fmla="*/ 0 w 6464483"/>
              <a:gd name="connsiteY3" fmla="*/ 2376488 h 2376487"/>
              <a:gd name="connsiteX4" fmla="*/ 237892 w 6464483"/>
              <a:gd name="connsiteY4" fmla="*/ 2376488 h 2376487"/>
              <a:gd name="connsiteX5" fmla="*/ 5713410 w 6464483"/>
              <a:gd name="connsiteY5" fmla="*/ 2376488 h 2376487"/>
              <a:gd name="connsiteX6" fmla="*/ 5951302 w 6464483"/>
              <a:gd name="connsiteY6" fmla="*/ 2376488 h 2376487"/>
              <a:gd name="connsiteX7" fmla="*/ 6464484 w 6464483"/>
              <a:gd name="connsiteY7" fmla="*/ 0 h 2376487"/>
              <a:gd name="connsiteX8" fmla="*/ 6226592 w 6464483"/>
              <a:gd name="connsiteY8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64483" h="2376487">
                <a:moveTo>
                  <a:pt x="6226592" y="0"/>
                </a:moveTo>
                <a:lnTo>
                  <a:pt x="761731" y="0"/>
                </a:lnTo>
                <a:lnTo>
                  <a:pt x="523839" y="0"/>
                </a:lnTo>
                <a:lnTo>
                  <a:pt x="0" y="2376488"/>
                </a:lnTo>
                <a:lnTo>
                  <a:pt x="237892" y="2376488"/>
                </a:lnTo>
                <a:lnTo>
                  <a:pt x="5713410" y="2376488"/>
                </a:lnTo>
                <a:lnTo>
                  <a:pt x="5951302" y="2376488"/>
                </a:lnTo>
                <a:lnTo>
                  <a:pt x="6464484" y="0"/>
                </a:lnTo>
                <a:lnTo>
                  <a:pt x="6226592" y="0"/>
                </a:lnTo>
                <a:close/>
              </a:path>
            </a:pathLst>
          </a:custGeom>
          <a:noFill/>
          <a:ln w="19022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37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Gráfico 12">
            <a:extLst>
              <a:ext uri="{FF2B5EF4-FFF2-40B4-BE49-F238E27FC236}">
                <a16:creationId xmlns:a16="http://schemas.microsoft.com/office/drawing/2014/main" id="{A2445830-D354-4979-2C00-A5373FE1BDE9}"/>
              </a:ext>
            </a:extLst>
          </p:cNvPr>
          <p:cNvSpPr/>
          <p:nvPr/>
        </p:nvSpPr>
        <p:spPr>
          <a:xfrm>
            <a:off x="7173197" y="-1321029"/>
            <a:ext cx="2889732" cy="1974996"/>
          </a:xfrm>
          <a:custGeom>
            <a:avLst/>
            <a:gdLst>
              <a:gd name="connsiteX0" fmla="*/ 3477178 w 3477177"/>
              <a:gd name="connsiteY0" fmla="*/ 0 h 2376487"/>
              <a:gd name="connsiteX1" fmla="*/ 2954247 w 3477177"/>
              <a:gd name="connsiteY1" fmla="*/ 2376488 h 2376487"/>
              <a:gd name="connsiteX2" fmla="*/ 0 w 3477177"/>
              <a:gd name="connsiteY2" fmla="*/ 2376488 h 2376487"/>
              <a:gd name="connsiteX3" fmla="*/ 522930 w 3477177"/>
              <a:gd name="connsiteY3" fmla="*/ 0 h 2376487"/>
              <a:gd name="connsiteX4" fmla="*/ 3477178 w 3477177"/>
              <a:gd name="connsiteY4" fmla="*/ 0 h 237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7177" h="2376487">
                <a:moveTo>
                  <a:pt x="3477178" y="0"/>
                </a:moveTo>
                <a:lnTo>
                  <a:pt x="2954247" y="2376488"/>
                </a:lnTo>
                <a:lnTo>
                  <a:pt x="0" y="2376488"/>
                </a:lnTo>
                <a:lnTo>
                  <a:pt x="522930" y="0"/>
                </a:lnTo>
                <a:lnTo>
                  <a:pt x="3477178" y="0"/>
                </a:lnTo>
                <a:close/>
              </a:path>
            </a:pathLst>
          </a:custGeom>
          <a:noFill/>
          <a:ln w="18998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00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Gráfico 10">
            <a:extLst>
              <a:ext uri="{FF2B5EF4-FFF2-40B4-BE49-F238E27FC236}">
                <a16:creationId xmlns:a16="http://schemas.microsoft.com/office/drawing/2014/main" id="{45836BE3-7C91-5BCB-AACF-21626311A18A}"/>
              </a:ext>
            </a:extLst>
          </p:cNvPr>
          <p:cNvSpPr/>
          <p:nvPr/>
        </p:nvSpPr>
        <p:spPr>
          <a:xfrm>
            <a:off x="10434260" y="157966"/>
            <a:ext cx="2233534" cy="496001"/>
          </a:xfrm>
          <a:custGeom>
            <a:avLst/>
            <a:gdLst>
              <a:gd name="connsiteX0" fmla="*/ 6251713 w 6251713"/>
              <a:gd name="connsiteY0" fmla="*/ 0 h 1388318"/>
              <a:gd name="connsiteX1" fmla="*/ 5949733 w 6251713"/>
              <a:gd name="connsiteY1" fmla="*/ 1388318 h 1388318"/>
              <a:gd name="connsiteX2" fmla="*/ 0 w 6251713"/>
              <a:gd name="connsiteY2" fmla="*/ 1388318 h 1388318"/>
              <a:gd name="connsiteX3" fmla="*/ 308264 w 6251713"/>
              <a:gd name="connsiteY3" fmla="*/ 0 h 1388318"/>
              <a:gd name="connsiteX4" fmla="*/ 6251713 w 6251713"/>
              <a:gd name="connsiteY4" fmla="*/ 0 h 1388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51713" h="1388318">
                <a:moveTo>
                  <a:pt x="6251713" y="0"/>
                </a:moveTo>
                <a:lnTo>
                  <a:pt x="5949733" y="1388318"/>
                </a:lnTo>
                <a:lnTo>
                  <a:pt x="0" y="1388318"/>
                </a:lnTo>
                <a:lnTo>
                  <a:pt x="308264" y="0"/>
                </a:lnTo>
                <a:lnTo>
                  <a:pt x="6251713" y="0"/>
                </a:lnTo>
                <a:close/>
              </a:path>
            </a:pathLst>
          </a:custGeom>
          <a:noFill/>
          <a:ln w="19021" cap="flat">
            <a:gradFill>
              <a:gsLst>
                <a:gs pos="0">
                  <a:srgbClr val="9FF0BF"/>
                </a:gs>
                <a:gs pos="28000">
                  <a:srgbClr val="9BECC2"/>
                </a:gs>
                <a:gs pos="53000">
                  <a:srgbClr val="90E1CD"/>
                </a:gs>
                <a:gs pos="77000">
                  <a:srgbClr val="7ED0DE"/>
                </a:gs>
                <a:gs pos="100000">
                  <a:srgbClr val="65B7F7"/>
                </a:gs>
                <a:gs pos="100000">
                  <a:srgbClr val="65B7F8"/>
                </a:gs>
              </a:gsLst>
              <a:lin ang="18900042" scaled="1"/>
            </a:gra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Gráfico 9">
            <a:extLst>
              <a:ext uri="{FF2B5EF4-FFF2-40B4-BE49-F238E27FC236}">
                <a16:creationId xmlns:a16="http://schemas.microsoft.com/office/drawing/2014/main" id="{35410381-6EFD-80F0-5D7D-88BE03BCCC8D}"/>
              </a:ext>
            </a:extLst>
          </p:cNvPr>
          <p:cNvSpPr/>
          <p:nvPr/>
        </p:nvSpPr>
        <p:spPr>
          <a:xfrm>
            <a:off x="10523957" y="245129"/>
            <a:ext cx="1392324" cy="872116"/>
          </a:xfrm>
          <a:custGeom>
            <a:avLst/>
            <a:gdLst>
              <a:gd name="connsiteX0" fmla="*/ 3480275 w 3480275"/>
              <a:gd name="connsiteY0" fmla="*/ 0 h 2370150"/>
              <a:gd name="connsiteX1" fmla="*/ 2956879 w 3480275"/>
              <a:gd name="connsiteY1" fmla="*/ 2370150 h 2370150"/>
              <a:gd name="connsiteX2" fmla="*/ 0 w 3480275"/>
              <a:gd name="connsiteY2" fmla="*/ 2370150 h 2370150"/>
              <a:gd name="connsiteX3" fmla="*/ 523396 w 3480275"/>
              <a:gd name="connsiteY3" fmla="*/ 0 h 2370150"/>
              <a:gd name="connsiteX4" fmla="*/ 3480275 w 3480275"/>
              <a:gd name="connsiteY4" fmla="*/ 0 h 23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0275" h="2370150">
                <a:moveTo>
                  <a:pt x="3480275" y="0"/>
                </a:moveTo>
                <a:lnTo>
                  <a:pt x="2956879" y="2370150"/>
                </a:lnTo>
                <a:lnTo>
                  <a:pt x="0" y="2370150"/>
                </a:lnTo>
                <a:lnTo>
                  <a:pt x="523396" y="0"/>
                </a:lnTo>
                <a:lnTo>
                  <a:pt x="3480275" y="0"/>
                </a:lnTo>
                <a:close/>
              </a:path>
            </a:pathLst>
          </a:custGeom>
          <a:solidFill>
            <a:schemeClr val="bg1"/>
          </a:solidFill>
          <a:ln w="949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993" y="462394"/>
            <a:ext cx="838252" cy="453098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731915" y="453701"/>
            <a:ext cx="657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dirty="0">
                <a:solidFill>
                  <a:srgbClr val="005CB8"/>
                </a:solidFill>
                <a:latin typeface="Calibri" panose="020F0502020204030204"/>
              </a:rPr>
              <a:t>MEI</a:t>
            </a:r>
            <a:r>
              <a:rPr lang="pt-BR" sz="2800" dirty="0">
                <a:solidFill>
                  <a:srgbClr val="005CB8"/>
                </a:solidFill>
                <a:latin typeface="Calibri" panose="020F0502020204030204"/>
              </a:rPr>
              <a:t> - Empresarial</a:t>
            </a:r>
            <a:r>
              <a:rPr lang="pt-BR" sz="2800" noProof="0" dirty="0">
                <a:solidFill>
                  <a:srgbClr val="005CB8"/>
                </a:solidFill>
                <a:latin typeface="Calibri" panose="020F0502020204030204"/>
              </a:rPr>
              <a:t> e por setores</a:t>
            </a: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5C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-194762" y="976921"/>
            <a:ext cx="6855538" cy="45719"/>
          </a:xfrm>
          <a:prstGeom prst="rect">
            <a:avLst/>
          </a:prstGeom>
          <a:solidFill>
            <a:srgbClr val="005C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Gráfico 10">
            <a:extLst>
              <a:ext uri="{FF2B5EF4-FFF2-40B4-BE49-F238E27FC236}">
                <a16:creationId xmlns:a16="http://schemas.microsoft.com/office/drawing/2014/main" id="{710EA11F-DDFC-4CCE-B576-6FE9E686419C}"/>
              </a:ext>
            </a:extLst>
          </p:cNvPr>
          <p:cNvSpPr/>
          <p:nvPr/>
        </p:nvSpPr>
        <p:spPr>
          <a:xfrm>
            <a:off x="11385350" y="6256229"/>
            <a:ext cx="1817574" cy="666074"/>
          </a:xfrm>
          <a:custGeom>
            <a:avLst/>
            <a:gdLst>
              <a:gd name="connsiteX0" fmla="*/ 1750688 w 1817574"/>
              <a:gd name="connsiteY0" fmla="*/ 0 h 666074"/>
              <a:gd name="connsiteX1" fmla="*/ 214171 w 1817574"/>
              <a:gd name="connsiteY1" fmla="*/ 0 h 666074"/>
              <a:gd name="connsiteX2" fmla="*/ 147284 w 1817574"/>
              <a:gd name="connsiteY2" fmla="*/ 0 h 666074"/>
              <a:gd name="connsiteX3" fmla="*/ 0 w 1817574"/>
              <a:gd name="connsiteY3" fmla="*/ 666074 h 666074"/>
              <a:gd name="connsiteX4" fmla="*/ 66887 w 1817574"/>
              <a:gd name="connsiteY4" fmla="*/ 666074 h 666074"/>
              <a:gd name="connsiteX5" fmla="*/ 1606400 w 1817574"/>
              <a:gd name="connsiteY5" fmla="*/ 666074 h 666074"/>
              <a:gd name="connsiteX6" fmla="*/ 1673287 w 1817574"/>
              <a:gd name="connsiteY6" fmla="*/ 666074 h 666074"/>
              <a:gd name="connsiteX7" fmla="*/ 1817574 w 1817574"/>
              <a:gd name="connsiteY7" fmla="*/ 0 h 666074"/>
              <a:gd name="connsiteX8" fmla="*/ 1750688 w 1817574"/>
              <a:gd name="connsiteY8" fmla="*/ 0 h 666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17574" h="666074">
                <a:moveTo>
                  <a:pt x="1750688" y="0"/>
                </a:moveTo>
                <a:lnTo>
                  <a:pt x="214171" y="0"/>
                </a:lnTo>
                <a:lnTo>
                  <a:pt x="147284" y="0"/>
                </a:lnTo>
                <a:lnTo>
                  <a:pt x="0" y="666074"/>
                </a:lnTo>
                <a:lnTo>
                  <a:pt x="66887" y="666074"/>
                </a:lnTo>
                <a:lnTo>
                  <a:pt x="1606400" y="666074"/>
                </a:lnTo>
                <a:lnTo>
                  <a:pt x="1673287" y="666074"/>
                </a:lnTo>
                <a:lnTo>
                  <a:pt x="1817574" y="0"/>
                </a:lnTo>
                <a:lnTo>
                  <a:pt x="1750688" y="0"/>
                </a:lnTo>
                <a:close/>
              </a:path>
            </a:pathLst>
          </a:custGeom>
          <a:gradFill>
            <a:gsLst>
              <a:gs pos="100000">
                <a:srgbClr val="83F4BB"/>
              </a:gs>
              <a:gs pos="0">
                <a:srgbClr val="40BBFE"/>
              </a:gs>
            </a:gsLst>
            <a:lin ang="2700000" scaled="0"/>
          </a:gradFill>
          <a:ln w="266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937958-080B-4039-BAA3-39C69E4A65C2}"/>
              </a:ext>
            </a:extLst>
          </p:cNvPr>
          <p:cNvSpPr txBox="1"/>
          <p:nvPr/>
        </p:nvSpPr>
        <p:spPr>
          <a:xfrm>
            <a:off x="11385350" y="6342211"/>
            <a:ext cx="794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5C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7CB7C1F-98C4-0756-EF1E-A9E9A5EBAFAA}"/>
              </a:ext>
            </a:extLst>
          </p:cNvPr>
          <p:cNvSpPr/>
          <p:nvPr/>
        </p:nvSpPr>
        <p:spPr>
          <a:xfrm>
            <a:off x="2037952" y="1645574"/>
            <a:ext cx="7890187" cy="11144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64CC538-B2FE-AF8C-D079-11DBE5F81D85}"/>
              </a:ext>
            </a:extLst>
          </p:cNvPr>
          <p:cNvSpPr txBox="1"/>
          <p:nvPr/>
        </p:nvSpPr>
        <p:spPr>
          <a:xfrm>
            <a:off x="1234777" y="1471075"/>
            <a:ext cx="9496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3494BA"/>
              </a:buClr>
            </a:pPr>
            <a:r>
              <a:rPr lang="pt-BR" b="1" dirty="0">
                <a:solidFill>
                  <a:srgbClr val="0065B0"/>
                </a:solidFill>
                <a:latin typeface="Roboto"/>
              </a:rPr>
              <a:t>1 - Com relação às práticas ESG (Ambientais, Sociais e de Governança) nos negócios, qual a situação da sua empresa? </a:t>
            </a:r>
            <a:r>
              <a:rPr lang="pt-BR" i="1" dirty="0">
                <a:solidFill>
                  <a:srgbClr val="0065B0"/>
                </a:solidFill>
                <a:latin typeface="Roboto"/>
              </a:rPr>
              <a:t>(Dados em %)</a:t>
            </a:r>
            <a:endParaRPr lang="pt-BR" sz="1600" dirty="0">
              <a:solidFill>
                <a:srgbClr val="0065B0"/>
              </a:solidFill>
              <a:latin typeface="Roboto"/>
            </a:endParaRPr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0CECD37A-DC23-4C42-B3B8-85BA2E0E91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987081"/>
              </p:ext>
            </p:extLst>
          </p:nvPr>
        </p:nvGraphicFramePr>
        <p:xfrm>
          <a:off x="1225542" y="2121055"/>
          <a:ext cx="9298415" cy="4308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0620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2c776c8-a84f-4743-86f7-cd5c99748b8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52AF688D899CB43AF9FE9EFC2F2188C" ma:contentTypeVersion="15" ma:contentTypeDescription="Crie um novo documento." ma:contentTypeScope="" ma:versionID="31bc796710f9b0f3bfb38258bac057af">
  <xsd:schema xmlns:xsd="http://www.w3.org/2001/XMLSchema" xmlns:xs="http://www.w3.org/2001/XMLSchema" xmlns:p="http://schemas.microsoft.com/office/2006/metadata/properties" xmlns:ns3="22c776c8-a84f-4743-86f7-cd5c99748b88" xmlns:ns4="50625662-ddcb-4394-8252-5e5aaf7d410e" targetNamespace="http://schemas.microsoft.com/office/2006/metadata/properties" ma:root="true" ma:fieldsID="1c33dfeef5c4f29556d6c3cd4ea55f30" ns3:_="" ns4:_="">
    <xsd:import namespace="22c776c8-a84f-4743-86f7-cd5c99748b88"/>
    <xsd:import namespace="50625662-ddcb-4394-8252-5e5aaf7d410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776c8-a84f-4743-86f7-cd5c99748b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5662-ddcb-4394-8252-5e5aaf7d410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705B1B-11BE-4755-879E-6011049C8C8D}">
  <ds:schemaRefs>
    <ds:schemaRef ds:uri="22c776c8-a84f-4743-86f7-cd5c99748b88"/>
    <ds:schemaRef ds:uri="50625662-ddcb-4394-8252-5e5aaf7d410e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1185FE7-BE58-452F-AFDF-6248A20A97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25EAF8-4FE3-41C9-8D8E-2980DD2BA4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c776c8-a84f-4743-86f7-cd5c99748b88"/>
    <ds:schemaRef ds:uri="50625662-ddcb-4394-8252-5e5aaf7d41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8852</TotalTime>
  <Words>860</Words>
  <Application>Microsoft Office PowerPoint</Application>
  <PresentationFormat>Widescreen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Roboto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André Alzemand Fontes Vieira</dc:creator>
  <cp:lastModifiedBy>Marco Aurélio Bede</cp:lastModifiedBy>
  <cp:revision>179</cp:revision>
  <dcterms:created xsi:type="dcterms:W3CDTF">2023-03-07T17:30:13Z</dcterms:created>
  <dcterms:modified xsi:type="dcterms:W3CDTF">2024-10-08T13:23:30Z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0x010100E52AF688D899CB43AF9FE9EFC2F2188C</vt:lpwstr>
  </property>
  <property fmtid="{D5CDD505-2E9C-101B-9397-08002B2CF9AE}" pid="3" name="MSIP_Label_a27648bc-4fcd-4928-85ee-867f08bb1908_Enabled">
    <vt:lpwstr>true</vt:lpwstr>
  </property>
  <property fmtid="{D5CDD505-2E9C-101B-9397-08002B2CF9AE}" pid="4" name="MSIP_Label_a27648bc-4fcd-4928-85ee-867f08bb1908_SetDate">
    <vt:lpwstr>2024-10-08T13:23:12Z</vt:lpwstr>
  </property>
  <property fmtid="{D5CDD505-2E9C-101B-9397-08002B2CF9AE}" pid="5" name="MSIP_Label_a27648bc-4fcd-4928-85ee-867f08bb1908_Method">
    <vt:lpwstr>Privileged</vt:lpwstr>
  </property>
  <property fmtid="{D5CDD505-2E9C-101B-9397-08002B2CF9AE}" pid="6" name="MSIP_Label_a27648bc-4fcd-4928-85ee-867f08bb1908_Name">
    <vt:lpwstr>NA - Pública</vt:lpwstr>
  </property>
  <property fmtid="{D5CDD505-2E9C-101B-9397-08002B2CF9AE}" pid="7" name="MSIP_Label_a27648bc-4fcd-4928-85ee-867f08bb1908_SiteId">
    <vt:lpwstr>97298271-1bd7-4ac5-935b-88addef636cc</vt:lpwstr>
  </property>
  <property fmtid="{D5CDD505-2E9C-101B-9397-08002B2CF9AE}" pid="8" name="MSIP_Label_a27648bc-4fcd-4928-85ee-867f08bb1908_ActionId">
    <vt:lpwstr>a5fc5012-fcc5-459b-9bcb-ef8589b56218</vt:lpwstr>
  </property>
  <property fmtid="{D5CDD505-2E9C-101B-9397-08002B2CF9AE}" pid="9" name="MSIP_Label_a27648bc-4fcd-4928-85ee-867f08bb1908_ContentBits">
    <vt:lpwstr>1</vt:lpwstr>
  </property>
  <property fmtid="{D5CDD505-2E9C-101B-9397-08002B2CF9AE}" pid="10" name="ClassificationContentMarkingHeaderLocations">
    <vt:lpwstr>Tema do Office:8</vt:lpwstr>
  </property>
  <property fmtid="{D5CDD505-2E9C-101B-9397-08002B2CF9AE}" pid="11" name="ClassificationContentMarkingHeaderText">
    <vt:lpwstr>Pública</vt:lpwstr>
  </property>
</Properties>
</file>