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1.xml" ContentType="application/vnd.openxmlformats-officedocument.drawingml.chartshapes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89" r:id="rId5"/>
    <p:sldId id="390" r:id="rId6"/>
    <p:sldId id="391" r:id="rId7"/>
    <p:sldId id="386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7" r:id="rId63"/>
    <p:sldId id="383" r:id="rId64"/>
    <p:sldId id="384" r:id="rId65"/>
    <p:sldId id="385" r:id="rId66"/>
    <p:sldId id="388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5A5A5"/>
    <a:srgbClr val="F4AF77"/>
    <a:srgbClr val="FFC000"/>
    <a:srgbClr val="00B050"/>
    <a:srgbClr val="FFE79F"/>
    <a:srgbClr val="FF99CC"/>
    <a:srgbClr val="70AD47"/>
    <a:srgbClr val="F1543F"/>
    <a:srgbClr val="2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9.0606496319520641E-2</c:v>
                </c:pt>
                <c:pt idx="1">
                  <c:v>0.26757504902850182</c:v>
                </c:pt>
                <c:pt idx="2">
                  <c:v>0.27481090390650398</c:v>
                </c:pt>
                <c:pt idx="3">
                  <c:v>0.20313556261098506</c:v>
                </c:pt>
                <c:pt idx="4">
                  <c:v>0.16099563163159089</c:v>
                </c:pt>
                <c:pt idx="5">
                  <c:v>2.8763565029081045E-3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56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85042642693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Ter mais funcionários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0.45816607422024591</c:v>
                </c:pt>
                <c:pt idx="1">
                  <c:v>0.40795768055966108</c:v>
                </c:pt>
                <c:pt idx="2">
                  <c:v>0.49074160280265688</c:v>
                </c:pt>
                <c:pt idx="3">
                  <c:v>0.52368288974866239</c:v>
                </c:pt>
                <c:pt idx="4">
                  <c:v>0.48449497063896801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3-4D28-B172-83C57399B9F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Manter nível atual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0.45631890287032406</c:v>
                </c:pt>
                <c:pt idx="1">
                  <c:v>0.46408143659473838</c:v>
                </c:pt>
                <c:pt idx="2">
                  <c:v>0.38410577529267492</c:v>
                </c:pt>
                <c:pt idx="3">
                  <c:v>0.37764713334827649</c:v>
                </c:pt>
                <c:pt idx="4">
                  <c:v>0.39999897681898139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3-4D28-B172-83C57399B9F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Reduzir funcionários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6.8934031954562588E-2</c:v>
                </c:pt>
                <c:pt idx="1">
                  <c:v>8.4158537786974089E-2</c:v>
                </c:pt>
                <c:pt idx="2">
                  <c:v>0.10530046897153453</c:v>
                </c:pt>
                <c:pt idx="3">
                  <c:v>8.8954887877517999E-2</c:v>
                </c:pt>
                <c:pt idx="4">
                  <c:v>9.934405570197466E-2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3-4D28-B172-83C57399B9FA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Planilha1!$E$2:$E$6</c:f>
              <c:numCache>
                <c:formatCode>###0%</c:formatCode>
                <c:ptCount val="5"/>
                <c:pt idx="0">
                  <c:v>1.6580990954867446E-2</c:v>
                </c:pt>
                <c:pt idx="1">
                  <c:v>4.3802345058626464E-2</c:v>
                </c:pt>
                <c:pt idx="2">
                  <c:v>1.9852152933133652E-2</c:v>
                </c:pt>
                <c:pt idx="3">
                  <c:v>9.7150890255430708E-3</c:v>
                </c:pt>
                <c:pt idx="4">
                  <c:v>1.6161996840075955E-2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3-4D28-B172-83C57399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0.82760203685074329</c:v>
                </c:pt>
                <c:pt idx="1">
                  <c:v>9.4018273759458565E-2</c:v>
                </c:pt>
                <c:pt idx="2">
                  <c:v>3.8518858428948727E-2</c:v>
                </c:pt>
                <c:pt idx="3">
                  <c:v>1.4510095499080816E-2</c:v>
                </c:pt>
                <c:pt idx="4">
                  <c:v>2.5350735461768671E-2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AD-49A6-95D3-DD440C71FA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AD-49A6-95D3-DD440C71FA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AD-49A6-95D3-DD440C71FA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AD-49A6-95D3-DD440C71FA1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AD-49A6-95D3-DD440C71FA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AD-49A6-95D3-DD440C71F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0.83561344745513888</c:v>
                </c:pt>
                <c:pt idx="1">
                  <c:v>0.11229419577538877</c:v>
                </c:pt>
                <c:pt idx="2">
                  <c:v>2.1456895731266714E-2</c:v>
                </c:pt>
                <c:pt idx="3">
                  <c:v>5.2847255764368259E-3</c:v>
                </c:pt>
                <c:pt idx="4">
                  <c:v>2.5350735461768675E-2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AD-49A6-95D3-DD440C71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1B-4559-B33E-4F55A82C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B-4559-B33E-4F55A82C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B-4559-B33E-4F55A82C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1B-4559-B33E-4F55A82C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1B-4559-B33E-4F55A82C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1B-4559-B33E-4F55A82C2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0.81658603744648306</c:v>
                </c:pt>
                <c:pt idx="1">
                  <c:v>7.4053261522032426E-2</c:v>
                </c:pt>
                <c:pt idx="2">
                  <c:v>5.0163898825260969E-2</c:v>
                </c:pt>
                <c:pt idx="3">
                  <c:v>3.4113699549279002E-2</c:v>
                </c:pt>
                <c:pt idx="4">
                  <c:v>2.5083102656944654E-2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1B-4559-B33E-4F55A82C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A0-45FB-A699-E76AC570E0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0-45FB-A699-E76AC570E0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0-45FB-A699-E76AC570E0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A0-45FB-A699-E76AC570E0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A0-45FB-A699-E76AC570E0E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A0-45FB-A699-E76AC570E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0.111</c:v>
                </c:pt>
                <c:pt idx="1">
                  <c:v>0.19500000000000001</c:v>
                </c:pt>
                <c:pt idx="2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A0-45FB-A699-E76AC570E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C-4C77-88A6-802B113589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C-4C77-88A6-802B113589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C-4C77-88A6-802B113589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C-4C77-88A6-802B113589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0C-4C77-88A6-802B113589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0C-4C77-88A6-802B113589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0.113</c:v>
                </c:pt>
                <c:pt idx="1">
                  <c:v>0.186</c:v>
                </c:pt>
                <c:pt idx="2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0C-4C77-88A6-802B11358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7-4017-89E7-1ACA48C62E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7-4017-89E7-1ACA48C62E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F7-4017-89E7-1ACA48C62E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F7-4017-89E7-1ACA48C62E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F7-4017-89E7-1ACA48C62E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F7-4017-89E7-1ACA48C62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9.9000000000000005E-2</c:v>
                </c:pt>
                <c:pt idx="1">
                  <c:v>0.26300000000000001</c:v>
                </c:pt>
                <c:pt idx="2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F7-4017-89E7-1ACA48C62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E-4D0D-AD05-B82FBE7AE7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E-4D0D-AD05-B82FBE7AE7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1E-4D0D-AD05-B82FBE7AE7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1E-4D0D-AD05-B82FBE7AE7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E-4D0D-AD05-B82FBE7AE7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1E-4D0D-AD05-B82FBE7AE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0.111</c:v>
                </c:pt>
                <c:pt idx="1">
                  <c:v>0.13100000000000001</c:v>
                </c:pt>
                <c:pt idx="2">
                  <c:v>0.16500000000000001</c:v>
                </c:pt>
                <c:pt idx="3">
                  <c:v>0.108</c:v>
                </c:pt>
                <c:pt idx="4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1E-4D0D-AD05-B82FBE7A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D-49A6-9384-16B657F537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D-49A6-9384-16B657F537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D-49A6-9384-16B657F537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BD-49A6-9384-16B657F537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BD-49A6-9384-16B657F537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BD-49A6-9384-16B657F53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8.5999999999999993E-2</c:v>
                </c:pt>
                <c:pt idx="1">
                  <c:v>0.107</c:v>
                </c:pt>
                <c:pt idx="2">
                  <c:v>0.18</c:v>
                </c:pt>
                <c:pt idx="3">
                  <c:v>0.20599999999999999</c:v>
                </c:pt>
                <c:pt idx="4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BD-49A6-9384-16B657F53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7-4878-9B98-89533672F2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7-4878-9B98-89533672F2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7-4878-9B98-89533672F2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7-4878-9B98-89533672F2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7-4878-9B98-89533672F2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7-4878-9B98-89533672F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0.20200000000000001</c:v>
                </c:pt>
                <c:pt idx="1">
                  <c:v>0.16</c:v>
                </c:pt>
                <c:pt idx="2">
                  <c:v>0.188</c:v>
                </c:pt>
                <c:pt idx="3">
                  <c:v>0.106</c:v>
                </c:pt>
                <c:pt idx="4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F7-4878-9B98-89533672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85042642693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7.5429289305822156E-2</c:v>
                </c:pt>
                <c:pt idx="1">
                  <c:v>0.34438870988943288</c:v>
                </c:pt>
                <c:pt idx="2">
                  <c:v>0.28431580119788596</c:v>
                </c:pt>
                <c:pt idx="3">
                  <c:v>0.18200883212638311</c:v>
                </c:pt>
                <c:pt idx="4">
                  <c:v>0.11221777482994494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1AB-88C3-8FF00604566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9.6346439432444489E-2</c:v>
                </c:pt>
                <c:pt idx="1">
                  <c:v>0.1725893513772904</c:v>
                </c:pt>
                <c:pt idx="2">
                  <c:v>0.27166169284195163</c:v>
                </c:pt>
                <c:pt idx="3">
                  <c:v>0.24132751428968954</c:v>
                </c:pt>
                <c:pt idx="4">
                  <c:v>0.21044531584970058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0-41AB-88C3-8FF00604566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0.10778250816603663</c:v>
                </c:pt>
                <c:pt idx="1">
                  <c:v>0.21108156074849657</c:v>
                </c:pt>
                <c:pt idx="2">
                  <c:v>0.26384818249977715</c:v>
                </c:pt>
                <c:pt idx="3">
                  <c:v>0.21310340850106693</c:v>
                </c:pt>
                <c:pt idx="4">
                  <c:v>0.20188657729029147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0-41AB-88C3-8FF006045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4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1347575193291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utilizando os novos modelos implementados com a reforma da Lei Trabalhista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7.0321416643453108E-2</c:v>
                </c:pt>
                <c:pt idx="1">
                  <c:v>2.3013924212473204E-2</c:v>
                </c:pt>
                <c:pt idx="2">
                  <c:v>7.4991732705079917E-2</c:v>
                </c:pt>
                <c:pt idx="3">
                  <c:v>0.17028159942607016</c:v>
                </c:pt>
                <c:pt idx="4">
                  <c:v>0.69518635471986623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1.1870991953553572E-2</c:v>
                </c:pt>
                <c:pt idx="1">
                  <c:v>5.4918828122726616E-2</c:v>
                </c:pt>
                <c:pt idx="2">
                  <c:v>5.4918828122726616E-2</c:v>
                </c:pt>
                <c:pt idx="3">
                  <c:v>0.18401768432121968</c:v>
                </c:pt>
                <c:pt idx="4">
                  <c:v>0.69969114650071385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1.9953063307744837E-2</c:v>
                </c:pt>
                <c:pt idx="1">
                  <c:v>0.10001093201846233</c:v>
                </c:pt>
                <c:pt idx="2">
                  <c:v>0.10001093201846233</c:v>
                </c:pt>
                <c:pt idx="3">
                  <c:v>0.13408352641860888</c:v>
                </c:pt>
                <c:pt idx="4">
                  <c:v>0.71408045977011492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3.8982666505880073E-2</c:v>
                </c:pt>
                <c:pt idx="1">
                  <c:v>8.9663213250213647E-2</c:v>
                </c:pt>
                <c:pt idx="2">
                  <c:v>8.9663213250213647E-2</c:v>
                </c:pt>
                <c:pt idx="3">
                  <c:v>0.16904809965972664</c:v>
                </c:pt>
                <c:pt idx="4">
                  <c:v>0.68058016872106497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9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08910536687049"/>
          <c:y val="0.91642165194690894"/>
          <c:w val="0.4041912165974702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5.6056394291489647E-2</c:v>
                </c:pt>
                <c:pt idx="1">
                  <c:v>1.3389759747222481E-2</c:v>
                </c:pt>
                <c:pt idx="2">
                  <c:v>4.882246404017529E-2</c:v>
                </c:pt>
                <c:pt idx="3">
                  <c:v>0.13333873968850385</c:v>
                </c:pt>
                <c:pt idx="4">
                  <c:v>0.76787964251978191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B-4C44-9AE6-3637F30FF7C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7.4083653561927282E-2</c:v>
                </c:pt>
                <c:pt idx="1">
                  <c:v>3.7886737609616715E-2</c:v>
                </c:pt>
                <c:pt idx="2">
                  <c:v>4.8164843826978027E-2</c:v>
                </c:pt>
                <c:pt idx="3">
                  <c:v>0.14759723568484048</c:v>
                </c:pt>
                <c:pt idx="4">
                  <c:v>0.71921460145654914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B-4C44-9AE6-3637F30FF7C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5.1807724075189833E-2</c:v>
                </c:pt>
                <c:pt idx="1">
                  <c:v>1.3521188204671899E-2</c:v>
                </c:pt>
                <c:pt idx="2">
                  <c:v>9.0239114300838724E-2</c:v>
                </c:pt>
                <c:pt idx="3">
                  <c:v>0.20227782676759012</c:v>
                </c:pt>
                <c:pt idx="4">
                  <c:v>0.67306415980698464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B-4C44-9AE6-3637F30FF7CA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Planilha1!$E$2:$E$6</c:f>
              <c:numCache>
                <c:formatCode>###0%</c:formatCode>
                <c:ptCount val="5"/>
                <c:pt idx="0">
                  <c:v>0.10022914182063593</c:v>
                </c:pt>
                <c:pt idx="1">
                  <c:v>2.512763601412615E-2</c:v>
                </c:pt>
                <c:pt idx="2">
                  <c:v>8.7624514398414399E-2</c:v>
                </c:pt>
                <c:pt idx="3">
                  <c:v>0.19672063248425486</c:v>
                </c:pt>
                <c:pt idx="4">
                  <c:v>0.64339880300503483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B-4C44-9AE6-3637F30FF7CA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Planilha1!$F$2:$F$6</c:f>
              <c:numCache>
                <c:formatCode>###0%</c:formatCode>
                <c:ptCount val="5"/>
                <c:pt idx="0">
                  <c:v>6.6750624353584073E-2</c:v>
                </c:pt>
                <c:pt idx="1">
                  <c:v>2.2787093935691369E-2</c:v>
                </c:pt>
                <c:pt idx="2">
                  <c:v>8.9804598004967554E-2</c:v>
                </c:pt>
                <c:pt idx="3">
                  <c:v>0.16794308389906668</c:v>
                </c:pt>
                <c:pt idx="4">
                  <c:v>0.68770895274864785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B-4C44-9AE6-3637F30FF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16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4464909725473"/>
          <c:y val="0.91642165194690894"/>
          <c:w val="0.62696166756207816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20382225458988"/>
          <c:y val="3.1351740268448995E-2"/>
          <c:w val="0.61379617774541018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faz a gestão de todo o negócio</c:v>
                </c:pt>
                <c:pt idx="3">
                  <c:v>Quem sabe trabalhar com tecnologias digitais em  Marketing</c:v>
                </c:pt>
                <c:pt idx="4">
                  <c:v>Quem sabe de Infraestrutura de TI para apoiar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0.33810867242210435</c:v>
                </c:pt>
                <c:pt idx="1">
                  <c:v>0.13281711035306148</c:v>
                </c:pt>
                <c:pt idx="2">
                  <c:v>9.4754984616352261E-2</c:v>
                </c:pt>
                <c:pt idx="3">
                  <c:v>7.3170751998735045E-2</c:v>
                </c:pt>
                <c:pt idx="4">
                  <c:v>4.2854970707843269E-2</c:v>
                </c:pt>
                <c:pt idx="5">
                  <c:v>0.24400816452470953</c:v>
                </c:pt>
                <c:pt idx="6">
                  <c:v>7.4285345377213444E-2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t"/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0532801298126"/>
          <c:y val="2.7494362420097639E-2"/>
          <c:w val="0.41401105946452177"/>
          <c:h val="0.947941138225916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0.43504421830653439</c:v>
                </c:pt>
                <c:pt idx="1">
                  <c:v>0.1021679437722352</c:v>
                </c:pt>
                <c:pt idx="2">
                  <c:v>8.0941049449146318E-2</c:v>
                </c:pt>
                <c:pt idx="3">
                  <c:v>3.5919001755487089E-2</c:v>
                </c:pt>
                <c:pt idx="4">
                  <c:v>7.5897849616115759E-2</c:v>
                </c:pt>
                <c:pt idx="5">
                  <c:v>0.20364302453517724</c:v>
                </c:pt>
                <c:pt idx="6">
                  <c:v>6.6386912565303963E-2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0.1459951842260688</c:v>
                </c:pt>
                <c:pt idx="1">
                  <c:v>0.15556710281223024</c:v>
                </c:pt>
                <c:pt idx="2">
                  <c:v>6.9610081322974873E-2</c:v>
                </c:pt>
                <c:pt idx="3">
                  <c:v>3.4397573940302573E-2</c:v>
                </c:pt>
                <c:pt idx="4">
                  <c:v>0.10891287310890009</c:v>
                </c:pt>
                <c:pt idx="5">
                  <c:v>0.40148817636636225</c:v>
                </c:pt>
                <c:pt idx="6">
                  <c:v>8.4029008223161145E-2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0.30016567988391923</c:v>
                </c:pt>
                <c:pt idx="1">
                  <c:v>0.16235186789650777</c:v>
                </c:pt>
                <c:pt idx="2">
                  <c:v>6.4664308175070156E-2</c:v>
                </c:pt>
                <c:pt idx="3">
                  <c:v>5.5819309308876325E-2</c:v>
                </c:pt>
                <c:pt idx="4">
                  <c:v>0.11285238105848999</c:v>
                </c:pt>
                <c:pt idx="5">
                  <c:v>0.22404075410562357</c:v>
                </c:pt>
                <c:pt idx="6">
                  <c:v>8.010569957151302E-2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0.2164910010975559</c:v>
                </c:pt>
                <c:pt idx="1">
                  <c:v>0.31967668596606602</c:v>
                </c:pt>
                <c:pt idx="2">
                  <c:v>0.43984266488328033</c:v>
                </c:pt>
                <c:pt idx="3">
                  <c:v>6.1753222442712799E-3</c:v>
                </c:pt>
                <c:pt idx="4">
                  <c:v>1.7814325808845156E-2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5603643061795E-2"/>
          <c:y val="2.7494362420097639E-2"/>
          <c:w val="0.91659542560234974"/>
          <c:h val="0.70989579994880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0.20669503677042392</c:v>
                </c:pt>
                <c:pt idx="1">
                  <c:v>0.29331800772434774</c:v>
                </c:pt>
                <c:pt idx="2">
                  <c:v>0.47236022071285155</c:v>
                </c:pt>
                <c:pt idx="3">
                  <c:v>1.1815301995105306E-2</c:v>
                </c:pt>
                <c:pt idx="4">
                  <c:v>1.5811432797271496E-2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0.23673992086331958</c:v>
                </c:pt>
                <c:pt idx="1">
                  <c:v>0.41111888816797304</c:v>
                </c:pt>
                <c:pt idx="2">
                  <c:v>0.33655521181910719</c:v>
                </c:pt>
                <c:pt idx="3">
                  <c:v>0</c:v>
                </c:pt>
                <c:pt idx="4">
                  <c:v>1.5585979149600129E-2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0.2199396788112977</c:v>
                </c:pt>
                <c:pt idx="1">
                  <c:v>0.31189803333525579</c:v>
                </c:pt>
                <c:pt idx="2">
                  <c:v>0.4450450639388871</c:v>
                </c:pt>
                <c:pt idx="3">
                  <c:v>1.6587671512984393E-3</c:v>
                </c:pt>
                <c:pt idx="4">
                  <c:v>2.1458456763260959E-2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0.16816442503499107</c:v>
                </c:pt>
                <c:pt idx="1">
                  <c:v>0.36168762126736786</c:v>
                </c:pt>
                <c:pt idx="2">
                  <c:v>0.46000504592391467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E-45AD-AA52-CAB3E111CD7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0.19029707360331066</c:v>
                </c:pt>
                <c:pt idx="1">
                  <c:v>0.32787466745492166</c:v>
                </c:pt>
                <c:pt idx="2">
                  <c:v>0.4406887378066805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E-45AD-AA52-CAB3E111CD7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0.22766430318531317</c:v>
                </c:pt>
                <c:pt idx="1">
                  <c:v>0.30848020301732909</c:v>
                </c:pt>
                <c:pt idx="2">
                  <c:v>0.44600635493185542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E-45AD-AA52-CAB3E111CD7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0.21215048563204039</c:v>
                </c:pt>
                <c:pt idx="1">
                  <c:v>0.27005965483762118</c:v>
                </c:pt>
                <c:pt idx="2">
                  <c:v>0.49569308396141259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E-45AD-AA52-CAB3E111CD7E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Planilha1!$F$2:$F$4</c:f>
              <c:numCache>
                <c:formatCode>###0%</c:formatCode>
                <c:ptCount val="3"/>
                <c:pt idx="0">
                  <c:v>0.25793774630930394</c:v>
                </c:pt>
                <c:pt idx="1">
                  <c:v>0.33205606345081146</c:v>
                </c:pt>
                <c:pt idx="2">
                  <c:v>0.3847668939831892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E-45AD-AA52-CAB3E111C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9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4464909725473"/>
          <c:y val="0.91642165194690894"/>
          <c:w val="0.62696166756207816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0.13182460580024308</c:v>
                </c:pt>
                <c:pt idx="1">
                  <c:v>0.20688633251054561</c:v>
                </c:pt>
                <c:pt idx="2">
                  <c:v>6.0207509530429311E-2</c:v>
                </c:pt>
                <c:pt idx="3">
                  <c:v>1.5595410691207347E-2</c:v>
                </c:pt>
                <c:pt idx="4">
                  <c:v>0.57918912181095483</c:v>
                </c:pt>
                <c:pt idx="5">
                  <c:v>6.2970196566340042E-3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3058941619353E-2"/>
          <c:y val="2.7494362420097639E-2"/>
          <c:w val="0.92877799729797017"/>
          <c:h val="0.70989579994880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0.15543410802542071</c:v>
                </c:pt>
                <c:pt idx="1">
                  <c:v>0.21130816650185458</c:v>
                </c:pt>
                <c:pt idx="2">
                  <c:v>3.6210997607339833E-2</c:v>
                </c:pt>
                <c:pt idx="3">
                  <c:v>1.5621276363036134E-2</c:v>
                </c:pt>
                <c:pt idx="4">
                  <c:v>0.57802334863050431</c:v>
                </c:pt>
                <c:pt idx="5">
                  <c:v>3.4021028718444254E-3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9.4360356241827606E-2</c:v>
                </c:pt>
                <c:pt idx="1">
                  <c:v>0.17730598151779009</c:v>
                </c:pt>
                <c:pt idx="2">
                  <c:v>8.7366703911249052E-2</c:v>
                </c:pt>
                <c:pt idx="3">
                  <c:v>2.0373307134348827E-2</c:v>
                </c:pt>
                <c:pt idx="4">
                  <c:v>0.61422610537613953</c:v>
                </c:pt>
                <c:pt idx="5">
                  <c:v>6.3675458186449119E-3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0.11827784335224542</c:v>
                </c:pt>
                <c:pt idx="1">
                  <c:v>0.21476493792562873</c:v>
                </c:pt>
                <c:pt idx="2">
                  <c:v>7.9017269933564074E-2</c:v>
                </c:pt>
                <c:pt idx="3">
                  <c:v>1.3356000762862991E-2</c:v>
                </c:pt>
                <c:pt idx="4">
                  <c:v>0.56453827455334182</c:v>
                </c:pt>
                <c:pt idx="5">
                  <c:v>1.004567347235703E-2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B-4945-93D7-62C44331AB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B-4945-93D7-62C44331AB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B-4945-93D7-62C44331AB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B-4945-93D7-62C44331AB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DB-4945-93D7-62C44331A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0.12236402245442886</c:v>
                </c:pt>
                <c:pt idx="1">
                  <c:v>0.29891332097879203</c:v>
                </c:pt>
                <c:pt idx="2">
                  <c:v>0.23128121799357845</c:v>
                </c:pt>
                <c:pt idx="3">
                  <c:v>0.19133119681865554</c:v>
                </c:pt>
                <c:pt idx="4">
                  <c:v>0.15385308508114051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DB-4945-93D7-62C44331A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Habilidades extremamente básicas de alguém apenas com Ensino Médio</c:v>
                </c:pt>
                <c:pt idx="2">
                  <c:v>Que saiba trabalhar com tecnologias atuais para que meu negócio seja mais digital 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0.48643829379440512</c:v>
                </c:pt>
                <c:pt idx="1">
                  <c:v>0.340882530867895</c:v>
                </c:pt>
                <c:pt idx="2">
                  <c:v>0.33332643122779293</c:v>
                </c:pt>
                <c:pt idx="3">
                  <c:v>0.25432734599871465</c:v>
                </c:pt>
                <c:pt idx="4">
                  <c:v>0.19004003985899562</c:v>
                </c:pt>
                <c:pt idx="5">
                  <c:v>0.14483165660024308</c:v>
                </c:pt>
                <c:pt idx="6">
                  <c:v>2.8546701892044696E-2</c:v>
                </c:pt>
                <c:pt idx="7">
                  <c:v>9.9921546676150982E-2</c:v>
                </c:pt>
                <c:pt idx="8">
                  <c:v>2.8120538950865102E-2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5077738894329"/>
          <c:y val="0"/>
          <c:w val="0.34611353050687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Planilha1!$B$2:$B$10</c:f>
              <c:numCache>
                <c:formatCode>###0%</c:formatCode>
                <c:ptCount val="9"/>
                <c:pt idx="0">
                  <c:v>0.57229760713794753</c:v>
                </c:pt>
                <c:pt idx="1">
                  <c:v>0.36257373902381018</c:v>
                </c:pt>
                <c:pt idx="2">
                  <c:v>0.35014283721774975</c:v>
                </c:pt>
                <c:pt idx="3">
                  <c:v>0.25542224527864549</c:v>
                </c:pt>
                <c:pt idx="4">
                  <c:v>0.16810189556577487</c:v>
                </c:pt>
                <c:pt idx="5">
                  <c:v>0.13189188321364173</c:v>
                </c:pt>
                <c:pt idx="6">
                  <c:v>2.0973540747489684E-2</c:v>
                </c:pt>
                <c:pt idx="7">
                  <c:v>7.4622035763990971E-2</c:v>
                </c:pt>
                <c:pt idx="8">
                  <c:v>2.1425080951124286E-2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Planilha1!$C$2:$C$10</c:f>
              <c:numCache>
                <c:formatCode>###0%</c:formatCode>
                <c:ptCount val="9"/>
                <c:pt idx="0">
                  <c:v>0.28964778974149291</c:v>
                </c:pt>
                <c:pt idx="1">
                  <c:v>0.26752352868519053</c:v>
                </c:pt>
                <c:pt idx="2">
                  <c:v>0.40350790015801735</c:v>
                </c:pt>
                <c:pt idx="3">
                  <c:v>0.25096400663304708</c:v>
                </c:pt>
                <c:pt idx="4">
                  <c:v>0.21147522829494342</c:v>
                </c:pt>
                <c:pt idx="5">
                  <c:v>0.11674844395983826</c:v>
                </c:pt>
                <c:pt idx="6">
                  <c:v>2.1956320197401017E-2</c:v>
                </c:pt>
                <c:pt idx="7">
                  <c:v>0.16830197358426813</c:v>
                </c:pt>
                <c:pt idx="8">
                  <c:v>3.0805619917314071E-2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Planilha1!$D$2:$D$10</c:f>
              <c:numCache>
                <c:formatCode>###0%</c:formatCode>
                <c:ptCount val="9"/>
                <c:pt idx="0">
                  <c:v>0.46512329011319731</c:v>
                </c:pt>
                <c:pt idx="1">
                  <c:v>0.3254971713792868</c:v>
                </c:pt>
                <c:pt idx="2">
                  <c:v>0.2998763953043323</c:v>
                </c:pt>
                <c:pt idx="3">
                  <c:v>0.25444937581594829</c:v>
                </c:pt>
                <c:pt idx="4">
                  <c:v>0.20880266713329704</c:v>
                </c:pt>
                <c:pt idx="5">
                  <c:v>0.17469813190442984</c:v>
                </c:pt>
                <c:pt idx="6">
                  <c:v>4.1481631005248286E-2</c:v>
                </c:pt>
                <c:pt idx="7">
                  <c:v>0.10140434857834939</c:v>
                </c:pt>
                <c:pt idx="8">
                  <c:v>3.5627120154774573E-2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83655127012027"/>
          <c:y val="3.1351740268448995E-2"/>
          <c:w val="0.57116344872987979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rgbClr val="FFE6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capacidade de liderar pessoas</c:v>
                </c:pt>
                <c:pt idx="6">
                  <c:v>Que tenha humildade</c:v>
                </c:pt>
                <c:pt idx="7">
                  <c:v>Que execute o que é direcionado pelo líder</c:v>
                </c:pt>
                <c:pt idx="8">
                  <c:v>Que saiba planejar</c:v>
                </c:pt>
                <c:pt idx="9">
                  <c:v>Outra</c:v>
                </c:pt>
                <c:pt idx="10">
                  <c:v>Não sabe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0.5901706584506291</c:v>
                </c:pt>
                <c:pt idx="1">
                  <c:v>0.39959446932977616</c:v>
                </c:pt>
                <c:pt idx="2">
                  <c:v>0.33219524205167728</c:v>
                </c:pt>
                <c:pt idx="3">
                  <c:v>0.29509024931174765</c:v>
                </c:pt>
                <c:pt idx="4">
                  <c:v>0.28187254832671155</c:v>
                </c:pt>
                <c:pt idx="5">
                  <c:v>0.25309292383911669</c:v>
                </c:pt>
                <c:pt idx="6">
                  <c:v>0.25029601422131648</c:v>
                </c:pt>
                <c:pt idx="7">
                  <c:v>0.16049534093804182</c:v>
                </c:pt>
                <c:pt idx="8">
                  <c:v>6.978336382922723E-2</c:v>
                </c:pt>
                <c:pt idx="9">
                  <c:v>2.333249377232129E-2</c:v>
                </c:pt>
                <c:pt idx="10">
                  <c:v>7.9902940042825953E-3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5077738894329"/>
          <c:y val="0"/>
          <c:w val="0.34611353050687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Planilha1!$B$2:$B$10</c:f>
              <c:numCache>
                <c:formatCode>###0%</c:formatCode>
                <c:ptCount val="9"/>
                <c:pt idx="0">
                  <c:v>0.56531579216708194</c:v>
                </c:pt>
                <c:pt idx="1">
                  <c:v>0.40629888549843513</c:v>
                </c:pt>
                <c:pt idx="2">
                  <c:v>0.39107877415927023</c:v>
                </c:pt>
                <c:pt idx="3">
                  <c:v>0.28697035588392006</c:v>
                </c:pt>
                <c:pt idx="4">
                  <c:v>0.27472107358198816</c:v>
                </c:pt>
                <c:pt idx="5">
                  <c:v>0.27233744301813484</c:v>
                </c:pt>
                <c:pt idx="6">
                  <c:v>0.2388512215165931</c:v>
                </c:pt>
                <c:pt idx="7">
                  <c:v>0.14278253121397086</c:v>
                </c:pt>
                <c:pt idx="8">
                  <c:v>6.1129011056714457E-2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Planilha1!$C$2:$C$10</c:f>
              <c:numCache>
                <c:formatCode>###0%</c:formatCode>
                <c:ptCount val="9"/>
                <c:pt idx="0">
                  <c:v>0.57786021761846351</c:v>
                </c:pt>
                <c:pt idx="1">
                  <c:v>0.4152966130571078</c:v>
                </c:pt>
                <c:pt idx="2">
                  <c:v>0.20971160767399299</c:v>
                </c:pt>
                <c:pt idx="3">
                  <c:v>0.31542422620475813</c:v>
                </c:pt>
                <c:pt idx="4">
                  <c:v>0.26811840085866034</c:v>
                </c:pt>
                <c:pt idx="5">
                  <c:v>0.24006428594752915</c:v>
                </c:pt>
                <c:pt idx="6">
                  <c:v>0.30065081095815727</c:v>
                </c:pt>
                <c:pt idx="7">
                  <c:v>0.21943684487749748</c:v>
                </c:pt>
                <c:pt idx="8">
                  <c:v>7.8071759574758079E-2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Planilha1!$D$2:$D$10</c:f>
              <c:numCache>
                <c:formatCode>###0%</c:formatCode>
                <c:ptCount val="9"/>
                <c:pt idx="0">
                  <c:v>0.62832081120333039</c:v>
                </c:pt>
                <c:pt idx="1">
                  <c:v>0.38358810144236061</c:v>
                </c:pt>
                <c:pt idx="2">
                  <c:v>0.31181742157721165</c:v>
                </c:pt>
                <c:pt idx="3">
                  <c:v>0.29631112730628273</c:v>
                </c:pt>
                <c:pt idx="4">
                  <c:v>0.29756355876662699</c:v>
                </c:pt>
                <c:pt idx="5">
                  <c:v>0.2262267405585936</c:v>
                </c:pt>
                <c:pt idx="6">
                  <c:v>0.2497430909824935</c:v>
                </c:pt>
                <c:pt idx="7">
                  <c:v>0.1564248226541323</c:v>
                </c:pt>
                <c:pt idx="8">
                  <c:v>7.7262110114350732E-2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53495891590394373"/>
          <c:h val="0.80494842321875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6-479E-957C-730BD0FE63D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6-479E-957C-730BD0FE6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0.43852533284502898</c:v>
                </c:pt>
                <c:pt idx="1">
                  <c:v>0.56147466715497119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6-479E-957C-730BD0FE6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271860045794574E-2"/>
          <c:y val="0.88871891686881821"/>
          <c:w val="0.82822028187994834"/>
          <c:h val="7.551342085301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11-4E52-A08E-597FA5321B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11-4E52-A08E-597FA5321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0.44481301054508615</c:v>
                </c:pt>
                <c:pt idx="1">
                  <c:v>0.55518698945491396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11-4E52-A08E-597FA5321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9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D-4DF7-AE0D-027376E851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D-4DF7-AE0D-027376E85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0.44514542799412932</c:v>
                </c:pt>
                <c:pt idx="1">
                  <c:v>0.55485457200587063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D-4DF7-AE0D-027376E85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2-4139-BC9C-A54EAF3290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2-4139-BC9C-A54EAF329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0.42725584822143986</c:v>
                </c:pt>
                <c:pt idx="1">
                  <c:v>0.57274415177856008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2-4139-BC9C-A54EAF329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7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9-45BC-B77D-98A23466A13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9-45BC-B77D-98A23466A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0.40031487836293189</c:v>
                </c:pt>
                <c:pt idx="1">
                  <c:v>0.59968512163706822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9-45BC-B77D-98A23466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A-43B2-B9BA-AAD826E7C5A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A-43B2-B9BA-AAD826E7C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0.43955994449560271</c:v>
                </c:pt>
                <c:pt idx="1">
                  <c:v>0.56044005550439724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A-43B2-B9BA-AAD826E7C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Sudeste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B-4ED1-9692-21DE088DD6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B-4ED1-9692-21DE088DD6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5B-4ED1-9692-21DE088DD6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5B-4ED1-9692-21DE088DD6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5B-4ED1-9692-21DE088DD6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5.4991871120307421E-2</c:v>
                </c:pt>
                <c:pt idx="1">
                  <c:v>0.25278229382205142</c:v>
                </c:pt>
                <c:pt idx="2">
                  <c:v>0.28444674352152921</c:v>
                </c:pt>
                <c:pt idx="3">
                  <c:v>0.18085156173021971</c:v>
                </c:pt>
                <c:pt idx="4">
                  <c:v>0.21784165927677601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5B-4ED1-9692-21DE088DD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5-4882-B8C7-2AFC6AE812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5-4882-B8C7-2AFC6AE81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0.42643999117976633</c:v>
                </c:pt>
                <c:pt idx="1">
                  <c:v>0.5735600088202335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5-4882-B8C7-2AFC6AE81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C-4FC9-9693-DF25AC6F55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C-4FC9-9693-DF25AC6F5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0.45169426100085736</c:v>
                </c:pt>
                <c:pt idx="1">
                  <c:v>0.54830573899914248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DC-4FC9-9693-DF25AC6F5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8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5-447F-AABF-FE95E438CA1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5-447F-AABF-FE95E438C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0.45803388483040902</c:v>
                </c:pt>
                <c:pt idx="1">
                  <c:v>0.5419661151695907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5-447F-AABF-FE95E438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37914139195339E-2"/>
          <c:y val="3.1351740268448995E-2"/>
          <c:w val="0.89053211964708945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rgbClr val="FFE6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0.54455463116115022</c:v>
                </c:pt>
                <c:pt idx="1">
                  <c:v>0.20274849078332394</c:v>
                </c:pt>
                <c:pt idx="2">
                  <c:v>0.12114200791395455</c:v>
                </c:pt>
                <c:pt idx="3">
                  <c:v>3.0481849868485837E-2</c:v>
                </c:pt>
                <c:pt idx="4">
                  <c:v>2.5576928607996499E-2</c:v>
                </c:pt>
                <c:pt idx="5">
                  <c:v>6.3136635729004312E-2</c:v>
                </c:pt>
                <c:pt idx="6">
                  <c:v>1.2359455936088422E-2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43133999223011"/>
          <c:y val="0"/>
          <c:w val="0.422632967903588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0.52430215680795034</c:v>
                </c:pt>
                <c:pt idx="1">
                  <c:v>0.196143142330059</c:v>
                </c:pt>
                <c:pt idx="2">
                  <c:v>0.15117322746549855</c:v>
                </c:pt>
                <c:pt idx="3">
                  <c:v>3.7303761783323813E-2</c:v>
                </c:pt>
                <c:pt idx="4">
                  <c:v>2.0735739976931299E-2</c:v>
                </c:pt>
                <c:pt idx="5">
                  <c:v>5.2877391220147535E-2</c:v>
                </c:pt>
                <c:pt idx="6">
                  <c:v>1.746458041608949E-2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0.64543062924414318</c:v>
                </c:pt>
                <c:pt idx="1">
                  <c:v>0.14111532143683636</c:v>
                </c:pt>
                <c:pt idx="2">
                  <c:v>9.7840145495227529E-2</c:v>
                </c:pt>
                <c:pt idx="3">
                  <c:v>3.0734589048389088E-2</c:v>
                </c:pt>
                <c:pt idx="4">
                  <c:v>1.2842992079255716E-2</c:v>
                </c:pt>
                <c:pt idx="5">
                  <c:v>6.9671031428843205E-2</c:v>
                </c:pt>
                <c:pt idx="6">
                  <c:v>2.3652912673048886E-3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0.52444436871162747</c:v>
                </c:pt>
                <c:pt idx="1">
                  <c:v>0.23982784474306476</c:v>
                </c:pt>
                <c:pt idx="2">
                  <c:v>9.266944198312789E-2</c:v>
                </c:pt>
                <c:pt idx="3">
                  <c:v>2.1453869102234058E-2</c:v>
                </c:pt>
                <c:pt idx="4">
                  <c:v>3.7778733176391632E-2</c:v>
                </c:pt>
                <c:pt idx="5">
                  <c:v>7.3521855617132162E-2</c:v>
                </c:pt>
                <c:pt idx="6">
                  <c:v>1.030388666642199E-2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37914139195339E-2"/>
          <c:y val="3.1351740268448995E-2"/>
          <c:w val="0.89053211964708945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As indicações não funcionam para mim</c:v>
                </c:pt>
                <c:pt idx="1">
                  <c:v>Sucesso em 50% das indicações</c:v>
                </c:pt>
                <c:pt idx="2">
                  <c:v>As indicações resolvem 100% do meu problema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3.3272304689134773E-2</c:v>
                </c:pt>
                <c:pt idx="1">
                  <c:v>0.4880311130519015</c:v>
                </c:pt>
                <c:pt idx="2">
                  <c:v>0.45793400315938199</c:v>
                </c:pt>
                <c:pt idx="3">
                  <c:v>2.0762579099581801E-2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00426840279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As indicações não funcionam</c:v>
                </c:pt>
              </c:strCache>
            </c:strRef>
          </c:tx>
          <c:spPr>
            <a:solidFill>
              <a:srgbClr val="EB294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4.9464750671513749E-2</c:v>
                </c:pt>
                <c:pt idx="1">
                  <c:v>1.7546225174345995E-2</c:v>
                </c:pt>
                <c:pt idx="2">
                  <c:v>2.1016877985138977E-2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1-4DD2-B852-C45749635E30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Sucesso em 50% das indicações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0.47301457282921872</c:v>
                </c:pt>
                <c:pt idx="1">
                  <c:v>0.51294746963450888</c:v>
                </c:pt>
                <c:pt idx="2">
                  <c:v>0.4935554739107289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1-4DD2-B852-C45749635E30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As indicações resolvem 100% do problema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0.46118617030947529</c:v>
                </c:pt>
                <c:pt idx="1">
                  <c:v>0.43839701152728194</c:v>
                </c:pt>
                <c:pt idx="2">
                  <c:v>0.46473193420759951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1-4DD2-B852-C45749635E30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Planilha1!$B$5:$D$5</c:f>
              <c:numCache>
                <c:formatCode>###0%</c:formatCode>
                <c:ptCount val="3"/>
                <c:pt idx="0">
                  <c:v>1.6334506189792226E-2</c:v>
                </c:pt>
                <c:pt idx="1">
                  <c:v>3.1109293663863134E-2</c:v>
                </c:pt>
                <c:pt idx="2">
                  <c:v>2.0695713896532675E-2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41-4DD2-B852-C4574963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9189519150724642E-2"/>
          <c:y val="0.86451365142678138"/>
          <c:w val="0.9355566873233927"/>
          <c:h val="0.1200766601664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00426840279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As indicações não funcionam</c:v>
                </c:pt>
              </c:strCache>
            </c:strRef>
          </c:tx>
          <c:spPr>
            <a:solidFill>
              <a:srgbClr val="EB294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1.7043044063471912E-2</c:v>
                </c:pt>
                <c:pt idx="1">
                  <c:v>1.5018512941343208E-2</c:v>
                </c:pt>
                <c:pt idx="2">
                  <c:v>3.7807897670597897E-2</c:v>
                </c:pt>
                <c:pt idx="3">
                  <c:v>3.2068215695292952E-2</c:v>
                </c:pt>
                <c:pt idx="4">
                  <c:v>5.118412016216576E-2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F-4524-8C58-711D2F7CEE93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Sucesso em 50% das indicações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0.53584868804575736</c:v>
                </c:pt>
                <c:pt idx="1">
                  <c:v>0.48028681772281961</c:v>
                </c:pt>
                <c:pt idx="2">
                  <c:v>0.52438889866807481</c:v>
                </c:pt>
                <c:pt idx="3">
                  <c:v>0.51658314690888607</c:v>
                </c:pt>
                <c:pt idx="4">
                  <c:v>0.42966540390054425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F-4524-8C58-711D2F7CEE93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As indicações resolvem 100% do problema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0.42455614529317143</c:v>
                </c:pt>
                <c:pt idx="1">
                  <c:v>0.46501807004800966</c:v>
                </c:pt>
                <c:pt idx="2">
                  <c:v>0.41151440474094936</c:v>
                </c:pt>
                <c:pt idx="3">
                  <c:v>0.43859792761835048</c:v>
                </c:pt>
                <c:pt idx="4">
                  <c:v>0.51043074355509277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7F-4524-8C58-711D2F7CEE93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Planilha1!$B$5:$F$5</c:f>
              <c:numCache>
                <c:formatCode>###0%</c:formatCode>
                <c:ptCount val="5"/>
                <c:pt idx="0">
                  <c:v>2.25521225975992E-2</c:v>
                </c:pt>
                <c:pt idx="1">
                  <c:v>3.9676599287827519E-2</c:v>
                </c:pt>
                <c:pt idx="2">
                  <c:v>2.6288798920377866E-2</c:v>
                </c:pt>
                <c:pt idx="3">
                  <c:v>1.2750709777470615E-2</c:v>
                </c:pt>
                <c:pt idx="4">
                  <c:v>8.7197323821972123E-3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7F-4524-8C58-711D2F7CE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9189519150724642E-2"/>
          <c:y val="0.86451365142678138"/>
          <c:w val="0.9355566873233927"/>
          <c:h val="0.1200766601664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96487695370887"/>
          <c:y val="3.1351740268448995E-2"/>
          <c:w val="0.64044436958036632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chamo para a entrevista</c:v>
                </c:pt>
                <c:pt idx="2">
                  <c:v>Tem pressa em repor a vaga e chama o primeiro que aparece</c:v>
                </c:pt>
                <c:pt idx="3">
                  <c:v>Eu uso o software/programa de computador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0.52604010384845212</c:v>
                </c:pt>
                <c:pt idx="1">
                  <c:v>0.24304586524694866</c:v>
                </c:pt>
                <c:pt idx="2">
                  <c:v>6.3099265388762774E-2</c:v>
                </c:pt>
                <c:pt idx="3">
                  <c:v>9.817052360592631E-4</c:v>
                </c:pt>
                <c:pt idx="4">
                  <c:v>8.7898068134116672E-2</c:v>
                </c:pt>
                <c:pt idx="5">
                  <c:v>7.8934992145660479E-2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43133999223011"/>
          <c:y val="0"/>
          <c:w val="0.422632967903588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0.53665074737391871</c:v>
                </c:pt>
                <c:pt idx="1">
                  <c:v>0.23994332671576413</c:v>
                </c:pt>
                <c:pt idx="2">
                  <c:v>5.1221691579130625E-2</c:v>
                </c:pt>
                <c:pt idx="3">
                  <c:v>5.854968369624604E-4</c:v>
                </c:pt>
                <c:pt idx="4">
                  <c:v>8.9627675186222611E-2</c:v>
                </c:pt>
                <c:pt idx="5">
                  <c:v>8.1971062308001427E-2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6-4444-8360-410BD8A00FE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0.48387669251071552</c:v>
                </c:pt>
                <c:pt idx="1">
                  <c:v>0.24501492859404306</c:v>
                </c:pt>
                <c:pt idx="2">
                  <c:v>9.5834049120256462E-2</c:v>
                </c:pt>
                <c:pt idx="3">
                  <c:v>0</c:v>
                </c:pt>
                <c:pt idx="4">
                  <c:v>7.6707276039145136E-2</c:v>
                </c:pt>
                <c:pt idx="5">
                  <c:v>9.8567053735839849E-2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6-4444-8360-410BD8A00FE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0.53164275729094501</c:v>
                </c:pt>
                <c:pt idx="1">
                  <c:v>0.24618978117497939</c:v>
                </c:pt>
                <c:pt idx="2">
                  <c:v>6.3503756313772627E-2</c:v>
                </c:pt>
                <c:pt idx="3">
                  <c:v>1.952378736570433E-3</c:v>
                </c:pt>
                <c:pt idx="4">
                  <c:v>9.0804944977523727E-2</c:v>
                </c:pt>
                <c:pt idx="5">
                  <c:v>6.5906381506208755E-2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6-4444-8360-410BD8A00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E-41E2-B1BC-CC9DFD2AC7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E-41E2-B1BC-CC9DFD2AC7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E-41E2-B1BC-CC9DFD2AC7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E-41E2-B1BC-CC9DFD2AC7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E-41E2-B1BC-CC9DFD2AC7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6.2945480324050979E-2</c:v>
                </c:pt>
                <c:pt idx="1">
                  <c:v>0.26106161145004969</c:v>
                </c:pt>
                <c:pt idx="2">
                  <c:v>0.3124995843624519</c:v>
                </c:pt>
                <c:pt idx="3">
                  <c:v>0.19850849297140283</c:v>
                </c:pt>
                <c:pt idx="4">
                  <c:v>0.16498483089204463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AE-41E2-B1BC-CC9DFD2AC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2000000000000006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0.11521191709059668"/>
          <c:w val="0.97293377502901379"/>
          <c:h val="0.7809804231544430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9-49CD-B0A3-A16141EC4F0A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9-49CD-B0A3-A16141EC4F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F9-49CD-B0A3-A16141EC4F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F9-49CD-B0A3-A16141EC4F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F9-49CD-B0A3-A16141EC4F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F9-49CD-B0A3-A16141EC4F0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F9-49CD-B0A3-A16141EC4F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F9-49CD-B0A3-A16141EC4F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F9-49CD-B0A3-A16141EC4F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F9-49CD-B0A3-A16141EC4F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F9-49CD-B0A3-A16141EC4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0.10073460544527724</c:v>
                </c:pt>
                <c:pt idx="1">
                  <c:v>0.17696423854893259</c:v>
                </c:pt>
                <c:pt idx="2">
                  <c:v>0.2386665259392248</c:v>
                </c:pt>
                <c:pt idx="3">
                  <c:v>0.22032288941900316</c:v>
                </c:pt>
                <c:pt idx="4">
                  <c:v>7.2247818984165504E-2</c:v>
                </c:pt>
                <c:pt idx="5">
                  <c:v>0.10532953842365306</c:v>
                </c:pt>
                <c:pt idx="6">
                  <c:v>8.5734383239750522E-2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F9-49CD-B0A3-A16141EC4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2849895864162"/>
          <c:y val="0"/>
          <c:w val="0.6170887944164816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9.4247430862958129E-2</c:v>
                </c:pt>
                <c:pt idx="1">
                  <c:v>0.15706015365403711</c:v>
                </c:pt>
                <c:pt idx="2">
                  <c:v>0.2275299910344229</c:v>
                </c:pt>
                <c:pt idx="3">
                  <c:v>0.22898294633848743</c:v>
                </c:pt>
                <c:pt idx="4">
                  <c:v>8.1081026842044782E-2</c:v>
                </c:pt>
                <c:pt idx="5">
                  <c:v>0.12454425819256575</c:v>
                </c:pt>
                <c:pt idx="6">
                  <c:v>8.655419307548394E-2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B-44D1-B854-53F7FDB3A51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0.15477062605061107</c:v>
                </c:pt>
                <c:pt idx="1">
                  <c:v>0.22918086411339786</c:v>
                </c:pt>
                <c:pt idx="2">
                  <c:v>0.23091153286992866</c:v>
                </c:pt>
                <c:pt idx="3">
                  <c:v>0.15512556221889054</c:v>
                </c:pt>
                <c:pt idx="4">
                  <c:v>4.1449445731679614E-2</c:v>
                </c:pt>
                <c:pt idx="5">
                  <c:v>8.0246808413974829E-2</c:v>
                </c:pt>
                <c:pt idx="6">
                  <c:v>0.10831516060151741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B-44D1-B854-53F7FDB3A51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8.4264791756371762E-2</c:v>
                </c:pt>
                <c:pt idx="1">
                  <c:v>0.17886033399461149</c:v>
                </c:pt>
                <c:pt idx="2">
                  <c:v>0.2567941576830492</c:v>
                </c:pt>
                <c:pt idx="3">
                  <c:v>0.23910676987586452</c:v>
                </c:pt>
                <c:pt idx="4">
                  <c:v>7.492628616631046E-2</c:v>
                </c:pt>
                <c:pt idx="5">
                  <c:v>9.1808212301084074E-2</c:v>
                </c:pt>
                <c:pt idx="6">
                  <c:v>7.4239448222708504E-2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B-44D1-B854-53F7FDB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958223129397226"/>
          <c:y val="0.35829582085566597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00300613065422"/>
          <c:y val="3.1351740268448995E-2"/>
          <c:w val="0.57899699386934578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6-4901-BA32-E23A769A367B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66-4901-BA32-E23A769A36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66-4901-BA32-E23A769A36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66-4901-BA32-E23A769A367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66-4901-BA32-E23A769A367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66-4901-BA32-E23A769A367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66-4901-BA32-E23A769A367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66-4901-BA32-E23A769A367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66-4901-BA32-E23A769A367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66-4901-BA32-E23A769A36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B66-4901-BA32-E23A769A3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 tais soluções</c:v>
                </c:pt>
                <c:pt idx="1">
                  <c:v>Já procurou, achou e está disposto a investir, mas estas soluções são caras para seu bolso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4.0004895102055141E-2</c:v>
                </c:pt>
                <c:pt idx="1">
                  <c:v>0.19983930005740227</c:v>
                </c:pt>
                <c:pt idx="2">
                  <c:v>0.1050679963751017</c:v>
                </c:pt>
                <c:pt idx="3">
                  <c:v>0.23290095716988835</c:v>
                </c:pt>
                <c:pt idx="4">
                  <c:v>0.10973490528046495</c:v>
                </c:pt>
                <c:pt idx="5">
                  <c:v>0.28455511276773426</c:v>
                </c:pt>
                <c:pt idx="6">
                  <c:v>2.789683324735338E-2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B66-4901-BA32-E23A769A3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4434201242764"/>
          <c:y val="0"/>
          <c:w val="0.49243698242709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4.2619353304444808E-2</c:v>
                </c:pt>
                <c:pt idx="1">
                  <c:v>0.20624188795888376</c:v>
                </c:pt>
                <c:pt idx="2">
                  <c:v>0.11121379464664237</c:v>
                </c:pt>
                <c:pt idx="3">
                  <c:v>0.2269309479981477</c:v>
                </c:pt>
                <c:pt idx="4">
                  <c:v>0.12820173200700991</c:v>
                </c:pt>
                <c:pt idx="5">
                  <c:v>0.25897372990584389</c:v>
                </c:pt>
                <c:pt idx="6">
                  <c:v>2.5818554179027575E-2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B-44D1-B854-53F7FDB3A51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4.6887134397480802E-2</c:v>
                </c:pt>
                <c:pt idx="1">
                  <c:v>0.18729014369256236</c:v>
                </c:pt>
                <c:pt idx="2">
                  <c:v>0.12720078483596958</c:v>
                </c:pt>
                <c:pt idx="3">
                  <c:v>0.18292868186458172</c:v>
                </c:pt>
                <c:pt idx="4">
                  <c:v>8.6278006278119865E-2</c:v>
                </c:pt>
                <c:pt idx="5">
                  <c:v>0.34516455573996491</c:v>
                </c:pt>
                <c:pt idx="6">
                  <c:v>2.4250693191320803E-2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B-44D1-B854-53F7FDB3A51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3.3412590639074286E-2</c:v>
                </c:pt>
                <c:pt idx="1">
                  <c:v>0.19726876877664121</c:v>
                </c:pt>
                <c:pt idx="2">
                  <c:v>8.682279569441459E-2</c:v>
                </c:pt>
                <c:pt idx="3">
                  <c:v>0.26376757074173302</c:v>
                </c:pt>
                <c:pt idx="4">
                  <c:v>9.6439843967094666E-2</c:v>
                </c:pt>
                <c:pt idx="5">
                  <c:v>0.28999326269209191</c:v>
                </c:pt>
                <c:pt idx="6">
                  <c:v>3.229516748895029E-2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B-44D1-B854-53F7FDB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556759162948361"/>
          <c:y val="0.38100597020619148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3875223639072"/>
          <c:y val="2.7364035477973881E-2"/>
          <c:w val="0.61746433208522844"/>
          <c:h val="0.972635964522026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4-438F-94B7-2C0786EAED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4-438F-94B7-2C0786EAED78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0.37919325545302629</c:v>
                </c:pt>
                <c:pt idx="1">
                  <c:v>0.62080674454697382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4-438F-94B7-2C0786EA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83657067226104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0.36328065029816708</c:v>
                </c:pt>
                <c:pt idx="1">
                  <c:v>0.37210461231797126</c:v>
                </c:pt>
                <c:pt idx="2">
                  <c:v>0.40325212736395621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8-4533-81D6-5A51E98ACD54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0.63671934970183297</c:v>
                </c:pt>
                <c:pt idx="1">
                  <c:v>0.62789538768202879</c:v>
                </c:pt>
                <c:pt idx="2">
                  <c:v>0.59674787263604379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8-4533-81D6-5A51E98A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83657067226104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0.37872869558165623</c:v>
                </c:pt>
                <c:pt idx="1">
                  <c:v>0.42167208591979505</c:v>
                </c:pt>
                <c:pt idx="2">
                  <c:v>0.38959004172335965</c:v>
                </c:pt>
                <c:pt idx="3">
                  <c:v>0.3811233918349497</c:v>
                </c:pt>
                <c:pt idx="4">
                  <c:v>0.34203321416116639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43A4-BD9A-5F40E9253B2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0.62127130441834377</c:v>
                </c:pt>
                <c:pt idx="1">
                  <c:v>0.57832791408020501</c:v>
                </c:pt>
                <c:pt idx="2">
                  <c:v>0.61040995827664035</c:v>
                </c:pt>
                <c:pt idx="3">
                  <c:v>0.6188766081650503</c:v>
                </c:pt>
                <c:pt idx="4">
                  <c:v>0.65796678583883361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3A4-BD9A-5F40E9253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3875223639072"/>
          <c:y val="2.7364035477973881E-2"/>
          <c:w val="0.61746433208522844"/>
          <c:h val="0.972635964522026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4-438F-94B7-2C0786EAED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4-438F-94B7-2C0786EAE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0-4CD4-8912-9C55DA547E5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0.4190787066662609</c:v>
                </c:pt>
                <c:pt idx="1">
                  <c:v>0.55166686157299449</c:v>
                </c:pt>
                <c:pt idx="2">
                  <c:v>2.9254431760744617E-2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4-438F-94B7-2C0786EA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7720931936858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0.41326113372714329</c:v>
                </c:pt>
                <c:pt idx="1">
                  <c:v>0.42300522607272206</c:v>
                </c:pt>
                <c:pt idx="2">
                  <c:v>0.42486590922198508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8-4533-81D6-5A51E98ACD54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0.55989028576474353</c:v>
                </c:pt>
                <c:pt idx="1">
                  <c:v>0.54477513405920042</c:v>
                </c:pt>
                <c:pt idx="2">
                  <c:v>0.54410577311263619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8-4533-81D6-5A51E98ACD54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2.6848580508113177E-2</c:v>
                </c:pt>
                <c:pt idx="1">
                  <c:v>3.2219639868077514E-2</c:v>
                </c:pt>
                <c:pt idx="2">
                  <c:v>3.1028317665378627E-2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8-4E51-86B2-E3A1FA883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02553219854567"/>
          <c:y val="0.92897764898469493"/>
          <c:w val="0.24139490629984145"/>
          <c:h val="7.1022351015305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730042664180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0.33598695266285517</c:v>
                </c:pt>
                <c:pt idx="1">
                  <c:v>0.36669745787762337</c:v>
                </c:pt>
                <c:pt idx="2">
                  <c:v>0.4285575581526806</c:v>
                </c:pt>
                <c:pt idx="3">
                  <c:v>0.45614936976862885</c:v>
                </c:pt>
                <c:pt idx="4">
                  <c:v>0.47049484486857229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43A4-BD9A-5F40E9253B2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0.64085582602349067</c:v>
                </c:pt>
                <c:pt idx="1">
                  <c:v>0.60198172233717606</c:v>
                </c:pt>
                <c:pt idx="2">
                  <c:v>0.53811828579104803</c:v>
                </c:pt>
                <c:pt idx="3">
                  <c:v>0.5260284886263551</c:v>
                </c:pt>
                <c:pt idx="4">
                  <c:v>0.4928266422922003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3A4-BD9A-5F40E9253B21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2.3157221313654199E-2</c:v>
                </c:pt>
                <c:pt idx="1">
                  <c:v>3.1320819785200509E-2</c:v>
                </c:pt>
                <c:pt idx="2">
                  <c:v>3.3324156056271342E-2</c:v>
                </c:pt>
                <c:pt idx="3">
                  <c:v>1.7822141605016027E-2</c:v>
                </c:pt>
                <c:pt idx="4">
                  <c:v>3.6678512839227427E-2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E-4108-B4A6-A8667492A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B6-4E02-8848-CB0E2BE1B0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B6-4E02-8848-CB0E2BE1B0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B6-4E02-8848-CB0E2BE1B0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B6-4E02-8848-CB0E2BE1B0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B6-4E02-8848-CB0E2BE1B0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0.11033404029046558</c:v>
                </c:pt>
                <c:pt idx="1">
                  <c:v>0.2612289846739328</c:v>
                </c:pt>
                <c:pt idx="2">
                  <c:v>0.28860905676650556</c:v>
                </c:pt>
                <c:pt idx="3">
                  <c:v>0.21896261248475737</c:v>
                </c:pt>
                <c:pt idx="4">
                  <c:v>0.1208653057843387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B6-4E02-8848-CB0E2BE1B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5-4DA7-BFA1-C1C1B35AE088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5-4DA7-BFA1-C1C1B35AE0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25-4DA7-BFA1-C1C1B35AE0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25-4DA7-BFA1-C1C1B35AE08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25-4DA7-BFA1-C1C1B35AE08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25-4DA7-BFA1-C1C1B35AE0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25-4DA7-BFA1-C1C1B35AE0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25-4DA7-BFA1-C1C1B35AE0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25-4DA7-BFA1-C1C1B35AE0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25-4DA7-BFA1-C1C1B35AE0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025-4DA7-BFA1-C1C1B35AE0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Nenhuma contratação</c:v>
                </c:pt>
                <c:pt idx="1">
                  <c:v>Até 2 contratações</c:v>
                </c:pt>
                <c:pt idx="2">
                  <c:v>De 3 a 5 contratações</c:v>
                </c:pt>
                <c:pt idx="3">
                  <c:v>De 6 a 10 contratações</c:v>
                </c:pt>
                <c:pt idx="4">
                  <c:v>Mais de 10 contratações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0.11153421700621731</c:v>
                </c:pt>
                <c:pt idx="1">
                  <c:v>0.43094824987188401</c:v>
                </c:pt>
                <c:pt idx="2">
                  <c:v>0.19076554589368444</c:v>
                </c:pt>
                <c:pt idx="3">
                  <c:v>7.5271498240950668E-2</c:v>
                </c:pt>
                <c:pt idx="4">
                  <c:v>5.278298304435259E-2</c:v>
                </c:pt>
                <c:pt idx="5">
                  <c:v>0.13869750594291086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025-4DA7-BFA1-C1C1B35AE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E-4F23-B679-42F892743D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E-4F23-B679-42F892743D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E-4F23-B679-42F892743D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4E-4F23-B679-42F892743D8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4E-4F23-B679-42F892743D8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4E-4F23-B679-42F892743D8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4E-4F23-B679-42F892743D8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4E-4F23-B679-42F892743D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4E-4F23-B679-42F892743D8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4E-4F23-B679-42F892743D8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4E-4F23-B679-42F892743D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2.5777086479636857</c:v>
                </c:pt>
                <c:pt idx="1">
                  <c:v>9.1801811351307947</c:v>
                </c:pt>
                <c:pt idx="2">
                  <c:v>4.5640805281239007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4E-4F23-B679-42F892743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9-436E-B197-79126E0BCFAC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9-436E-B197-79126E0BCF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9-436E-B197-79126E0BCFAC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9-436E-B197-79126E0BCFAC}"/>
              </c:ext>
            </c:extLst>
          </c:dPt>
          <c:dPt>
            <c:idx val="4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79-436E-B197-79126E0BCF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79-436E-B197-79126E0BCF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79-436E-B197-79126E0BCF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79-436E-B197-79126E0BCF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79-436E-B197-79126E0BCF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79-436E-B197-79126E0BCFA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79-436E-B197-79126E0BC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4.0005017990323637</c:v>
                </c:pt>
                <c:pt idx="1">
                  <c:v>4.1353496194963251</c:v>
                </c:pt>
                <c:pt idx="2">
                  <c:v>4.4152055910187746</c:v>
                </c:pt>
                <c:pt idx="3">
                  <c:v>5.0884764201481909</c:v>
                </c:pt>
                <c:pt idx="4">
                  <c:v>4.3090787087493849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79-436E-B197-79126E0BC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5-404C-BEC9-FAA4FE46CB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5-404C-BEC9-FAA4FE46CB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5-404C-BEC9-FAA4FE46CB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5-404C-BEC9-FAA4FE46CBC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25-404C-BEC9-FAA4FE46C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0.10115602500656541</c:v>
                </c:pt>
                <c:pt idx="1">
                  <c:v>0.26864066875168396</c:v>
                </c:pt>
                <c:pt idx="2">
                  <c:v>0.25903640140107709</c:v>
                </c:pt>
                <c:pt idx="3">
                  <c:v>0.21715245069115938</c:v>
                </c:pt>
                <c:pt idx="4">
                  <c:v>0.15122798879956889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25-404C-BEC9-FAA4FE46C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Ter mais funcionários</c:v>
                </c:pt>
                <c:pt idx="1">
                  <c:v>Manter nível atual (nem contratar, nem demitir)</c:v>
                </c:pt>
                <c:pt idx="2">
                  <c:v>Reduzir funcionários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0.47435892292623438</c:v>
                </c:pt>
                <c:pt idx="1">
                  <c:v>0.41402414868506154</c:v>
                </c:pt>
                <c:pt idx="2">
                  <c:v>9.0671311930535264E-2</c:v>
                </c:pt>
                <c:pt idx="3">
                  <c:v>2.0945616458168826E-2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659985380997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Ter mais funcionários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0.441831085833779</c:v>
                </c:pt>
                <c:pt idx="1">
                  <c:v>0.50160147199127703</c:v>
                </c:pt>
                <c:pt idx="2">
                  <c:v>0.50427405882557264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1AB-88C3-8FF006045662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Manter nível atual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0.45253359208259375</c:v>
                </c:pt>
                <c:pt idx="1">
                  <c:v>0.33969946844759441</c:v>
                </c:pt>
                <c:pt idx="2">
                  <c:v>0.39802979749422124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0-41AB-88C3-8FF006045662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Reduzir funcionários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9.0320081799016447E-2</c:v>
                </c:pt>
                <c:pt idx="1">
                  <c:v>0.12386988324019808</c:v>
                </c:pt>
                <c:pt idx="2">
                  <c:v>7.5804494987328233E-2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0-41AB-88C3-8FF006045662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Planilha1!$B$5:$D$5</c:f>
              <c:numCache>
                <c:formatCode>###0%</c:formatCode>
                <c:ptCount val="3"/>
                <c:pt idx="0">
                  <c:v>1.5315240284610808E-2</c:v>
                </c:pt>
                <c:pt idx="1">
                  <c:v>3.4829176320930438E-2</c:v>
                </c:pt>
                <c:pt idx="2">
                  <c:v>2.1891648692877921E-2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6A-9276-4B736D664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0.02676</cdr:x>
      <cdr:y>0.03927</cdr:y>
    </cdr:from>
    <cdr:to>
      <cdr:x>0.38311</cdr:x>
      <cdr:y>0.95725</cdr:y>
    </cdr:to>
    <cdr:grpSp>
      <cdr:nvGrpSpPr>
        <cdr:cNvPr id="9" name="Agrupar 8">
          <a:extLst xmlns:a="http://schemas.openxmlformats.org/drawingml/2006/main">
            <a:ext uri="{FF2B5EF4-FFF2-40B4-BE49-F238E27FC236}">
              <a16:creationId xmlns:a16="http://schemas.microsoft.com/office/drawing/2014/main" id="{8FB89B9D-A429-49DD-A23E-966800F4BE13}"/>
            </a:ext>
          </a:extLst>
        </cdr:cNvPr>
        <cdr:cNvGrpSpPr/>
      </cdr:nvGrpSpPr>
      <cdr:grpSpPr>
        <a:xfrm xmlns:a="http://schemas.openxmlformats.org/drawingml/2006/main">
          <a:off x="300335" y="197646"/>
          <a:ext cx="3999423" cy="4620186"/>
          <a:chOff x="300302" y="197651"/>
          <a:chExt cx="3999457" cy="4620179"/>
        </a:xfrm>
      </cdr:grpSpPr>
      <cdr:sp macro="" textlink="">
        <cdr:nvSpPr>
          <cdr:cNvPr id="2" name="CaixaDeTexto 15"/>
          <cdr:cNvSpPr txBox="1"/>
        </cdr:nvSpPr>
        <cdr:spPr>
          <a:xfrm xmlns:a="http://schemas.openxmlformats.org/drawingml/2006/main">
            <a:off x="309267" y="197651"/>
            <a:ext cx="3935508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procurou e não achou tais soluções</a:t>
            </a:r>
          </a:p>
        </cdr:txBody>
      </cdr:sp>
      <cdr:sp macro="" textlink="">
        <cdr:nvSpPr>
          <cdr:cNvPr id="3" name="CaixaDeTexto 18"/>
          <cdr:cNvSpPr txBox="1"/>
        </cdr:nvSpPr>
        <cdr:spPr>
          <a:xfrm xmlns:a="http://schemas.openxmlformats.org/drawingml/2006/main">
            <a:off x="300303" y="807973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procurou, achou e está disposto a investir, mas estas soluções são caras para seu bolso</a:t>
            </a:r>
          </a:p>
        </cdr:txBody>
      </cdr:sp>
      <cdr:sp macro="" textlink="">
        <cdr:nvSpPr>
          <cdr:cNvPr id="4" name="CaixaDeTexto 19"/>
          <cdr:cNvSpPr txBox="1"/>
        </cdr:nvSpPr>
        <cdr:spPr>
          <a:xfrm xmlns:a="http://schemas.openxmlformats.org/drawingml/2006/main">
            <a:off x="300302" y="1542429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como fazer tais investimentos</a:t>
            </a:r>
          </a:p>
        </cdr:txBody>
      </cdr:sp>
      <cdr:sp macro="" textlink="">
        <cdr:nvSpPr>
          <cdr:cNvPr id="5" name="CaixaDeTexto 20"/>
          <cdr:cNvSpPr txBox="1"/>
        </cdr:nvSpPr>
        <cdr:spPr>
          <a:xfrm xmlns:a="http://schemas.openxmlformats.org/drawingml/2006/main">
            <a:off x="309265" y="2273379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está com seu negócio praticamente digital, melhorando a gestão financeira e a gestão de clientes</a:t>
            </a:r>
          </a:p>
        </cdr:txBody>
      </cdr:sp>
      <cdr:sp macro="" textlink="">
        <cdr:nvSpPr>
          <cdr:cNvPr id="6" name="CaixaDeTexto 21"/>
          <cdr:cNvSpPr txBox="1"/>
        </cdr:nvSpPr>
        <cdr:spPr>
          <a:xfrm xmlns:a="http://schemas.openxmlformats.org/drawingml/2006/main">
            <a:off x="345123" y="3093291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sabe o que procurar, mas tem interesse em investir</a:t>
            </a:r>
          </a:p>
        </cdr:txBody>
      </cdr:sp>
      <cdr:sp macro="" textlink="">
        <cdr:nvSpPr>
          <cdr:cNvPr id="7" name="CaixaDeTexto 23"/>
          <cdr:cNvSpPr txBox="1"/>
        </cdr:nvSpPr>
        <cdr:spPr>
          <a:xfrm xmlns:a="http://schemas.openxmlformats.org/drawingml/2006/main">
            <a:off x="325996" y="4525442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sabe</a:t>
            </a:r>
          </a:p>
        </cdr:txBody>
      </cdr:sp>
      <cdr:sp macro="" textlink="">
        <cdr:nvSpPr>
          <cdr:cNvPr id="8" name="CaixaDeTexto 25"/>
          <cdr:cNvSpPr txBox="1"/>
        </cdr:nvSpPr>
        <cdr:spPr>
          <a:xfrm xmlns:a="http://schemas.openxmlformats.org/drawingml/2006/main">
            <a:off x="354087" y="3809367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interesse/necessidade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1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0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0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AB93-543E-4CB4-8501-5551BB5E04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2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9.xml"/><Relationship Id="rId7" Type="http://schemas.openxmlformats.org/officeDocument/2006/relationships/chart" Target="../charts/chart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slide" Target="slide14.xml"/><Relationship Id="rId7" Type="http://schemas.openxmlformats.org/officeDocument/2006/relationships/chart" Target="../charts/chart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" Target="slide15.xml"/><Relationship Id="rId7" Type="http://schemas.openxmlformats.org/officeDocument/2006/relationships/chart" Target="../charts/chart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slide" Target="slide15.xml"/><Relationship Id="rId7" Type="http://schemas.openxmlformats.org/officeDocument/2006/relationships/chart" Target="../charts/chart1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3.xml"/><Relationship Id="rId7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slide" Target="slide36.xml"/><Relationship Id="rId7" Type="http://schemas.openxmlformats.org/officeDocument/2006/relationships/image" Target="../media/image1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37.xml"/><Relationship Id="rId4" Type="http://schemas.openxmlformats.org/officeDocument/2006/relationships/slide" Target="slide37.xml"/><Relationship Id="rId9" Type="http://schemas.openxmlformats.org/officeDocument/2006/relationships/chart" Target="../charts/chart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slide" Target="slide36.xml"/><Relationship Id="rId7" Type="http://schemas.openxmlformats.org/officeDocument/2006/relationships/chart" Target="../charts/chart39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image" Target="../media/image22.png"/><Relationship Id="rId10" Type="http://schemas.openxmlformats.org/officeDocument/2006/relationships/chart" Target="../charts/chart42.xml"/><Relationship Id="rId4" Type="http://schemas.openxmlformats.org/officeDocument/2006/relationships/slide" Target="slide37.xml"/><Relationship Id="rId9" Type="http://schemas.openxmlformats.org/officeDocument/2006/relationships/chart" Target="../charts/char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chart" Target="../charts/chart4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3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032396" y="1864942"/>
            <a:ext cx="515017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Relatório de Pesquisa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E HÁBITOS NA  CONTRATAÇÃO DAS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133332"/>
            <a:ext cx="902041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479" y="647771"/>
            <a:ext cx="1153212" cy="56940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4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redondar Retângulo no Mesmo Canto Lateral 80"/>
          <p:cNvSpPr/>
          <p:nvPr/>
        </p:nvSpPr>
        <p:spPr>
          <a:xfrm>
            <a:off x="2567092" y="1470211"/>
            <a:ext cx="238264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Arredondar Retângulo no Mesmo Canto Lateral 81"/>
          <p:cNvSpPr/>
          <p:nvPr/>
        </p:nvSpPr>
        <p:spPr>
          <a:xfrm>
            <a:off x="7386051" y="1462895"/>
            <a:ext cx="238264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53946382"/>
              </p:ext>
            </p:extLst>
          </p:nvPr>
        </p:nvGraphicFramePr>
        <p:xfrm>
          <a:off x="503315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691266566"/>
              </p:ext>
            </p:extLst>
          </p:nvPr>
        </p:nvGraphicFramePr>
        <p:xfrm>
          <a:off x="2779790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975963794"/>
              </p:ext>
            </p:extLst>
          </p:nvPr>
        </p:nvGraphicFramePr>
        <p:xfrm>
          <a:off x="5113478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1040346323"/>
              </p:ext>
            </p:extLst>
          </p:nvPr>
        </p:nvGraphicFramePr>
        <p:xfrm>
          <a:off x="7416752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2999566726"/>
              </p:ext>
            </p:extLst>
          </p:nvPr>
        </p:nvGraphicFramePr>
        <p:xfrm>
          <a:off x="9786070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6" name="Agrupar 5"/>
          <p:cNvGrpSpPr/>
          <p:nvPr/>
        </p:nvGrpSpPr>
        <p:grpSpPr>
          <a:xfrm>
            <a:off x="522365" y="1820433"/>
            <a:ext cx="2030560" cy="1437829"/>
            <a:chOff x="522365" y="1820433"/>
            <a:chExt cx="2030560" cy="1437829"/>
          </a:xfrm>
        </p:grpSpPr>
        <p:grpSp>
          <p:nvGrpSpPr>
            <p:cNvPr id="3" name="Agrupar 2"/>
            <p:cNvGrpSpPr/>
            <p:nvPr/>
          </p:nvGrpSpPr>
          <p:grpSpPr>
            <a:xfrm>
              <a:off x="522365" y="1820433"/>
              <a:ext cx="2030560" cy="1437829"/>
              <a:chOff x="983279" y="1915305"/>
              <a:chExt cx="2030560" cy="1437829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17" name="Retângulo 16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" name="Retângulo 1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9,0</a:t>
                </a:r>
                <a:endParaRPr lang="pt-BR" sz="3000" dirty="0"/>
              </a:p>
            </p:txBody>
          </p:sp>
        </p:grpSp>
        <p:sp>
          <p:nvSpPr>
            <p:cNvPr id="5" name="Retângulo 4"/>
            <p:cNvSpPr/>
            <p:nvPr/>
          </p:nvSpPr>
          <p:spPr>
            <a:xfrm>
              <a:off x="1063794" y="2066419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SUL</a:t>
              </a:r>
              <a:endParaRPr lang="pt-BR" sz="2200" dirty="0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779790" y="1824558"/>
            <a:ext cx="2030560" cy="1437829"/>
            <a:chOff x="2779790" y="1824558"/>
            <a:chExt cx="2030560" cy="1437829"/>
          </a:xfrm>
        </p:grpSpPr>
        <p:grpSp>
          <p:nvGrpSpPr>
            <p:cNvPr id="48" name="Agrupar 47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50" name="Retângulo 49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8,1</a:t>
                </a:r>
                <a:endParaRPr lang="pt-BR" sz="3000" dirty="0"/>
              </a:p>
            </p:txBody>
          </p:sp>
        </p:grpSp>
        <p:sp>
          <p:nvSpPr>
            <p:cNvPr id="54" name="Retângulo 53"/>
            <p:cNvSpPr/>
            <p:nvPr/>
          </p:nvSpPr>
          <p:spPr>
            <a:xfrm>
              <a:off x="3360638" y="2075944"/>
              <a:ext cx="122270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SUDESTE</a:t>
              </a:r>
              <a:endParaRPr lang="pt-BR" sz="2200" dirty="0"/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5058228" y="1814032"/>
            <a:ext cx="2358314" cy="1437829"/>
            <a:chOff x="2779790" y="1824558"/>
            <a:chExt cx="2358314" cy="1437829"/>
          </a:xfrm>
        </p:grpSpPr>
        <p:grpSp>
          <p:nvGrpSpPr>
            <p:cNvPr id="60" name="Agrupar 59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62" name="Imagem 61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63" name="Retângulo 62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8,3</a:t>
                </a:r>
                <a:endParaRPr lang="pt-BR" sz="3000" dirty="0"/>
              </a:p>
            </p:txBody>
          </p:sp>
        </p:grpSp>
        <p:sp>
          <p:nvSpPr>
            <p:cNvPr id="61" name="Retângulo 60"/>
            <p:cNvSpPr/>
            <p:nvPr/>
          </p:nvSpPr>
          <p:spPr>
            <a:xfrm>
              <a:off x="3337098" y="2123941"/>
              <a:ext cx="1801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CENTRO-OESTE</a:t>
              </a:r>
              <a:endParaRPr lang="pt-BR" sz="2000" dirty="0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7610817" y="1797728"/>
            <a:ext cx="2030560" cy="1437829"/>
            <a:chOff x="2779790" y="1824558"/>
            <a:chExt cx="2030560" cy="1437829"/>
          </a:xfrm>
        </p:grpSpPr>
        <p:grpSp>
          <p:nvGrpSpPr>
            <p:cNvPr id="66" name="Agrupar 65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68" name="Imagem 67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69" name="Retângulo 68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6,2</a:t>
                </a:r>
                <a:endParaRPr lang="pt-BR" sz="3000" dirty="0"/>
              </a:p>
            </p:txBody>
          </p:sp>
        </p:grpSp>
        <p:sp>
          <p:nvSpPr>
            <p:cNvPr id="67" name="Retângulo 66"/>
            <p:cNvSpPr/>
            <p:nvPr/>
          </p:nvSpPr>
          <p:spPr>
            <a:xfrm>
              <a:off x="3360638" y="2075944"/>
              <a:ext cx="9946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NORTE</a:t>
              </a:r>
              <a:endParaRPr lang="pt-BR" sz="2200" dirty="0"/>
            </a:p>
          </p:txBody>
        </p:sp>
      </p:grpSp>
      <p:grpSp>
        <p:nvGrpSpPr>
          <p:cNvPr id="71" name="Agrupar 70"/>
          <p:cNvGrpSpPr/>
          <p:nvPr/>
        </p:nvGrpSpPr>
        <p:grpSpPr>
          <a:xfrm>
            <a:off x="9805120" y="1820433"/>
            <a:ext cx="2030560" cy="1437829"/>
            <a:chOff x="2779790" y="1824558"/>
            <a:chExt cx="2030560" cy="1437829"/>
          </a:xfrm>
        </p:grpSpPr>
        <p:grpSp>
          <p:nvGrpSpPr>
            <p:cNvPr id="72" name="Agrupar 71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75" name="Retângulo 74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7,2</a:t>
                </a:r>
                <a:endParaRPr lang="pt-BR" sz="3000" dirty="0"/>
              </a:p>
            </p:txBody>
          </p:sp>
        </p:grpSp>
        <p:sp>
          <p:nvSpPr>
            <p:cNvPr id="73" name="Retângulo 72"/>
            <p:cNvSpPr/>
            <p:nvPr/>
          </p:nvSpPr>
          <p:spPr>
            <a:xfrm>
              <a:off x="3360638" y="2075944"/>
              <a:ext cx="144071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NORDESTE</a:t>
              </a:r>
              <a:endParaRPr lang="pt-B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0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30" grpId="0">
        <p:bldAsOne/>
      </p:bldGraphic>
      <p:bldGraphic spid="35" grpId="0">
        <p:bldAsOne/>
      </p:bldGraphic>
      <p:bldGraphic spid="40" grpId="0">
        <p:bldAsOne/>
      </p:bldGraphic>
      <p:bldGraphic spid="4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>
            <a:off x="7183449" y="1479176"/>
            <a:ext cx="4623070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548671219"/>
              </p:ext>
            </p:extLst>
          </p:nvPr>
        </p:nvGraphicFramePr>
        <p:xfrm>
          <a:off x="397619" y="1844935"/>
          <a:ext cx="6527056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7365668" y="3085734"/>
            <a:ext cx="425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metade dos empresários se mostra otimista e acredita que no próximo ano irá contratar mais funcionários.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Em torno de 10% dos empresários pensam em reduzir o número de funcionários em 2020.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715" y="1910651"/>
            <a:ext cx="886537" cy="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35445083"/>
              </p:ext>
            </p:extLst>
          </p:nvPr>
        </p:nvGraphicFramePr>
        <p:xfrm>
          <a:off x="1011059" y="1438274"/>
          <a:ext cx="10471327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64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1222128081"/>
              </p:ext>
            </p:extLst>
          </p:nvPr>
        </p:nvGraphicFramePr>
        <p:xfrm>
          <a:off x="885825" y="1416458"/>
          <a:ext cx="10596561" cy="508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51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no Mesmo Canto Lateral 9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217553563"/>
              </p:ext>
            </p:extLst>
          </p:nvPr>
        </p:nvGraphicFramePr>
        <p:xfrm>
          <a:off x="4199307" y="3280108"/>
          <a:ext cx="3815139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36042117"/>
              </p:ext>
            </p:extLst>
          </p:nvPr>
        </p:nvGraphicFramePr>
        <p:xfrm>
          <a:off x="179294" y="3280108"/>
          <a:ext cx="3621741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437964001"/>
              </p:ext>
            </p:extLst>
          </p:nvPr>
        </p:nvGraphicFramePr>
        <p:xfrm>
          <a:off x="8317211" y="3259656"/>
          <a:ext cx="3770013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640705" y="1726378"/>
            <a:ext cx="2992038" cy="1239574"/>
            <a:chOff x="979830" y="1829061"/>
            <a:chExt cx="2992038" cy="1239574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979830" y="2545415"/>
              <a:ext cx="29920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Média: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0,3</a:t>
              </a:r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i="1" dirty="0">
                  <a:solidFill>
                    <a:schemeClr val="bg1"/>
                  </a:solidFill>
                </a:rPr>
                <a:t>estagiários</a:t>
              </a:r>
            </a:p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% de empresas com estagiários: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13,9%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581874" y="1737826"/>
            <a:ext cx="2996846" cy="1184469"/>
            <a:chOff x="4599803" y="1829061"/>
            <a:chExt cx="2996846" cy="1184469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599803" y="2490310"/>
              <a:ext cx="2996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Média: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0,5</a:t>
              </a:r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i="1" dirty="0">
                  <a:solidFill>
                    <a:schemeClr val="bg1"/>
                  </a:solidFill>
                </a:rPr>
                <a:t>temporários</a:t>
              </a:r>
            </a:p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% de empresas com estagiários: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14,7%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8691852" y="1720233"/>
            <a:ext cx="2996846" cy="1173999"/>
            <a:chOff x="8742433" y="1820433"/>
            <a:chExt cx="2996846" cy="1173999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8742433" y="2066419"/>
              <a:ext cx="2996846" cy="928013"/>
              <a:chOff x="8742433" y="2066419"/>
              <a:chExt cx="2996846" cy="928013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8742433" y="2471212"/>
                <a:ext cx="29968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Média: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1,1</a:t>
                </a: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</a:p>
              <a:p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% de empresas com estagiários: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15,8%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2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  <p:bldGraphic spid="28" grpId="0">
        <p:bldAsOne/>
      </p:bldGraphic>
      <p:bldGraphic spid="2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335261096"/>
              </p:ext>
            </p:extLst>
          </p:nvPr>
        </p:nvGraphicFramePr>
        <p:xfrm>
          <a:off x="640705" y="3783106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Agrupar 19"/>
          <p:cNvGrpSpPr/>
          <p:nvPr/>
        </p:nvGrpSpPr>
        <p:grpSpPr>
          <a:xfrm>
            <a:off x="640705" y="1726378"/>
            <a:ext cx="1952829" cy="676873"/>
            <a:chOff x="979830" y="1829061"/>
            <a:chExt cx="1952829" cy="676873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613910" y="1737826"/>
            <a:ext cx="2154166" cy="676873"/>
            <a:chOff x="4631839" y="1829061"/>
            <a:chExt cx="2154166" cy="676873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29" name="Retângulo 28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8691852" y="1720233"/>
            <a:ext cx="2791342" cy="1624616"/>
            <a:chOff x="8742433" y="1820433"/>
            <a:chExt cx="2791342" cy="1624616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33" name="Agrupar 32"/>
            <p:cNvGrpSpPr/>
            <p:nvPr/>
          </p:nvGrpSpPr>
          <p:grpSpPr>
            <a:xfrm>
              <a:off x="8742433" y="2066419"/>
              <a:ext cx="2791342" cy="1378630"/>
              <a:chOff x="8742433" y="2066419"/>
              <a:chExt cx="2791342" cy="137863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8742433" y="2383220"/>
                <a:ext cx="2791342" cy="1061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COMÉRCIO: 0,4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INDÚSTRIA: 2,2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SERVIÇOS: 1,6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36" name="Retângulo 35"/>
          <p:cNvSpPr/>
          <p:nvPr/>
        </p:nvSpPr>
        <p:spPr>
          <a:xfrm>
            <a:off x="4613910" y="2304318"/>
            <a:ext cx="2757293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COMÉRCIO: 0,2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INDÚSTRIA: 0,8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SERVIÇOS: 0,6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40705" y="2298594"/>
            <a:ext cx="28473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COMÉRCIO: 0,2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INDÚSTRIA: 0,4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SERVIÇOS: 0,3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476571278"/>
              </p:ext>
            </p:extLst>
          </p:nvPr>
        </p:nvGraphicFramePr>
        <p:xfrm>
          <a:off x="4789300" y="3835322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410816647"/>
              </p:ext>
            </p:extLst>
          </p:nvPr>
        </p:nvGraphicFramePr>
        <p:xfrm>
          <a:off x="8952642" y="3861429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tângulo Arredondado 39"/>
          <p:cNvSpPr/>
          <p:nvPr/>
        </p:nvSpPr>
        <p:spPr>
          <a:xfrm>
            <a:off x="668920" y="3654722"/>
            <a:ext cx="2479013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estagiários:</a:t>
            </a:r>
          </a:p>
        </p:txBody>
      </p:sp>
      <p:sp>
        <p:nvSpPr>
          <p:cNvPr id="41" name="Retângulo Arredondado 40"/>
          <p:cNvSpPr/>
          <p:nvPr/>
        </p:nvSpPr>
        <p:spPr>
          <a:xfrm>
            <a:off x="4753049" y="3654721"/>
            <a:ext cx="2479013" cy="312133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temporários:</a:t>
            </a:r>
          </a:p>
        </p:txBody>
      </p:sp>
      <p:sp>
        <p:nvSpPr>
          <p:cNvPr id="42" name="Retângulo Arredondado 41"/>
          <p:cNvSpPr/>
          <p:nvPr/>
        </p:nvSpPr>
        <p:spPr>
          <a:xfrm>
            <a:off x="8952642" y="3654720"/>
            <a:ext cx="2479013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terceirizados:</a:t>
            </a:r>
          </a:p>
        </p:txBody>
      </p:sp>
    </p:spTree>
    <p:extLst>
      <p:ext uri="{BB962C8B-B14F-4D97-AF65-F5344CB8AC3E}">
        <p14:creationId xmlns:p14="http://schemas.microsoft.com/office/powerpoint/2010/main" val="19149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38" grpId="0">
        <p:bldAsOne/>
      </p:bldGraphic>
      <p:bldGraphic spid="3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37" name="Arredondar Retângulo no Mesmo Canto Lateral 36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411968684"/>
              </p:ext>
            </p:extLst>
          </p:nvPr>
        </p:nvGraphicFramePr>
        <p:xfrm>
          <a:off x="83852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Agrupar 38"/>
          <p:cNvGrpSpPr/>
          <p:nvPr/>
        </p:nvGrpSpPr>
        <p:grpSpPr>
          <a:xfrm>
            <a:off x="640705" y="1591903"/>
            <a:ext cx="1952829" cy="676873"/>
            <a:chOff x="979830" y="1829061"/>
            <a:chExt cx="1952829" cy="676873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41" name="Retângulo 40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4613910" y="1603351"/>
            <a:ext cx="2154166" cy="676873"/>
            <a:chOff x="4631839" y="1829061"/>
            <a:chExt cx="2154166" cy="676873"/>
          </a:xfrm>
        </p:grpSpPr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44" name="Retângulo 43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8691852" y="1585758"/>
            <a:ext cx="2683683" cy="2040115"/>
            <a:chOff x="8742433" y="1820433"/>
            <a:chExt cx="2683683" cy="2040115"/>
          </a:xfrm>
        </p:grpSpPr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49" name="Agrupar 48"/>
            <p:cNvGrpSpPr/>
            <p:nvPr/>
          </p:nvGrpSpPr>
          <p:grpSpPr>
            <a:xfrm>
              <a:off x="8742433" y="2066419"/>
              <a:ext cx="2683683" cy="1794129"/>
              <a:chOff x="8742433" y="2066419"/>
              <a:chExt cx="2683683" cy="1794129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8742433" y="2383220"/>
                <a:ext cx="268368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SUL: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b="1" i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SUDESTE: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CENTRO-OESTE: 2,7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NORTE: 0,4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NORDESTE: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54" name="Retângulo 53"/>
          <p:cNvSpPr/>
          <p:nvPr/>
        </p:nvSpPr>
        <p:spPr>
          <a:xfrm>
            <a:off x="4613909" y="2169843"/>
            <a:ext cx="3095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SUL: 0,3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SUDESTE: 0,2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CENTRO-OESTE: 0,8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NORTE: 0,6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NORDESTE: 0,4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640705" y="2164119"/>
            <a:ext cx="3092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SUL: 0,1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SUDESTE: 0,3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CENTRO-OESTE: 0,3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NORTE: 0,2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NORDESTE: 0,4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300872" y="4109934"/>
            <a:ext cx="3285010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estagiários:</a:t>
            </a:r>
          </a:p>
        </p:txBody>
      </p:sp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294786171"/>
              </p:ext>
            </p:extLst>
          </p:nvPr>
        </p:nvGraphicFramePr>
        <p:xfrm>
          <a:off x="4165693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3064670916"/>
              </p:ext>
            </p:extLst>
          </p:nvPr>
        </p:nvGraphicFramePr>
        <p:xfrm>
          <a:off x="8283597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Retângulo Arredondado 66"/>
          <p:cNvSpPr/>
          <p:nvPr/>
        </p:nvSpPr>
        <p:spPr>
          <a:xfrm>
            <a:off x="4447463" y="4109934"/>
            <a:ext cx="3285010" cy="312133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temporários:</a:t>
            </a:r>
          </a:p>
        </p:txBody>
      </p:sp>
      <p:sp>
        <p:nvSpPr>
          <p:cNvPr id="68" name="Retângulo Arredondado 67"/>
          <p:cNvSpPr/>
          <p:nvPr/>
        </p:nvSpPr>
        <p:spPr>
          <a:xfrm>
            <a:off x="8582582" y="4098848"/>
            <a:ext cx="3285010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terceirizados:</a:t>
            </a:r>
          </a:p>
        </p:txBody>
      </p:sp>
    </p:spTree>
    <p:extLst>
      <p:ext uri="{BB962C8B-B14F-4D97-AF65-F5344CB8AC3E}">
        <p14:creationId xmlns:p14="http://schemas.microsoft.com/office/powerpoint/2010/main" val="36335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Graphic spid="65" grpId="0">
        <p:bldAsOne/>
      </p:bldGraphic>
      <p:bldGraphic spid="6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757487955"/>
              </p:ext>
            </p:extLst>
          </p:nvPr>
        </p:nvGraphicFramePr>
        <p:xfrm>
          <a:off x="625619" y="2167946"/>
          <a:ext cx="11077206" cy="43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367759" y="2166761"/>
            <a:ext cx="60012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Mais de </a:t>
            </a:r>
            <a:r>
              <a:rPr lang="pt-BR" sz="22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2/3</a:t>
            </a:r>
            <a:r>
              <a:rPr lang="pt-BR" i="1" dirty="0">
                <a:solidFill>
                  <a:schemeClr val="bg1"/>
                </a:solidFill>
              </a:rPr>
              <a:t> dos empresários não fizeram nenhuma contratação nos novos modelos da implementados com a Reforma Trabalhista. </a:t>
            </a:r>
          </a:p>
        </p:txBody>
      </p:sp>
    </p:spTree>
    <p:extLst>
      <p:ext uri="{BB962C8B-B14F-4D97-AF65-F5344CB8AC3E}">
        <p14:creationId xmlns:p14="http://schemas.microsoft.com/office/powerpoint/2010/main" val="22005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851362474"/>
              </p:ext>
            </p:extLst>
          </p:nvPr>
        </p:nvGraphicFramePr>
        <p:xfrm>
          <a:off x="968188" y="1438274"/>
          <a:ext cx="10155816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1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26584396"/>
              </p:ext>
            </p:extLst>
          </p:nvPr>
        </p:nvGraphicFramePr>
        <p:xfrm>
          <a:off x="564777" y="1438274"/>
          <a:ext cx="11026588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63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Dificuldades de contratação</a:t>
            </a:r>
          </a:p>
          <a:p>
            <a:r>
              <a:rPr lang="pt-BR" sz="3000" b="1" i="1" dirty="0">
                <a:solidFill>
                  <a:schemeClr val="bg1"/>
                </a:solidFill>
              </a:rPr>
              <a:t>em MPE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77" y="1970443"/>
            <a:ext cx="720000" cy="72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93" y="1970443"/>
            <a:ext cx="720000" cy="720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85" y="1972120"/>
            <a:ext cx="720000" cy="720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701" y="1954884"/>
            <a:ext cx="720000" cy="7200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641339" y="2996877"/>
            <a:ext cx="24412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F4E79"/>
                </a:solidFill>
              </a:rPr>
              <a:t>Objetivo</a:t>
            </a:r>
          </a:p>
          <a:p>
            <a:pPr algn="ctr"/>
            <a:endParaRPr lang="pt-BR" sz="2000" b="1" dirty="0"/>
          </a:p>
          <a:p>
            <a:pPr algn="ctr"/>
            <a:r>
              <a:rPr lang="pt-BR" dirty="0"/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Identificar o que os empresários brasileiros levam em consideração sobre o perfil e processo de contratação de colaboradores, com foco nos tipos de vagas e as principais dificuldades de contratação.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27473" y="2957896"/>
            <a:ext cx="24736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Amostra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Foram realizadas 1.859 entrevistas, junto a empresários de MPE. O público da pesquisa foi composto dos top 10 segmentos de atividade de cada grande setor econômico.</a:t>
            </a:r>
          </a:p>
          <a:p>
            <a:pPr algn="ctr"/>
            <a:endParaRPr lang="pt-BR" sz="16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410755" y="2954243"/>
            <a:ext cx="22764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Coleta de dados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coleta de dados foi realizada através de entrevistas por telefone (C.A.T.I.), entre os dias 17/05 e 05/07 de 2019.</a:t>
            </a:r>
          </a:p>
          <a:p>
            <a:pPr algn="ctr"/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9295463" y="2955894"/>
            <a:ext cx="22764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Erro amostral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erro amostral máximo é de 2,27% para resultados nacionais. </a:t>
            </a:r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intervalo de confiança é de 95%. </a:t>
            </a:r>
          </a:p>
          <a:p>
            <a:pPr algn="ctr"/>
            <a:endParaRPr lang="pt-BR" sz="1600" dirty="0"/>
          </a:p>
        </p:txBody>
      </p:sp>
      <p:pic>
        <p:nvPicPr>
          <p:cNvPr id="16" name="Imagem 15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1" r="-1"/>
          <a:stretch/>
        </p:blipFill>
        <p:spPr bwMode="auto">
          <a:xfrm>
            <a:off x="8809129" y="5817116"/>
            <a:ext cx="2885670" cy="71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6481483" y="2856176"/>
            <a:ext cx="5413709" cy="3407959"/>
            <a:chOff x="6481483" y="2856176"/>
            <a:chExt cx="5413709" cy="3407959"/>
          </a:xfrm>
        </p:grpSpPr>
        <p:grpSp>
          <p:nvGrpSpPr>
            <p:cNvPr id="12" name="Agrupar 11"/>
            <p:cNvGrpSpPr/>
            <p:nvPr/>
          </p:nvGrpSpPr>
          <p:grpSpPr>
            <a:xfrm>
              <a:off x="6481483" y="4551066"/>
              <a:ext cx="2053803" cy="648000"/>
              <a:chOff x="6481483" y="4551066"/>
              <a:chExt cx="2053803" cy="648000"/>
            </a:xfrm>
          </p:grpSpPr>
          <p:cxnSp>
            <p:nvCxnSpPr>
              <p:cNvPr id="8" name="Conector reto 7"/>
              <p:cNvCxnSpPr/>
              <p:nvPr/>
            </p:nvCxnSpPr>
            <p:spPr>
              <a:xfrm flipV="1">
                <a:off x="6481483" y="4551066"/>
                <a:ext cx="0" cy="648000"/>
              </a:xfrm>
              <a:prstGeom prst="line">
                <a:avLst/>
              </a:prstGeom>
              <a:ln w="28575">
                <a:solidFill>
                  <a:srgbClr val="A5A5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 flipV="1">
                <a:off x="6483286" y="4560156"/>
                <a:ext cx="2052000" cy="1"/>
              </a:xfrm>
              <a:prstGeom prst="line">
                <a:avLst/>
              </a:prstGeom>
              <a:ln w="28575">
                <a:solidFill>
                  <a:srgbClr val="A5A5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9731" y="2856176"/>
              <a:ext cx="3755461" cy="3407959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397619" y="1766047"/>
            <a:ext cx="8513300" cy="4746370"/>
            <a:chOff x="397619" y="1766047"/>
            <a:chExt cx="8513300" cy="4746370"/>
          </a:xfrm>
        </p:grpSpPr>
        <p:graphicFrame>
          <p:nvGraphicFramePr>
            <p:cNvPr id="60" name="Gráfico 59"/>
            <p:cNvGraphicFramePr/>
            <p:nvPr>
              <p:extLst>
                <p:ext uri="{D42A27DB-BD31-4B8C-83A1-F6EECF244321}">
                  <p14:modId xmlns:p14="http://schemas.microsoft.com/office/powerpoint/2010/main" val="4271300649"/>
                </p:ext>
              </p:extLst>
            </p:nvPr>
          </p:nvGraphicFramePr>
          <p:xfrm>
            <a:off x="397619" y="1766047"/>
            <a:ext cx="8513300" cy="4746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518843" y="1964708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o relacionamento/ atendimento/ vendas com o cliente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18842" y="2579072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o trabalho de entrega ao cliente, a parte de operação do negócio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18841" y="3305213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a gestão de todo o negócio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18840" y="3822061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sabe trabalhar com tecnologias digitais em marketing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18840" y="5135677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Outros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18840" y="5777200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Não sabe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18840" y="4451974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sabe de infraestrutura de TI para apoiar o negócio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4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5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6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7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65577" y="5116648"/>
            <a:ext cx="761999" cy="311417"/>
          </a:xfrm>
          <a:prstGeom prst="rect">
            <a:avLst/>
          </a:prstGeom>
          <a:solidFill>
            <a:srgbClr val="1F4E79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Qual?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940" y="5366983"/>
            <a:ext cx="300013" cy="3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20445" y="-2975525"/>
            <a:ext cx="69625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36062" y="-1624166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36063" y="-288423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36063" y="1057966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1230560130"/>
              </p:ext>
            </p:extLst>
          </p:nvPr>
        </p:nvGraphicFramePr>
        <p:xfrm>
          <a:off x="303290" y="1438274"/>
          <a:ext cx="11783934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04658"/>
              </p:ext>
            </p:extLst>
          </p:nvPr>
        </p:nvGraphicFramePr>
        <p:xfrm>
          <a:off x="674967" y="1990165"/>
          <a:ext cx="11124000" cy="3896961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184000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o relacionamento/atendimento/vendas ao cliente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5246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o trabalho de entrega ao cliente, a parte de operação do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sabe trabalhar com tecnologias digitais em  Marketing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6%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sabe de Infraestrutura de TI para apoiar 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a gestão de todo 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10%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>
                          <a:effectLst/>
                        </a:rPr>
                        <a:t>9%</a:t>
                      </a:r>
                      <a:endParaRPr lang="pt-BR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Outros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29%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4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8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727576" y="1497106"/>
            <a:ext cx="424927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277179193"/>
              </p:ext>
            </p:extLst>
          </p:nvPr>
        </p:nvGraphicFramePr>
        <p:xfrm>
          <a:off x="562868" y="1586754"/>
          <a:ext cx="6940592" cy="46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69623" y="2884063"/>
            <a:ext cx="3810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Grande parte dos empresários (44%) não exigem experiência para a vaga em que encontram maior dificuldade de recrutamento e seleção.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Já cerca de 1/3 dos empresários exige que o candidato à vaga tenha experiência maior de 6 meses na atividade.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649" y="1991715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3893324806"/>
              </p:ext>
            </p:extLst>
          </p:nvPr>
        </p:nvGraphicFramePr>
        <p:xfrm>
          <a:off x="1067155" y="1572745"/>
          <a:ext cx="10424756" cy="471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292013907"/>
              </p:ext>
            </p:extLst>
          </p:nvPr>
        </p:nvGraphicFramePr>
        <p:xfrm>
          <a:off x="564777" y="1438274"/>
          <a:ext cx="11026588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61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288306" y="1497106"/>
            <a:ext cx="468854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777353226"/>
              </p:ext>
            </p:extLst>
          </p:nvPr>
        </p:nvGraphicFramePr>
        <p:xfrm>
          <a:off x="562868" y="1586754"/>
          <a:ext cx="6339956" cy="46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Idade desejada </a:t>
            </a:r>
            <a:endParaRPr lang="pt-BR" sz="2600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24775" y="3105449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</a:t>
            </a:r>
            <a:r>
              <a:rPr lang="pt-BR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 em cada 5 </a:t>
            </a:r>
            <a:r>
              <a:rPr lang="pt-BR" sz="1600" i="1" dirty="0">
                <a:solidFill>
                  <a:schemeClr val="bg1"/>
                </a:solidFill>
              </a:rPr>
              <a:t>empresários não têm preferência por alguma faixa etária específica quando selecionam candidatos para as vagas com maior dificuldade de recrutamento.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</a:t>
            </a:r>
            <a:r>
              <a:rPr lang="pt-BR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1/3 dos entrevistados </a:t>
            </a:r>
            <a:r>
              <a:rPr lang="pt-BR" sz="1600" i="1" dirty="0">
                <a:solidFill>
                  <a:schemeClr val="bg1"/>
                </a:solidFill>
              </a:rPr>
              <a:t>prefere candidatos com idade entre 18 e 35 anos.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212" y="2159194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2292833933"/>
              </p:ext>
            </p:extLst>
          </p:nvPr>
        </p:nvGraphicFramePr>
        <p:xfrm>
          <a:off x="1004402" y="1617569"/>
          <a:ext cx="10424756" cy="471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Faixa de idade desejada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Faixa de idade desejada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94420"/>
              </p:ext>
            </p:extLst>
          </p:nvPr>
        </p:nvGraphicFramePr>
        <p:xfrm>
          <a:off x="908050" y="1990165"/>
          <a:ext cx="10375902" cy="3415197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3914962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5246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35 a 45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 de 45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tem preferência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5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681008970"/>
              </p:ext>
            </p:extLst>
          </p:nvPr>
        </p:nvGraphicFramePr>
        <p:xfrm>
          <a:off x="303290" y="1649506"/>
          <a:ext cx="11333297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01800" y="3410765"/>
            <a:ext cx="1080000" cy="1129010"/>
            <a:chOff x="3278988" y="1955781"/>
            <a:chExt cx="1080000" cy="1129010"/>
          </a:xfrm>
        </p:grpSpPr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07" y="2041787"/>
              <a:ext cx="592745" cy="1043004"/>
            </a:xfrm>
            <a:prstGeom prst="rect">
              <a:avLst/>
            </a:prstGeom>
          </p:spPr>
        </p:pic>
        <p:sp>
          <p:nvSpPr>
            <p:cNvPr id="2" name="Elipse 1"/>
            <p:cNvSpPr/>
            <p:nvPr/>
          </p:nvSpPr>
          <p:spPr>
            <a:xfrm>
              <a:off x="3278988" y="1955781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91948" y="1877209"/>
            <a:ext cx="1080000" cy="1187737"/>
            <a:chOff x="1904451" y="1954535"/>
            <a:chExt cx="1080000" cy="1187737"/>
          </a:xfrm>
        </p:grpSpPr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137" y="2099268"/>
              <a:ext cx="636592" cy="1043004"/>
            </a:xfrm>
            <a:prstGeom prst="rect">
              <a:avLst/>
            </a:prstGeom>
          </p:spPr>
        </p:pic>
        <p:sp>
          <p:nvSpPr>
            <p:cNvPr id="64" name="Elipse 63"/>
            <p:cNvSpPr/>
            <p:nvPr/>
          </p:nvSpPr>
          <p:spPr>
            <a:xfrm>
              <a:off x="1904451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DISTRIBUIÇÃO DA AMOSTRA</a:t>
            </a:r>
          </a:p>
          <a:p>
            <a:r>
              <a:rPr lang="pt-BR" sz="2500" i="1" dirty="0">
                <a:solidFill>
                  <a:schemeClr val="bg1"/>
                </a:solidFill>
              </a:rPr>
              <a:t>Dificuldades de Contração MPE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1607912" y="2094043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1.537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67" name="Retângulo 66"/>
          <p:cNvSpPr/>
          <p:nvPr/>
        </p:nvSpPr>
        <p:spPr>
          <a:xfrm>
            <a:off x="1607912" y="3627599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322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39" name="Elipse 38"/>
          <p:cNvSpPr/>
          <p:nvPr/>
        </p:nvSpPr>
        <p:spPr>
          <a:xfrm>
            <a:off x="4095669" y="3410765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4085817" y="1877209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5201781" y="2094043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842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44" name="Retângulo 43"/>
          <p:cNvSpPr/>
          <p:nvPr/>
        </p:nvSpPr>
        <p:spPr>
          <a:xfrm>
            <a:off x="5201781" y="3627599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372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47" name="Elipse 46"/>
          <p:cNvSpPr/>
          <p:nvPr/>
        </p:nvSpPr>
        <p:spPr>
          <a:xfrm>
            <a:off x="4095669" y="5005878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5201781" y="5222712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645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36" y="3556557"/>
            <a:ext cx="468726" cy="4687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167082" y="4025283"/>
            <a:ext cx="954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INDÚSTRIA</a:t>
            </a:r>
            <a:endParaRPr lang="pt-BR" sz="13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50" y="2081421"/>
            <a:ext cx="468726" cy="468726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4167082" y="2534977"/>
            <a:ext cx="9500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COMÉRCIO</a:t>
            </a:r>
            <a:endParaRPr lang="pt-BR" sz="13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40" y="5222712"/>
            <a:ext cx="457152" cy="457152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4216499" y="5681886"/>
            <a:ext cx="85786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SERVIÇOS</a:t>
            </a:r>
            <a:endParaRPr lang="pt-BR" sz="13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3454400" y="1917595"/>
            <a:ext cx="0" cy="3234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Ficheiro:Mapa das 4 regiÃµes do Brasil.sv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9500" l="1909" r="89868">
                        <a14:backgroundMark x1="9104" y1="4000" x2="9104" y2="4000"/>
                        <a14:backgroundMark x1="5874" y1="7167" x2="20999" y2="2500"/>
                        <a14:backgroundMark x1="19971" y1="8000" x2="16887" y2="500"/>
                        <a14:backgroundMark x1="4993" y1="16333" x2="4993" y2="8167"/>
                        <a14:backgroundMark x1="10720" y1="18500" x2="7783" y2="11333"/>
                        <a14:backgroundMark x1="4258" y1="26333" x2="11013" y2="22167"/>
                        <a14:backgroundMark x1="2496" y1="31167" x2="4405" y2="26167"/>
                        <a14:backgroundMark x1="5874" y1="40000" x2="881" y2="35167"/>
                        <a14:backgroundMark x1="9985" y1="45167" x2="294" y2="47167"/>
                        <a14:backgroundMark x1="16740" y1="50667" x2="9251" y2="50167"/>
                        <a14:backgroundMark x1="9104" y1="40833" x2="9692" y2="39333"/>
                        <a14:backgroundMark x1="18649" y1="45333" x2="32893" y2="62667"/>
                        <a14:backgroundMark x1="24376" y1="59333" x2="26432" y2="77000"/>
                        <a14:backgroundMark x1="17621" y1="78000" x2="27460" y2="91833"/>
                        <a14:backgroundMark x1="30396" y1="72000" x2="35977" y2="94500"/>
                        <a14:backgroundMark x1="40235" y1="94167" x2="43319" y2="96167"/>
                        <a14:backgroundMark x1="19383" y1="9833" x2="22320" y2="9833"/>
                        <a14:backgroundMark x1="12188" y1="12000" x2="12188" y2="12000"/>
                        <a14:backgroundMark x1="24816" y1="2833" x2="30543" y2="2000"/>
                        <a14:backgroundMark x1="37739" y1="8667" x2="35977" y2="1500"/>
                        <a14:backgroundMark x1="43465" y1="6333" x2="49192" y2="5000"/>
                        <a14:backgroundMark x1="62555" y1="16667" x2="64170" y2="17667"/>
                        <a14:backgroundMark x1="60499" y1="16000" x2="61821" y2="16667"/>
                        <a14:backgroundMark x1="65051" y1="17667" x2="65786" y2="17667"/>
                        <a14:backgroundMark x1="57416" y1="82667" x2="57416" y2="82667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" r="9303"/>
          <a:stretch/>
        </p:blipFill>
        <p:spPr bwMode="auto">
          <a:xfrm>
            <a:off x="6934200" y="1289855"/>
            <a:ext cx="4895850" cy="48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Agrupar 98"/>
          <p:cNvGrpSpPr/>
          <p:nvPr/>
        </p:nvGrpSpPr>
        <p:grpSpPr>
          <a:xfrm>
            <a:off x="9322010" y="4851051"/>
            <a:ext cx="637146" cy="641108"/>
            <a:chOff x="9376112" y="4872391"/>
            <a:chExt cx="637146" cy="641108"/>
          </a:xfrm>
        </p:grpSpPr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54" name="Retângulo 53"/>
            <p:cNvSpPr/>
            <p:nvPr/>
          </p:nvSpPr>
          <p:spPr>
            <a:xfrm>
              <a:off x="9551272" y="4990279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SUL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301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Agrupar 104"/>
          <p:cNvGrpSpPr/>
          <p:nvPr/>
        </p:nvGrpSpPr>
        <p:grpSpPr>
          <a:xfrm>
            <a:off x="8664026" y="3407072"/>
            <a:ext cx="1191528" cy="641108"/>
            <a:chOff x="9376112" y="4872391"/>
            <a:chExt cx="1191528" cy="641108"/>
          </a:xfrm>
        </p:grpSpPr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107" name="Retângulo 106"/>
            <p:cNvSpPr/>
            <p:nvPr/>
          </p:nvSpPr>
          <p:spPr>
            <a:xfrm>
              <a:off x="9551272" y="4990279"/>
              <a:ext cx="1016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CENTRO</a:t>
              </a:r>
            </a:p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OESTE: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339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Agrupar 108"/>
          <p:cNvGrpSpPr/>
          <p:nvPr/>
        </p:nvGrpSpPr>
        <p:grpSpPr>
          <a:xfrm>
            <a:off x="7648059" y="2184656"/>
            <a:ext cx="1262076" cy="392967"/>
            <a:chOff x="9353783" y="4905089"/>
            <a:chExt cx="1262076" cy="392967"/>
          </a:xfrm>
        </p:grpSpPr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53783" y="4905089"/>
              <a:ext cx="350321" cy="350321"/>
            </a:xfrm>
            <a:prstGeom prst="rect">
              <a:avLst/>
            </a:prstGeom>
          </p:spPr>
        </p:pic>
        <p:sp>
          <p:nvSpPr>
            <p:cNvPr id="111" name="Retângulo 110"/>
            <p:cNvSpPr/>
            <p:nvPr/>
          </p:nvSpPr>
          <p:spPr>
            <a:xfrm>
              <a:off x="9551272" y="4990279"/>
              <a:ext cx="1064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NORTE: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349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10282425" y="2593011"/>
            <a:ext cx="1223476" cy="608410"/>
            <a:chOff x="9353783" y="4905089"/>
            <a:chExt cx="1223476" cy="608410"/>
          </a:xfrm>
        </p:grpSpPr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53783" y="4905089"/>
              <a:ext cx="350321" cy="350321"/>
            </a:xfrm>
            <a:prstGeom prst="rect">
              <a:avLst/>
            </a:prstGeom>
          </p:spPr>
        </p:pic>
        <p:sp>
          <p:nvSpPr>
            <p:cNvPr id="114" name="Retângulo 113"/>
            <p:cNvSpPr/>
            <p:nvPr/>
          </p:nvSpPr>
          <p:spPr>
            <a:xfrm>
              <a:off x="9551272" y="4990279"/>
              <a:ext cx="10259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NORDESTE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523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5" name="Agrupar 114"/>
          <p:cNvGrpSpPr/>
          <p:nvPr/>
        </p:nvGrpSpPr>
        <p:grpSpPr>
          <a:xfrm>
            <a:off x="10008849" y="4052581"/>
            <a:ext cx="1021610" cy="641108"/>
            <a:chOff x="9376112" y="4872391"/>
            <a:chExt cx="1021610" cy="641108"/>
          </a:xfrm>
        </p:grpSpPr>
        <p:pic>
          <p:nvPicPr>
            <p:cNvPr id="116" name="Imagem 11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117" name="Retângulo 116"/>
            <p:cNvSpPr/>
            <p:nvPr/>
          </p:nvSpPr>
          <p:spPr>
            <a:xfrm>
              <a:off x="9551272" y="4990279"/>
              <a:ext cx="8464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SUDESTE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347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6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61018" y="-3157593"/>
            <a:ext cx="612156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82303" y="-2026161"/>
            <a:ext cx="572539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78712" y="-909160"/>
            <a:ext cx="57971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73176" y="214854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 rot="5400000">
            <a:off x="4571698" y="1326478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59287647"/>
              </p:ext>
            </p:extLst>
          </p:nvPr>
        </p:nvGraphicFramePr>
        <p:xfrm>
          <a:off x="303290" y="1438274"/>
          <a:ext cx="11783934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208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75047"/>
              </p:ext>
            </p:extLst>
          </p:nvPr>
        </p:nvGraphicFramePr>
        <p:xfrm>
          <a:off x="303290" y="1783977"/>
          <a:ext cx="11699998" cy="4369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703063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habilidades para vender meu produto ou serviço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extremamente básicas de alguém apenas com Ensino Médio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trabalhar com tecnologias atuais para que meu negócio seja mais digital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habilidades para saber fazer a gestão do meu negócio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para saber trabalhar com planilhas eletrônicas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Português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Inglês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45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41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016966269"/>
              </p:ext>
            </p:extLst>
          </p:nvPr>
        </p:nvGraphicFramePr>
        <p:xfrm>
          <a:off x="303290" y="1649506"/>
          <a:ext cx="11333297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3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61018" y="-3157593"/>
            <a:ext cx="612156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82303" y="-2026161"/>
            <a:ext cx="572539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78712" y="-909160"/>
            <a:ext cx="57971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73176" y="214854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 rot="5400000">
            <a:off x="4571698" y="1326478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860911945"/>
              </p:ext>
            </p:extLst>
          </p:nvPr>
        </p:nvGraphicFramePr>
        <p:xfrm>
          <a:off x="303290" y="1438274"/>
          <a:ext cx="11783934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061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00187"/>
              </p:ext>
            </p:extLst>
          </p:nvPr>
        </p:nvGraphicFramePr>
        <p:xfrm>
          <a:off x="303290" y="1783977"/>
          <a:ext cx="11699998" cy="4369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703063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seja pró-ativo para enxergar problemas e trazer soluções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seja pontual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gerenciar o tempo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capacidade de aprender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boa comunicação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capacidade de liderar pessoas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execute o que é direcionado pelo líder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humildade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45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planejar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88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to 19"/>
          <p:cNvCxnSpPr/>
          <p:nvPr/>
        </p:nvCxnSpPr>
        <p:spPr>
          <a:xfrm>
            <a:off x="4082865" y="4108205"/>
            <a:ext cx="6912000" cy="0"/>
          </a:xfrm>
          <a:prstGeom prst="line">
            <a:avLst/>
          </a:prstGeom>
          <a:ln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290344780"/>
              </p:ext>
            </p:extLst>
          </p:nvPr>
        </p:nvGraphicFramePr>
        <p:xfrm>
          <a:off x="204713" y="1761305"/>
          <a:ext cx="6411240" cy="42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tângulo 18"/>
          <p:cNvSpPr/>
          <p:nvPr/>
        </p:nvSpPr>
        <p:spPr>
          <a:xfrm>
            <a:off x="5414505" y="2826390"/>
            <a:ext cx="5244531" cy="1200329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As </a:t>
            </a:r>
            <a:r>
              <a:rPr lang="pt-BR" b="1" i="1" dirty="0">
                <a:solidFill>
                  <a:schemeClr val="bg1"/>
                </a:solidFill>
              </a:rPr>
              <a:t>competências do candidato</a:t>
            </a:r>
            <a:r>
              <a:rPr lang="pt-BR" i="1" dirty="0">
                <a:solidFill>
                  <a:schemeClr val="bg1"/>
                </a:solidFill>
              </a:rPr>
              <a:t>, como por exemplo sua conduta e comportamento, tendem a ter um peso maior no momento da contratação, em comparação com as habilidades técnicas.</a:t>
            </a:r>
          </a:p>
        </p:txBody>
      </p:sp>
    </p:spTree>
    <p:extLst>
      <p:ext uri="{BB962C8B-B14F-4D97-AF65-F5344CB8AC3E}">
        <p14:creationId xmlns:p14="http://schemas.microsoft.com/office/powerpoint/2010/main" val="31644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26" name="CaixaDeTexto 25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ângulo Arredondado 27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7" name="Arredondar Retângulo no Mesmo Canto Lateral 16"/>
          <p:cNvSpPr/>
          <p:nvPr/>
        </p:nvSpPr>
        <p:spPr>
          <a:xfrm>
            <a:off x="4031016" y="1470937"/>
            <a:ext cx="4117904" cy="4927240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28640" y="2572960"/>
            <a:ext cx="14789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COMÉRCIO</a:t>
            </a:r>
            <a:endParaRPr lang="pt-BR" sz="2200" dirty="0"/>
          </a:p>
        </p:txBody>
      </p:sp>
      <p:sp>
        <p:nvSpPr>
          <p:cNvPr id="29" name="Retângulo 28"/>
          <p:cNvSpPr/>
          <p:nvPr/>
        </p:nvSpPr>
        <p:spPr>
          <a:xfrm>
            <a:off x="5340821" y="2572959"/>
            <a:ext cx="14835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INDÚSTRIA</a:t>
            </a:r>
            <a:endParaRPr lang="pt-BR" sz="2200" dirty="0"/>
          </a:p>
        </p:txBody>
      </p:sp>
      <p:sp>
        <p:nvSpPr>
          <p:cNvPr id="33" name="Retângulo 32"/>
          <p:cNvSpPr/>
          <p:nvPr/>
        </p:nvSpPr>
        <p:spPr>
          <a:xfrm>
            <a:off x="9410259" y="2572959"/>
            <a:ext cx="1323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SERVIÇOS</a:t>
            </a:r>
            <a:endParaRPr lang="pt-BR" sz="22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5638506" y="1621330"/>
            <a:ext cx="900000" cy="900000"/>
            <a:chOff x="2948093" y="3439269"/>
            <a:chExt cx="900000" cy="900000"/>
          </a:xfrm>
        </p:grpSpPr>
        <p:sp>
          <p:nvSpPr>
            <p:cNvPr id="35" name="Elipse 34"/>
            <p:cNvSpPr/>
            <p:nvPr/>
          </p:nvSpPr>
          <p:spPr>
            <a:xfrm>
              <a:off x="2948093" y="3439269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14" y="3636181"/>
              <a:ext cx="468726" cy="468726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1418138" y="1621330"/>
            <a:ext cx="900000" cy="900000"/>
            <a:chOff x="2964219" y="1895884"/>
            <a:chExt cx="900000" cy="900000"/>
          </a:xfrm>
        </p:grpSpPr>
        <p:sp>
          <p:nvSpPr>
            <p:cNvPr id="36" name="Elipse 35"/>
            <p:cNvSpPr/>
            <p:nvPr/>
          </p:nvSpPr>
          <p:spPr>
            <a:xfrm>
              <a:off x="2964219" y="1895884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4080" y="2111562"/>
              <a:ext cx="468726" cy="468726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9622107" y="1602605"/>
            <a:ext cx="900000" cy="900000"/>
            <a:chOff x="2948093" y="5034382"/>
            <a:chExt cx="900000" cy="900000"/>
          </a:xfrm>
        </p:grpSpPr>
        <p:sp>
          <p:nvSpPr>
            <p:cNvPr id="37" name="Elipse 36"/>
            <p:cNvSpPr/>
            <p:nvPr/>
          </p:nvSpPr>
          <p:spPr>
            <a:xfrm>
              <a:off x="2948093" y="5034382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14" y="5251216"/>
              <a:ext cx="457152" cy="457152"/>
            </a:xfrm>
            <a:prstGeom prst="rect">
              <a:avLst/>
            </a:prstGeom>
          </p:spPr>
        </p:pic>
      </p:grp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87940814"/>
              </p:ext>
            </p:extLst>
          </p:nvPr>
        </p:nvGraphicFramePr>
        <p:xfrm>
          <a:off x="96865" y="3104106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3888752626"/>
              </p:ext>
            </p:extLst>
          </p:nvPr>
        </p:nvGraphicFramePr>
        <p:xfrm>
          <a:off x="4327098" y="3043724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955027283"/>
              </p:ext>
            </p:extLst>
          </p:nvPr>
        </p:nvGraphicFramePr>
        <p:xfrm>
          <a:off x="8362950" y="3100970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338604" y="5909932"/>
            <a:ext cx="2680447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Habilidade Técnicas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152015" y="5909932"/>
            <a:ext cx="268044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Competências do candidato</a:t>
            </a:r>
          </a:p>
        </p:txBody>
      </p:sp>
    </p:spTree>
    <p:extLst>
      <p:ext uri="{BB962C8B-B14F-4D97-AF65-F5344CB8AC3E}">
        <p14:creationId xmlns:p14="http://schemas.microsoft.com/office/powerpoint/2010/main" val="35420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3" grpId="0">
        <p:bldAsOne/>
      </p:bldGraphic>
      <p:bldGraphic spid="4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19" name="CaixaDeTexto 18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Arredondado 20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7" name="Arredondar Retângulo no Mesmo Canto Lateral 16"/>
          <p:cNvSpPr/>
          <p:nvPr/>
        </p:nvSpPr>
        <p:spPr>
          <a:xfrm>
            <a:off x="2567092" y="1694329"/>
            <a:ext cx="2382643" cy="4684797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>
            <a:off x="7386051" y="1687013"/>
            <a:ext cx="2382643" cy="4684797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136085" y="2576138"/>
            <a:ext cx="994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NORTE</a:t>
            </a:r>
            <a:endParaRPr lang="pt-BR" sz="22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956627" y="2070274"/>
            <a:ext cx="620683" cy="932699"/>
            <a:chOff x="1063794" y="1564607"/>
            <a:chExt cx="620683" cy="932699"/>
          </a:xfrm>
        </p:grpSpPr>
        <p:sp>
          <p:nvSpPr>
            <p:cNvPr id="27" name="Retângulo 26"/>
            <p:cNvSpPr/>
            <p:nvPr/>
          </p:nvSpPr>
          <p:spPr>
            <a:xfrm>
              <a:off x="1063794" y="2066419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SUL</a:t>
              </a:r>
              <a:endParaRPr lang="pt-BR" sz="2200" dirty="0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788" y="1564607"/>
              <a:ext cx="532694" cy="532694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3147059" y="2075944"/>
            <a:ext cx="1222707" cy="927029"/>
            <a:chOff x="3360638" y="1579802"/>
            <a:chExt cx="1222707" cy="927029"/>
          </a:xfrm>
        </p:grpSpPr>
        <p:sp>
          <p:nvSpPr>
            <p:cNvPr id="33" name="Retângulo 32"/>
            <p:cNvSpPr/>
            <p:nvPr/>
          </p:nvSpPr>
          <p:spPr>
            <a:xfrm>
              <a:off x="3360638" y="2075944"/>
              <a:ext cx="122270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SUDESTE</a:t>
              </a:r>
              <a:endParaRPr lang="pt-BR" sz="2200" dirty="0"/>
            </a:p>
          </p:txBody>
        </p:sp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5644" y="1579802"/>
              <a:ext cx="532694" cy="532694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5267844" y="2070274"/>
            <a:ext cx="1801006" cy="911520"/>
            <a:chOff x="5626128" y="1595249"/>
            <a:chExt cx="1801006" cy="911520"/>
          </a:xfrm>
        </p:grpSpPr>
        <p:sp>
          <p:nvSpPr>
            <p:cNvPr id="39" name="Retângulo 38"/>
            <p:cNvSpPr/>
            <p:nvPr/>
          </p:nvSpPr>
          <p:spPr>
            <a:xfrm>
              <a:off x="5626128" y="2106659"/>
              <a:ext cx="1801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CENTRO-OESTE</a:t>
              </a:r>
              <a:endParaRPr lang="pt-BR" sz="2000" dirty="0"/>
            </a:p>
          </p:txBody>
        </p:sp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284" y="1595249"/>
              <a:ext cx="532694" cy="532694"/>
            </a:xfrm>
            <a:prstGeom prst="rect">
              <a:avLst/>
            </a:prstGeom>
          </p:spPr>
        </p:pic>
      </p:grpSp>
      <p:pic>
        <p:nvPicPr>
          <p:cNvPr id="61" name="Imagem 60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53" y="2070274"/>
            <a:ext cx="532694" cy="532694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0295685" y="2068103"/>
            <a:ext cx="1440715" cy="944468"/>
            <a:chOff x="10295685" y="1843978"/>
            <a:chExt cx="1440715" cy="944468"/>
          </a:xfrm>
        </p:grpSpPr>
        <p:sp>
          <p:nvSpPr>
            <p:cNvPr id="51" name="Retângulo 50"/>
            <p:cNvSpPr/>
            <p:nvPr/>
          </p:nvSpPr>
          <p:spPr>
            <a:xfrm>
              <a:off x="10295685" y="2357559"/>
              <a:ext cx="144071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NORDESTE</a:t>
              </a:r>
              <a:endParaRPr lang="pt-BR" sz="2200" dirty="0"/>
            </a:p>
          </p:txBody>
        </p:sp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9696" y="1843978"/>
              <a:ext cx="532694" cy="532694"/>
            </a:xfrm>
            <a:prstGeom prst="rect">
              <a:avLst/>
            </a:prstGeom>
          </p:spPr>
        </p:pic>
      </p:grpSp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997785021"/>
              </p:ext>
            </p:extLst>
          </p:nvPr>
        </p:nvGraphicFramePr>
        <p:xfrm>
          <a:off x="130776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240861611"/>
              </p:ext>
            </p:extLst>
          </p:nvPr>
        </p:nvGraphicFramePr>
        <p:xfrm>
          <a:off x="2639984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714920367"/>
              </p:ext>
            </p:extLst>
          </p:nvPr>
        </p:nvGraphicFramePr>
        <p:xfrm>
          <a:off x="5076300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1509720966"/>
              </p:ext>
            </p:extLst>
          </p:nvPr>
        </p:nvGraphicFramePr>
        <p:xfrm>
          <a:off x="7480705" y="3192411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2671326760"/>
              </p:ext>
            </p:extLst>
          </p:nvPr>
        </p:nvGraphicFramePr>
        <p:xfrm>
          <a:off x="9927298" y="3192410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8" name="CaixaDeTexto 67"/>
          <p:cNvSpPr txBox="1"/>
          <p:nvPr/>
        </p:nvSpPr>
        <p:spPr>
          <a:xfrm>
            <a:off x="3420964" y="5889975"/>
            <a:ext cx="2680447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Habilidade Técnicas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6234375" y="5889975"/>
            <a:ext cx="268044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Competências do candidato</a:t>
            </a:r>
          </a:p>
        </p:txBody>
      </p:sp>
    </p:spTree>
    <p:extLst>
      <p:ext uri="{BB962C8B-B14F-4D97-AF65-F5344CB8AC3E}">
        <p14:creationId xmlns:p14="http://schemas.microsoft.com/office/powerpoint/2010/main" val="26860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  <p:bldGraphic spid="65" grpId="0">
        <p:bldAsOne/>
      </p:bldGraphic>
      <p:bldGraphic spid="66" grpId="0">
        <p:bldAsOne/>
      </p:bldGraphic>
      <p:bldGraphic spid="67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3135896952"/>
              </p:ext>
            </p:extLst>
          </p:nvPr>
        </p:nvGraphicFramePr>
        <p:xfrm>
          <a:off x="634822" y="1402571"/>
          <a:ext cx="10632056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967524" y="2034124"/>
            <a:ext cx="6001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indicação boca-a-boca </a:t>
            </a:r>
            <a:r>
              <a:rPr lang="pt-BR" i="1" dirty="0">
                <a:solidFill>
                  <a:schemeClr val="bg1"/>
                </a:solidFill>
              </a:rPr>
              <a:t>dos funcionários é a forma de prospectar candidatos preferida por mais de metade dos empresários. Cerca de 1/5 dos entrevistados também costumam anunciar vagas nas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redes sociais</a:t>
            </a:r>
            <a:r>
              <a:rPr lang="pt-BR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4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28957" y="-3092161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rredondar Retângulo no Mesmo Canto Lateral 25"/>
          <p:cNvSpPr/>
          <p:nvPr/>
        </p:nvSpPr>
        <p:spPr>
          <a:xfrm rot="5400000">
            <a:off x="4530436" y="-1736501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redondar Retângulo no Mesmo Canto Lateral 26"/>
          <p:cNvSpPr/>
          <p:nvPr/>
        </p:nvSpPr>
        <p:spPr>
          <a:xfrm rot="5400000">
            <a:off x="4530436" y="-390269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Arredondar Retângulo no Mesmo Canto Lateral 27"/>
          <p:cNvSpPr/>
          <p:nvPr/>
        </p:nvSpPr>
        <p:spPr>
          <a:xfrm rot="5400000">
            <a:off x="4530436" y="968752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156172262"/>
              </p:ext>
            </p:extLst>
          </p:nvPr>
        </p:nvGraphicFramePr>
        <p:xfrm>
          <a:off x="303290" y="1438274"/>
          <a:ext cx="11783934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</p:spTree>
    <p:extLst>
      <p:ext uri="{BB962C8B-B14F-4D97-AF65-F5344CB8AC3E}">
        <p14:creationId xmlns:p14="http://schemas.microsoft.com/office/powerpoint/2010/main" val="294340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Atividades pesquisadas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666102" y="2767411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88" y="2984328"/>
            <a:ext cx="468726" cy="468726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747367" y="3425179"/>
            <a:ext cx="9500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COMÉRCIO</a:t>
            </a:r>
            <a:endParaRPr lang="pt-BR" sz="13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60082" y="2148086"/>
            <a:ext cx="0" cy="3234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A6553C2-08DC-44D7-9DB5-9A750BC2D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4763"/>
              </p:ext>
            </p:extLst>
          </p:nvPr>
        </p:nvGraphicFramePr>
        <p:xfrm>
          <a:off x="2593420" y="2100435"/>
          <a:ext cx="8788400" cy="323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50765204"/>
                    </a:ext>
                  </a:extLst>
                </a:gridCol>
                <a:gridCol w="8178800">
                  <a:extLst>
                    <a:ext uri="{9D8B030D-6E8A-4147-A177-3AD203B41FA5}">
                      <a16:colId xmlns:a16="http://schemas.microsoft.com/office/drawing/2014/main" val="4159727205"/>
                    </a:ext>
                  </a:extLst>
                </a:gridCol>
              </a:tblGrid>
              <a:tr h="294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cnae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cnae_descr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535458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4781400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varejista de </a:t>
                      </a:r>
                      <a:r>
                        <a:rPr lang="pt-BR" sz="1200" b="1" u="none" strike="noStrike" dirty="0">
                          <a:effectLst/>
                        </a:rPr>
                        <a:t>artigos do vestuário e acessórios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516208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4712100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varejista de mercadorias em geral, com predominância de produtos alimentícios - </a:t>
                      </a:r>
                      <a:r>
                        <a:rPr lang="pt-BR" sz="1200" b="1" u="none" strike="noStrike" dirty="0">
                          <a:effectLst/>
                        </a:rPr>
                        <a:t>minimercados, mercearias </a:t>
                      </a:r>
                      <a:r>
                        <a:rPr lang="pt-BR" sz="1200" u="none" strike="noStrike" dirty="0">
                          <a:effectLst/>
                        </a:rPr>
                        <a:t>e armazéns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890289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4530703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a varejo </a:t>
                      </a:r>
                      <a:r>
                        <a:rPr lang="pt-BR" sz="1200" b="1" u="none" strike="noStrike" dirty="0">
                          <a:effectLst/>
                        </a:rPr>
                        <a:t>de peças e acessórios novos para veículos automotores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292597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4789099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varejista de outros produtos não especificados anteriormente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367420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4744099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</a:t>
                      </a:r>
                      <a:r>
                        <a:rPr lang="pt-BR" sz="1200" b="1" u="none" strike="noStrike" dirty="0">
                          <a:effectLst/>
                        </a:rPr>
                        <a:t>varejista de materiais de construção em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621887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4771701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</a:t>
                      </a:r>
                      <a:r>
                        <a:rPr lang="pt-BR" sz="1200" b="1" u="none" strike="noStrike" dirty="0">
                          <a:effectLst/>
                        </a:rPr>
                        <a:t>varejista de produtos farmacêuticos, sem manipulação de fórmulas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069584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4751201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varejista </a:t>
                      </a:r>
                      <a:r>
                        <a:rPr lang="pt-BR" sz="1200" b="1" u="none" strike="noStrike" dirty="0">
                          <a:effectLst/>
                        </a:rPr>
                        <a:t>especializado de equipamentos e suprimentos de informática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556879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4723700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</a:t>
                      </a:r>
                      <a:r>
                        <a:rPr lang="pt-BR" sz="1200" b="1" u="none" strike="noStrike" dirty="0">
                          <a:effectLst/>
                        </a:rPr>
                        <a:t>varejista de bebidas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6714758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4520001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Serviços de manutenção e reparação mecânica de veículos automotores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021863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4754701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Comércio varejista de móveis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286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1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23991"/>
              </p:ext>
            </p:extLst>
          </p:nvPr>
        </p:nvGraphicFramePr>
        <p:xfrm>
          <a:off x="671199" y="1974477"/>
          <a:ext cx="10820712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361937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Indicação boca-a-boca de seus funcionários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Anúncio gratuito nas minhas redes sociais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Guarda currículos de contratações anteriores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Coloca faixa ou outra comunicação visual na loja/empresa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Anúncio pago na Internet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</p:spTree>
    <p:extLst>
      <p:ext uri="{BB962C8B-B14F-4D97-AF65-F5344CB8AC3E}">
        <p14:creationId xmlns:p14="http://schemas.microsoft.com/office/powerpoint/2010/main" val="112231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edondar Retângulo no Mesmo Canto Lateral 18"/>
          <p:cNvSpPr/>
          <p:nvPr/>
        </p:nvSpPr>
        <p:spPr>
          <a:xfrm>
            <a:off x="7153835" y="1497106"/>
            <a:ext cx="480508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370938823"/>
              </p:ext>
            </p:extLst>
          </p:nvPr>
        </p:nvGraphicFramePr>
        <p:xfrm>
          <a:off x="634821" y="1402571"/>
          <a:ext cx="6214214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406528" y="3105449"/>
            <a:ext cx="4446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Dentre aqueles empresários que costumam prospectar funcionários através de indicação, quase metade afirma que a contratação se concretiza em 50% dos casos. </a:t>
            </a: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r>
              <a:rPr lang="pt-BR" i="1" dirty="0">
                <a:solidFill>
                  <a:schemeClr val="bg1"/>
                </a:solidFill>
              </a:rPr>
              <a:t>Já cerca de 46% dos empresários afirmam que as indicações resolvem totalmente a questão da prospecção de funcionários.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18" y="2245973"/>
            <a:ext cx="61651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643609867"/>
              </p:ext>
            </p:extLst>
          </p:nvPr>
        </p:nvGraphicFramePr>
        <p:xfrm>
          <a:off x="1011059" y="1438274"/>
          <a:ext cx="10471327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48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862827741"/>
              </p:ext>
            </p:extLst>
          </p:nvPr>
        </p:nvGraphicFramePr>
        <p:xfrm>
          <a:off x="1011059" y="1577788"/>
          <a:ext cx="10471327" cy="480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39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691716" y="1497106"/>
            <a:ext cx="424927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884456" y="2898174"/>
            <a:ext cx="3863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 maioria dos empresários costuma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ler todos os currículos</a:t>
            </a:r>
            <a:r>
              <a:rPr lang="pt-BR" i="1" dirty="0">
                <a:solidFill>
                  <a:schemeClr val="bg1"/>
                </a:solidFill>
              </a:rPr>
              <a:t> que chegam até a empresa, e depois selecionar alguns candidatos para entrevistar.</a:t>
            </a: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r>
              <a:rPr lang="pt-BR" i="1" dirty="0">
                <a:solidFill>
                  <a:schemeClr val="bg1"/>
                </a:solidFill>
              </a:rPr>
              <a:t>Dois entrevistados utilizam software de recrutamento para selecionar candidatos para entrevista. Os softwares citados foram </a:t>
            </a:r>
            <a:r>
              <a:rPr lang="pt-BR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SHOficina</a:t>
            </a:r>
            <a:r>
              <a:rPr lang="pt-BR" i="1" dirty="0">
                <a:solidFill>
                  <a:schemeClr val="bg1"/>
                </a:solidFill>
              </a:rPr>
              <a:t> e </a:t>
            </a:r>
            <a:r>
              <a:rPr lang="pt-BR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Sistema </a:t>
            </a:r>
            <a:r>
              <a:rPr lang="pt-BR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Rex</a:t>
            </a:r>
            <a:r>
              <a:rPr lang="pt-BR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789" y="1991715"/>
            <a:ext cx="619125" cy="619125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224113" y="2017059"/>
            <a:ext cx="7879982" cy="4454207"/>
            <a:chOff x="224113" y="2017059"/>
            <a:chExt cx="7879982" cy="4454207"/>
          </a:xfrm>
        </p:grpSpPr>
        <p:graphicFrame>
          <p:nvGraphicFramePr>
            <p:cNvPr id="60" name="Gráfico 59"/>
            <p:cNvGraphicFramePr/>
            <p:nvPr>
              <p:extLst>
                <p:ext uri="{D42A27DB-BD31-4B8C-83A1-F6EECF244321}">
                  <p14:modId xmlns:p14="http://schemas.microsoft.com/office/powerpoint/2010/main" val="1786793158"/>
                </p:ext>
              </p:extLst>
            </p:nvPr>
          </p:nvGraphicFramePr>
          <p:xfrm>
            <a:off x="303291" y="2017059"/>
            <a:ext cx="7800804" cy="4454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224116" y="2220730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Lê cada curriculo que chega e escolhe alguns pra entrevistar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24115" y="2942674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Lê alguns currículos e já chama para a entrevista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24114" y="3606060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Tem pressa em repor a vaga e chama o primeiro que aparece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24113" y="4364960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Usa o software de recrutamento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24113" y="5052821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Outro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24113" y="5719463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Não sabe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793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 rot="5400000">
            <a:off x="4474125" y="-2806691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redondar Retângulo no Mesmo Canto Lateral 26"/>
          <p:cNvSpPr/>
          <p:nvPr/>
        </p:nvSpPr>
        <p:spPr>
          <a:xfrm rot="5400000">
            <a:off x="4474127" y="-1235256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Arredondar Retângulo no Mesmo Canto Lateral 27"/>
          <p:cNvSpPr/>
          <p:nvPr/>
        </p:nvSpPr>
        <p:spPr>
          <a:xfrm rot="5400000">
            <a:off x="4474127" y="332262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12263402"/>
              </p:ext>
            </p:extLst>
          </p:nvPr>
        </p:nvGraphicFramePr>
        <p:xfrm>
          <a:off x="190628" y="1667435"/>
          <a:ext cx="11783934" cy="470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9709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3"/>
              </p:ext>
            </p:extLst>
          </p:nvPr>
        </p:nvGraphicFramePr>
        <p:xfrm>
          <a:off x="572231" y="2191926"/>
          <a:ext cx="10820715" cy="3073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702385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Lê cada currículo que chega e escolhe alguns para entrevistar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Lê alguns currículos e já chama para a entrevista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 pressa em repor a vaga e chama o primeiro que aparece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o software de recrutamento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67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88182523"/>
              </p:ext>
            </p:extLst>
          </p:nvPr>
        </p:nvGraphicFramePr>
        <p:xfrm>
          <a:off x="146607" y="1399693"/>
          <a:ext cx="8387793" cy="514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Arredondar Retângulo no Mesmo Canto Lateral 16"/>
          <p:cNvSpPr/>
          <p:nvPr/>
        </p:nvSpPr>
        <p:spPr>
          <a:xfrm>
            <a:off x="8785412" y="1497106"/>
            <a:ext cx="3155576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881479" y="3095398"/>
            <a:ext cx="29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Mais de ¼ dos empresários afirmam que os funcionários contratados permanecem na empresa por até um ano após a contratação.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529" y="2296515"/>
            <a:ext cx="62534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edondar Retângulo no Mesmo Canto Lateral 30"/>
          <p:cNvSpPr/>
          <p:nvPr/>
        </p:nvSpPr>
        <p:spPr>
          <a:xfrm rot="5400000">
            <a:off x="3947675" y="-1110367"/>
            <a:ext cx="710772" cy="8606120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5400000">
            <a:off x="3946197" y="323399"/>
            <a:ext cx="710772" cy="8606119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edondar Retângulo no Mesmo Canto Lateral 32"/>
          <p:cNvSpPr/>
          <p:nvPr/>
        </p:nvSpPr>
        <p:spPr>
          <a:xfrm rot="5400000">
            <a:off x="3947673" y="1755550"/>
            <a:ext cx="710772" cy="8606119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3946197" y="-2551737"/>
            <a:ext cx="710772" cy="8606121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248550445"/>
              </p:ext>
            </p:extLst>
          </p:nvPr>
        </p:nvGraphicFramePr>
        <p:xfrm>
          <a:off x="628043" y="1386974"/>
          <a:ext cx="10078663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1438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84723"/>
              </p:ext>
            </p:extLst>
          </p:nvPr>
        </p:nvGraphicFramePr>
        <p:xfrm>
          <a:off x="590160" y="2141402"/>
          <a:ext cx="10820715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702385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Até 6 meses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6 meses a 1 ano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1 a 2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 a 4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4 a 6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Acima de 6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7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911983" y="2957358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83396" y="3571876"/>
            <a:ext cx="954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INDÚSTRIA</a:t>
            </a:r>
            <a:endParaRPr lang="pt-BR" sz="13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60082" y="2148086"/>
            <a:ext cx="0" cy="3234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A6553C2-08DC-44D7-9DB5-9A750BC2D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53708"/>
              </p:ext>
            </p:extLst>
          </p:nvPr>
        </p:nvGraphicFramePr>
        <p:xfrm>
          <a:off x="2634861" y="2148086"/>
          <a:ext cx="8788400" cy="323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50765204"/>
                    </a:ext>
                  </a:extLst>
                </a:gridCol>
                <a:gridCol w="8178800">
                  <a:extLst>
                    <a:ext uri="{9D8B030D-6E8A-4147-A177-3AD203B41FA5}">
                      <a16:colId xmlns:a16="http://schemas.microsoft.com/office/drawing/2014/main" val="4159727205"/>
                    </a:ext>
                  </a:extLst>
                </a:gridCol>
              </a:tblGrid>
              <a:tr h="294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cnae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cnae_descr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535458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4120400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edifícios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516208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1412601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Confecção de peças do vestuário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exceto roupas íntimas e as confeccionadas sob medida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890289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Instalação e manutenção elétrica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292597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3101200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móveis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predominância de madeira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367420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1091102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produtos de padaria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confeitaria com predominância de produção própria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621887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4399103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alvenaria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069584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Incorporação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empreendimentos imobiliários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556879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pintura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edifícios em geral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6714758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esquadrias de metal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021863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4330499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obras de acabamento da construção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2864531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AF04E2C1-C2A0-4C9C-81AB-0DFA3C2BD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20" y="3072242"/>
            <a:ext cx="468726" cy="46872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6C442C-507F-4520-816B-DA54A344166C}"/>
              </a:ext>
            </a:extLst>
          </p:cNvPr>
          <p:cNvSpPr txBox="1"/>
          <p:nvPr/>
        </p:nvSpPr>
        <p:spPr>
          <a:xfrm>
            <a:off x="491948" y="206543"/>
            <a:ext cx="523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Atividades pesquisadas</a:t>
            </a:r>
          </a:p>
        </p:txBody>
      </p:sp>
    </p:spTree>
    <p:extLst>
      <p:ext uri="{BB962C8B-B14F-4D97-AF65-F5344CB8AC3E}">
        <p14:creationId xmlns:p14="http://schemas.microsoft.com/office/powerpoint/2010/main" val="1167878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66561519"/>
              </p:ext>
            </p:extLst>
          </p:nvPr>
        </p:nvGraphicFramePr>
        <p:xfrm>
          <a:off x="397619" y="1882589"/>
          <a:ext cx="9155956" cy="445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3290" y="2144680"/>
            <a:ext cx="39355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procurou e não achou tais soluções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3291" y="2640800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procurou, achou e está disposto a investir, mas estas soluções são caras para seu bolso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3290" y="3205574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como fazer tais investimentos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03289" y="3794143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está com seu negócio praticamente digital, melhorando a gestão financeira e a gestão de clientes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03289" y="4473039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>
                <a:solidFill>
                  <a:schemeClr val="bg1"/>
                </a:solidFill>
              </a:rPr>
              <a:t>Não sabe o que procurar, mas tem interesse em investir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3126" y="5624283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sabe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3288" y="5048661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interesse/necessidade</a:t>
            </a:r>
          </a:p>
        </p:txBody>
      </p:sp>
      <p:sp>
        <p:nvSpPr>
          <p:cNvPr id="27" name="Arredondar Retângulo no Mesmo Canto Lateral 26"/>
          <p:cNvSpPr/>
          <p:nvPr/>
        </p:nvSpPr>
        <p:spPr>
          <a:xfrm>
            <a:off x="8785412" y="1497106"/>
            <a:ext cx="3155576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8881479" y="2883827"/>
            <a:ext cx="2963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Uma parcela expressiva de empresários afirma que não tem interesse em adquirir ferramentas digitais para gestão e captação de clientes (28,5%).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40% têm inclinação em adquirir esse tipo de ferramenta, mas não possuem condições financeiras no momento ou então não sabem procurar esse tipo de serviço.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729" y="2052282"/>
            <a:ext cx="588518" cy="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9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edondar Retângulo no Mesmo Canto Lateral 30"/>
          <p:cNvSpPr/>
          <p:nvPr/>
        </p:nvSpPr>
        <p:spPr>
          <a:xfrm rot="5400000">
            <a:off x="4817251" y="-1979944"/>
            <a:ext cx="710772" cy="10345273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5400000">
            <a:off x="4815774" y="-546178"/>
            <a:ext cx="710772" cy="10345274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edondar Retângulo no Mesmo Canto Lateral 32"/>
          <p:cNvSpPr/>
          <p:nvPr/>
        </p:nvSpPr>
        <p:spPr>
          <a:xfrm rot="5400000">
            <a:off x="4817249" y="885974"/>
            <a:ext cx="710772" cy="10345272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816512" y="-3422052"/>
            <a:ext cx="710772" cy="10346751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481556237"/>
              </p:ext>
            </p:extLst>
          </p:nvPr>
        </p:nvGraphicFramePr>
        <p:xfrm>
          <a:off x="628043" y="1386974"/>
          <a:ext cx="11223298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3519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59998"/>
              </p:ext>
            </p:extLst>
          </p:nvPr>
        </p:nvGraphicFramePr>
        <p:xfrm>
          <a:off x="590160" y="2141402"/>
          <a:ext cx="10820716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860381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procurou e não achou tais soluções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procurou, achou e está disposto a investir, mas estas soluções são caras para seu bolso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procurou porque não tem como fazer tais investimentos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está com meu negócio praticamente digital, melhorando a gestão financeira e a gestão de clientes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sabe o que procurar, mas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tem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interesse em investir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procurou porque não tem interesse/necessidade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7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54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71995" y="3982699"/>
            <a:ext cx="73440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335956657"/>
              </p:ext>
            </p:extLst>
          </p:nvPr>
        </p:nvGraphicFramePr>
        <p:xfrm>
          <a:off x="204713" y="2017059"/>
          <a:ext cx="5882323" cy="359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2410737" y="3274813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37,9%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07480" y="4017834"/>
            <a:ext cx="6767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Sim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100911" y="2968391"/>
            <a:ext cx="445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Quase de 2 em cada 5 empresários já ouviram falar de software de recrutamento e seleção voltado à Pequena e Micro Empresa. </a:t>
            </a:r>
          </a:p>
        </p:txBody>
      </p:sp>
    </p:spTree>
    <p:extLst>
      <p:ext uri="{BB962C8B-B14F-4D97-AF65-F5344CB8AC3E}">
        <p14:creationId xmlns:p14="http://schemas.microsoft.com/office/powerpoint/2010/main" val="37564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912517" y="1538029"/>
            <a:ext cx="10471327" cy="4530264"/>
            <a:chOff x="1011059" y="1272021"/>
            <a:chExt cx="10471327" cy="4530264"/>
          </a:xfrm>
        </p:grpSpPr>
        <p:graphicFrame>
          <p:nvGraphicFramePr>
            <p:cNvPr id="16" name="Gráfico 15"/>
            <p:cNvGraphicFramePr/>
            <p:nvPr>
              <p:extLst>
                <p:ext uri="{D42A27DB-BD31-4B8C-83A1-F6EECF244321}">
                  <p14:modId xmlns:p14="http://schemas.microsoft.com/office/powerpoint/2010/main" val="2144778199"/>
                </p:ext>
              </p:extLst>
            </p:nvPr>
          </p:nvGraphicFramePr>
          <p:xfrm>
            <a:off x="1011059" y="1272021"/>
            <a:ext cx="10471327" cy="4530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Retângulo 1"/>
            <p:cNvSpPr/>
            <p:nvPr/>
          </p:nvSpPr>
          <p:spPr>
            <a:xfrm>
              <a:off x="1978428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397730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820844" y="4767933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9790012" y="4767933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356204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953528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5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912517" y="1538029"/>
            <a:ext cx="10471327" cy="4530264"/>
            <a:chOff x="912517" y="1538029"/>
            <a:chExt cx="10471327" cy="4530264"/>
          </a:xfrm>
        </p:grpSpPr>
        <p:graphicFrame>
          <p:nvGraphicFramePr>
            <p:cNvPr id="18" name="Gráfico 17"/>
            <p:cNvGraphicFramePr/>
            <p:nvPr>
              <p:extLst>
                <p:ext uri="{D42A27DB-BD31-4B8C-83A1-F6EECF244321}">
                  <p14:modId xmlns:p14="http://schemas.microsoft.com/office/powerpoint/2010/main" val="2017919407"/>
                </p:ext>
              </p:extLst>
            </p:nvPr>
          </p:nvGraphicFramePr>
          <p:xfrm>
            <a:off x="912517" y="1538029"/>
            <a:ext cx="10471327" cy="4530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Retângulo 18"/>
            <p:cNvSpPr/>
            <p:nvPr/>
          </p:nvSpPr>
          <p:spPr>
            <a:xfrm>
              <a:off x="1454727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044931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519054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109258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576373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6166577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7619741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209945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9677060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0267264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6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71995" y="3982699"/>
            <a:ext cx="2520000" cy="0"/>
          </a:xfrm>
          <a:prstGeom prst="line">
            <a:avLst/>
          </a:prstGeom>
          <a:ln w="28575"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46" name="CaixaDeTexto 45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Arredondado 51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470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99712826"/>
              </p:ext>
            </p:extLst>
          </p:nvPr>
        </p:nvGraphicFramePr>
        <p:xfrm>
          <a:off x="161925" y="1781175"/>
          <a:ext cx="5925111" cy="383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2271995" y="3063388"/>
            <a:ext cx="17940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dirty="0">
                <a:solidFill>
                  <a:srgbClr val="FFC000"/>
                </a:solidFill>
              </a:rPr>
              <a:t>41,9%</a:t>
            </a:r>
            <a:endParaRPr lang="pt-BR" sz="5000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5207" y="4025482"/>
            <a:ext cx="6767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Sim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613341" y="2474594"/>
            <a:ext cx="54992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i="1" dirty="0">
                <a:solidFill>
                  <a:schemeClr val="bg1"/>
                </a:solidFill>
              </a:rPr>
              <a:t>Mais de </a:t>
            </a:r>
            <a:r>
              <a:rPr lang="pt-BR" sz="2200" b="1" i="1" dirty="0">
                <a:solidFill>
                  <a:schemeClr val="bg1"/>
                </a:solidFill>
              </a:rPr>
              <a:t>40% dos empresários acreditam </a:t>
            </a:r>
            <a:r>
              <a:rPr lang="pt-BR" sz="2200" i="1" dirty="0">
                <a:solidFill>
                  <a:schemeClr val="bg1"/>
                </a:solidFill>
              </a:rPr>
              <a:t>que seria útil usar um software de recrutamento e seleção na sua empresa. </a:t>
            </a:r>
          </a:p>
          <a:p>
            <a:endParaRPr lang="pt-BR" i="1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Por outro lado, </a:t>
            </a:r>
            <a:r>
              <a:rPr lang="pt-BR" b="1" i="1" dirty="0">
                <a:solidFill>
                  <a:schemeClr val="bg1"/>
                </a:solidFill>
              </a:rPr>
              <a:t>55,2% não acreditam </a:t>
            </a:r>
            <a:r>
              <a:rPr lang="pt-BR" i="1" dirty="0">
                <a:solidFill>
                  <a:schemeClr val="bg1"/>
                </a:solidFill>
              </a:rPr>
              <a:t>que tal software não seria útil.</a:t>
            </a:r>
          </a:p>
          <a:p>
            <a:endParaRPr lang="pt-BR" i="1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Cerca de 3% não sabem responder a esta questão.</a:t>
            </a:r>
          </a:p>
        </p:txBody>
      </p:sp>
    </p:spTree>
    <p:extLst>
      <p:ext uri="{BB962C8B-B14F-4D97-AF65-F5344CB8AC3E}">
        <p14:creationId xmlns:p14="http://schemas.microsoft.com/office/powerpoint/2010/main" val="34909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41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1088286"/>
              </p:ext>
            </p:extLst>
          </p:nvPr>
        </p:nvGraphicFramePr>
        <p:xfrm>
          <a:off x="912517" y="1538029"/>
          <a:ext cx="10471327" cy="453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Agrupar 23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26" name="CaixaDeTexto 25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 Arredondado 27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9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451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062563830"/>
              </p:ext>
            </p:extLst>
          </p:nvPr>
        </p:nvGraphicFramePr>
        <p:xfrm>
          <a:off x="912517" y="1538029"/>
          <a:ext cx="10471327" cy="453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Agrupar 35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37" name="CaixaDeTexto 36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ângulo Arredondado 38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1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>
            <a:off x="7183448" y="1497106"/>
            <a:ext cx="474025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46" name="CaixaDeTexto 45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Arredondado 51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470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644188189"/>
              </p:ext>
            </p:extLst>
          </p:nvPr>
        </p:nvGraphicFramePr>
        <p:xfrm>
          <a:off x="361726" y="1718367"/>
          <a:ext cx="5904569" cy="471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Imagem 27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11" y="1889855"/>
            <a:ext cx="619125" cy="619125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7684830" y="2422469"/>
            <a:ext cx="41254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Número médio de contratações: </a:t>
            </a:r>
            <a:r>
              <a:rPr lang="pt-B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4,4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7582376" y="3663186"/>
            <a:ext cx="3942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Mais de 40% dos entrevistados realizam até duas contratações por ano. Já cerca de 1/5 dos empresários costumam fazer entre 3 e 5 contratações anuais. </a:t>
            </a:r>
          </a:p>
        </p:txBody>
      </p:sp>
    </p:spTree>
    <p:extLst>
      <p:ext uri="{BB962C8B-B14F-4D97-AF65-F5344CB8AC3E}">
        <p14:creationId xmlns:p14="http://schemas.microsoft.com/office/powerpoint/2010/main" val="29467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60082" y="2148086"/>
            <a:ext cx="0" cy="3234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A6553C2-08DC-44D7-9DB5-9A750BC2D602}"/>
              </a:ext>
            </a:extLst>
          </p:cNvPr>
          <p:cNvGraphicFramePr>
            <a:graphicFrameLocks noGrp="1"/>
          </p:cNvGraphicFramePr>
          <p:nvPr/>
        </p:nvGraphicFramePr>
        <p:xfrm>
          <a:off x="2634861" y="2148086"/>
          <a:ext cx="8788400" cy="323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50765204"/>
                    </a:ext>
                  </a:extLst>
                </a:gridCol>
                <a:gridCol w="8178800">
                  <a:extLst>
                    <a:ext uri="{9D8B030D-6E8A-4147-A177-3AD203B41FA5}">
                      <a16:colId xmlns:a16="http://schemas.microsoft.com/office/drawing/2014/main" val="4159727205"/>
                    </a:ext>
                  </a:extLst>
                </a:gridCol>
              </a:tblGrid>
              <a:tr h="294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cnae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cnae_descr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535458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Lanchonetes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casas de chá, de sucos e similares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516208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similares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890289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4930202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rodoviário de carga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exceto produtos perigosos e mudanças, intermunicipal, interestadual e internacional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2925977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8299799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atividades de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prestados principalmente às empresas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especificadas anteriormente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367420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combinados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escritório e apoio administrativo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6218871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6920601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de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contabilidade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069584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estabelecimentos especializados em servir bebidas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556879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4930201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rodoviário de carga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exceto produtos perigosos e mudanças, municipal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6714758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7020400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consultoria em gestão empresaria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exceto consultoria técnica específica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0218633"/>
                  </a:ext>
                </a:extLst>
              </a:tr>
              <a:tr h="294024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8630503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 médica ambulatorial restrita a consultas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2864531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A41B615B-CAF0-4868-A8FC-91DA7972C7E2}"/>
              </a:ext>
            </a:extLst>
          </p:cNvPr>
          <p:cNvSpPr/>
          <p:nvPr/>
        </p:nvSpPr>
        <p:spPr>
          <a:xfrm>
            <a:off x="757670" y="2983590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9C144E-99C0-4EC7-9457-42EBE0CEC8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41" y="3200424"/>
            <a:ext cx="457152" cy="45715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FE379B6-87E2-4105-BFFF-557C4D00297A}"/>
              </a:ext>
            </a:extLst>
          </p:cNvPr>
          <p:cNvSpPr/>
          <p:nvPr/>
        </p:nvSpPr>
        <p:spPr>
          <a:xfrm>
            <a:off x="878500" y="3659598"/>
            <a:ext cx="85786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SERVIÇOS</a:t>
            </a:r>
            <a:endParaRPr lang="pt-BR" sz="13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6D639-C8E5-4453-A28E-2E02AA8E1ED4}"/>
              </a:ext>
            </a:extLst>
          </p:cNvPr>
          <p:cNvSpPr txBox="1"/>
          <p:nvPr/>
        </p:nvSpPr>
        <p:spPr>
          <a:xfrm>
            <a:off x="491948" y="206543"/>
            <a:ext cx="523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Atividades pesquisadas</a:t>
            </a:r>
          </a:p>
        </p:txBody>
      </p:sp>
    </p:spTree>
    <p:extLst>
      <p:ext uri="{BB962C8B-B14F-4D97-AF65-F5344CB8AC3E}">
        <p14:creationId xmlns:p14="http://schemas.microsoft.com/office/powerpoint/2010/main" val="31266406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41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18" name="CaixaDeTexto 17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Arredondado 20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4104727979"/>
              </p:ext>
            </p:extLst>
          </p:nvPr>
        </p:nvGraphicFramePr>
        <p:xfrm>
          <a:off x="2233899" y="1648401"/>
          <a:ext cx="6724363" cy="443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49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451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19" name="CaixaDeTexto 18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Arredondado 20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309704620"/>
              </p:ext>
            </p:extLst>
          </p:nvPr>
        </p:nvGraphicFramePr>
        <p:xfrm>
          <a:off x="2312060" y="1602473"/>
          <a:ext cx="6724363" cy="443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67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444033" y="2067373"/>
            <a:ext cx="45342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Síntese dos Resultados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DE CONTRATAÇÃO EM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211079"/>
            <a:ext cx="983740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6211079"/>
            <a:ext cx="1002041" cy="49475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37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72" r="11919" b="2091"/>
          <a:stretch/>
        </p:blipFill>
        <p:spPr>
          <a:xfrm>
            <a:off x="-1" y="50822"/>
            <a:ext cx="2635625" cy="6807177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667232" y="-2620447"/>
            <a:ext cx="738382" cy="63111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022041" y="258130"/>
            <a:ext cx="602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1. SÍNTESE: Perfil das contratações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7" y="1461923"/>
            <a:ext cx="721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Os empresários entrevistados têm, em média de 7,6 funcionários em suas empresas,  contudo cerca de 27% possuem até 2 funcionários. Quase metade pretende contratar mais funcionários no próximo ano.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93694" y="2464096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Cerca de 14% dos empresários contrataram estagiários. Em torno de 15% contam com funcionários temporários. Cerca de 16% contam com funcionários terceirizados.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48292" y="3281918"/>
            <a:ext cx="856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A grande maioria dos empresários – 70% – ainda não realizou nenhuma contratação nos novos modelos implementados com a reforma trabalhista. 17% afirmaram não ter conhecimento desses novos modelos.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77210" y="4345963"/>
            <a:ext cx="831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Quase 30% dos empresários afirmam que o os funcionários contratados permanecem até um ano na empresa até serem demitidos ou pedirem demissão. Cerca de ¼ dos empresários dizem que os funcionários permanecem no emprego de um a dois anos.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10" y="5410008"/>
            <a:ext cx="821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Cerca de 43% dos empresários costumam realizar até duas contratações por ano. Já 20% dos entrevistados realizam entre 3 a 5 contrações por ano. A média de contratações por ano é de 4,4 funcionários.  </a:t>
            </a:r>
          </a:p>
        </p:txBody>
      </p:sp>
    </p:spTree>
    <p:extLst>
      <p:ext uri="{BB962C8B-B14F-4D97-AF65-F5344CB8AC3E}">
        <p14:creationId xmlns:p14="http://schemas.microsoft.com/office/powerpoint/2010/main" val="16151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42" r="14905" b="2111"/>
          <a:stretch/>
        </p:blipFill>
        <p:spPr>
          <a:xfrm>
            <a:off x="-1" y="18023"/>
            <a:ext cx="2456329" cy="6839978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429669" y="-2858011"/>
            <a:ext cx="738382" cy="678628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68171" y="258130"/>
            <a:ext cx="6482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2. SÍNTESE: Dificuldades para contratar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7" y="1461923"/>
            <a:ext cx="721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Para cerca de 1/3 dos empresários, as vagas com maior dificuldade de contratação são aquelas que exigem relacionamento e atendimento ao cliente.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61247" y="2256028"/>
            <a:ext cx="875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Para preencher este tipo de vaga, mais de 40% dos empresários não exigem experiência, pois realizam a capacitação no próprio local de trabalho. Já outros 32% dos entrevistados exigem experiência maior de 6 meses na atividade.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48292" y="3281918"/>
            <a:ext cx="88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Cerca de 1/3 dos empresários preferem contratar funcionários com até 35 anos de idade. A maioria dos empresários – cerca de 60% – afirma que não tem preferência de por alguma faixa etária.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77209" y="4061586"/>
            <a:ext cx="87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Quase metade dos empresários procura funcionários que tenham habilidade de vender o produto ou serviço oferecido pela empresa. Já cerca de 1/3 dos entrevistados procura funcionários que saibam trabalhar com tecnologias atuais, visando tornar o negócio mais digital.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09" y="5087476"/>
            <a:ext cx="821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Pró-atividade e pontualidade são as competências mais buscadas pelos empresários quando realizam entrevistas para contratação.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16769" y="5853441"/>
            <a:ext cx="821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 competências dos candidatos alcançam maior importância no momento da contratação (56%) , em comparação com as habilidades técnicas (44%).</a:t>
            </a:r>
          </a:p>
        </p:txBody>
      </p:sp>
    </p:spTree>
    <p:extLst>
      <p:ext uri="{BB962C8B-B14F-4D97-AF65-F5344CB8AC3E}">
        <p14:creationId xmlns:p14="http://schemas.microsoft.com/office/powerpoint/2010/main" val="2745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72" r="11919" b="2091"/>
          <a:stretch/>
        </p:blipFill>
        <p:spPr>
          <a:xfrm>
            <a:off x="-1" y="-4446"/>
            <a:ext cx="2653553" cy="6853481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317610" y="-2970070"/>
            <a:ext cx="738382" cy="701040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54081" y="258130"/>
            <a:ext cx="6696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3. SÍNTESE: estratégias para contratar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6" y="1461923"/>
            <a:ext cx="978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Mais de metade dos empresários costumam fazer anúncio de vagas de emprego através de indicação “boca-a-boca” de seus funcionários. Outros 20% realizam anúncios gratuitos em suas redes sociais para prospectar candidatos.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93693" y="2464096"/>
            <a:ext cx="1030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Dentre os empresários que costumam buscar candidatos através de indicação de funcionários, cerca de metade afirma que costumam obter sucesso nas contratações em 50% das indicações. Já para 46% dos empresários, as indicações resolvem totalmente os problemas de contratação.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71626" y="3471315"/>
            <a:ext cx="917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>
                <a:solidFill>
                  <a:schemeClr val="bg1"/>
                </a:solidFill>
              </a:rPr>
              <a:t>Mais de metade dos empresários afirma que lê todos os currículos que chegam à empresa, e seleciona alguns para entrevistar. Por outro lado, cerca de ¼ dos empresários costuma ler apenas alguns currículos e depois chama os candidatos para a entrevista. 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77210" y="4439368"/>
            <a:ext cx="901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Ferramentas ou sistemas para modernizar a gestão e captação de clientes despertam o interesse de mais de 40% dos empresários. O fato de serem soluções caras ou por não saberem procurar tais ferramentas, porém, adiam tal tipo de investimento.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10" y="5410008"/>
            <a:ext cx="9016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A maioria dos entrevistados – 62% – nunca ouviu falar de softwares de recrutamento e seleção voltado para MPE. Quando indagados sobre o eventual interesse neste tipo de software, 55% dos empresários afirmaram que a ferramenta </a:t>
            </a:r>
            <a:r>
              <a:rPr lang="pt-BR" sz="1600" b="1" i="1" u="sng" dirty="0">
                <a:solidFill>
                  <a:schemeClr val="bg1"/>
                </a:solidFill>
              </a:rPr>
              <a:t>não</a:t>
            </a:r>
            <a:r>
              <a:rPr lang="pt-BR" sz="1600" b="1" i="1" dirty="0">
                <a:solidFill>
                  <a:schemeClr val="bg1"/>
                </a:solidFill>
              </a:rPr>
              <a:t> seria útil para ajudar na seleção de candidatos chamados para entrevista. </a:t>
            </a:r>
          </a:p>
        </p:txBody>
      </p:sp>
    </p:spTree>
    <p:extLst>
      <p:ext uri="{BB962C8B-B14F-4D97-AF65-F5344CB8AC3E}">
        <p14:creationId xmlns:p14="http://schemas.microsoft.com/office/powerpoint/2010/main" val="10970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2467" y="2275894"/>
            <a:ext cx="3857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Pesquisa realizada pela U</a:t>
            </a:r>
            <a:r>
              <a:rPr lang="pt-BR" sz="1700" b="1" dirty="0">
                <a:solidFill>
                  <a:schemeClr val="bg1"/>
                </a:solidFill>
              </a:rPr>
              <a:t>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em conjunto com a </a:t>
            </a:r>
            <a:r>
              <a:rPr lang="pt-BR" sz="1700" b="1" dirty="0">
                <a:solidFill>
                  <a:schemeClr val="bg1"/>
                </a:solidFill>
              </a:rPr>
              <a:t>Unidade de Inovação e equipe Habitat do </a:t>
            </a:r>
            <a:r>
              <a:rPr lang="pt-BR" sz="1700" b="1" dirty="0" err="1">
                <a:solidFill>
                  <a:schemeClr val="bg1"/>
                </a:solidFill>
              </a:rPr>
              <a:t>InovaBra</a:t>
            </a:r>
            <a:r>
              <a:rPr lang="pt-BR" sz="1700" b="1" dirty="0">
                <a:solidFill>
                  <a:schemeClr val="bg1"/>
                </a:solidFill>
              </a:rPr>
              <a:t>.</a:t>
            </a:r>
            <a:r>
              <a:rPr lang="pt-BR" sz="17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216981" y="1997958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3B61CE3-669B-4B88-8C40-029BC692F5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10011747" y="216063"/>
            <a:ext cx="1645918" cy="79345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CA30FE-BB32-4B7B-8497-F375681EE214}"/>
              </a:ext>
            </a:extLst>
          </p:cNvPr>
          <p:cNvSpPr txBox="1"/>
          <p:nvPr/>
        </p:nvSpPr>
        <p:spPr>
          <a:xfrm>
            <a:off x="4939055" y="2175867"/>
            <a:ext cx="368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 (Coordenação)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da Unidade de Inovação</a:t>
            </a:r>
          </a:p>
          <a:p>
            <a:r>
              <a:rPr lang="it-IT" sz="1600" dirty="0">
                <a:solidFill>
                  <a:schemeClr val="bg1"/>
                </a:solidFill>
              </a:rPr>
              <a:t>Giovana Gohr Serenato</a:t>
            </a:r>
          </a:p>
          <a:p>
            <a:r>
              <a:rPr lang="it-IT" sz="1600" dirty="0">
                <a:solidFill>
                  <a:schemeClr val="bg1"/>
                </a:solidFill>
              </a:rPr>
              <a:t>Thiago Cunha Soares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444033" y="2067373"/>
            <a:ext cx="45342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Resultados da Pesquisa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DE CONTRATAÇÃO EM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211079"/>
            <a:ext cx="983740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6211079"/>
            <a:ext cx="1002041" cy="49475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4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edondar Retângulo no Mesmo Canto Lateral 21"/>
          <p:cNvSpPr/>
          <p:nvPr/>
        </p:nvSpPr>
        <p:spPr>
          <a:xfrm>
            <a:off x="7183448" y="1497106"/>
            <a:ext cx="474025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2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346030574"/>
              </p:ext>
            </p:extLst>
          </p:nvPr>
        </p:nvGraphicFramePr>
        <p:xfrm>
          <a:off x="596502" y="1863012"/>
          <a:ext cx="5966002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11" y="1889855"/>
            <a:ext cx="619125" cy="619125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7684830" y="2386609"/>
            <a:ext cx="41254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Número médio de funcionários: </a:t>
            </a:r>
            <a:r>
              <a:rPr lang="pt-B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7,6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7342094" y="3542076"/>
            <a:ext cx="4285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10% dos empresários não possuem funcionários trabalhando em seu negócio. 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metade dos entrevistados tem até 5 funcionários. </a:t>
            </a:r>
          </a:p>
        </p:txBody>
      </p:sp>
    </p:spTree>
    <p:extLst>
      <p:ext uri="{BB962C8B-B14F-4D97-AF65-F5344CB8AC3E}">
        <p14:creationId xmlns:p14="http://schemas.microsoft.com/office/powerpoint/2010/main" val="27256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12810552"/>
              </p:ext>
            </p:extLst>
          </p:nvPr>
        </p:nvGraphicFramePr>
        <p:xfrm>
          <a:off x="491948" y="1467677"/>
          <a:ext cx="8178801" cy="508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47" y="2760603"/>
            <a:ext cx="619125" cy="6191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553575" y="2879940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no Comércio: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5,9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47" y="3755896"/>
            <a:ext cx="619125" cy="619125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9553575" y="3875233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na Indústria: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8,9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72" y="4751189"/>
            <a:ext cx="619125" cy="619125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9563100" y="4870526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nos Serviços: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9,4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5191</Words>
  <Application>Microsoft Office PowerPoint</Application>
  <PresentationFormat>Widescreen</PresentationFormat>
  <Paragraphs>1018</Paragraphs>
  <Slides>66</Slides>
  <Notes>0</Notes>
  <HiddenSlides>41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455</cp:revision>
  <dcterms:created xsi:type="dcterms:W3CDTF">2019-04-23T19:03:37Z</dcterms:created>
  <dcterms:modified xsi:type="dcterms:W3CDTF">2020-02-18T20:47:12Z</dcterms:modified>
</cp:coreProperties>
</file>