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1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13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14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15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16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17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18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19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20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21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22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23.xml" ContentType="application/vnd.openxmlformats-officedocument.presentationml.notesSl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24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25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26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27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notesSlides/notesSlide28.xml" ContentType="application/vnd.openxmlformats-officedocument.presentationml.notesSlid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notesSlides/notesSlide29.xml" ContentType="application/vnd.openxmlformats-officedocument.presentationml.notesSlid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notesSlides/notesSlide30.xml" ContentType="application/vnd.openxmlformats-officedocument.presentationml.notesSlid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notesSlides/notesSlide31.xml" ContentType="application/vnd.openxmlformats-officedocument.presentationml.notesSlid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notesSlides/notesSlide32.xml" ContentType="application/vnd.openxmlformats-officedocument.presentationml.notesSlid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notesSlides/notesSlide33.xml" ContentType="application/vnd.openxmlformats-officedocument.presentationml.notesSlid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notesSlides/notesSlide34.xml" ContentType="application/vnd.openxmlformats-officedocument.presentationml.notesSlid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notesSlides/notesSlide35.xml" ContentType="application/vnd.openxmlformats-officedocument.presentationml.notesSlid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notesSlides/notesSlide36.xml" ContentType="application/vnd.openxmlformats-officedocument.presentationml.notesSlid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notesSlides/notesSlide37.xml" ContentType="application/vnd.openxmlformats-officedocument.presentationml.notesSlid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notesSlides/notesSlide38.xml" ContentType="application/vnd.openxmlformats-officedocument.presentationml.notesSlid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notesSlides/notesSlide39.xml" ContentType="application/vnd.openxmlformats-officedocument.presentationml.notesSlid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notesSlides/notesSlide44.xml" ContentType="application/vnd.openxmlformats-officedocument.presentationml.notesSlide+xml"/>
  <Override PartName="/ppt/charts/chart124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5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26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27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95" r:id="rId2"/>
    <p:sldId id="302" r:id="rId3"/>
    <p:sldId id="652" r:id="rId4"/>
    <p:sldId id="565" r:id="rId5"/>
    <p:sldId id="655" r:id="rId6"/>
    <p:sldId id="344" r:id="rId7"/>
    <p:sldId id="676" r:id="rId8"/>
    <p:sldId id="656" r:id="rId9"/>
    <p:sldId id="677" r:id="rId10"/>
    <p:sldId id="657" r:id="rId11"/>
    <p:sldId id="678" r:id="rId12"/>
    <p:sldId id="658" r:id="rId13"/>
    <p:sldId id="679" r:id="rId14"/>
    <p:sldId id="659" r:id="rId15"/>
    <p:sldId id="680" r:id="rId16"/>
    <p:sldId id="660" r:id="rId17"/>
    <p:sldId id="681" r:id="rId18"/>
    <p:sldId id="661" r:id="rId19"/>
    <p:sldId id="682" r:id="rId20"/>
    <p:sldId id="662" r:id="rId21"/>
    <p:sldId id="683" r:id="rId22"/>
    <p:sldId id="663" r:id="rId23"/>
    <p:sldId id="684" r:id="rId24"/>
    <p:sldId id="685" r:id="rId25"/>
    <p:sldId id="686" r:id="rId26"/>
    <p:sldId id="687" r:id="rId27"/>
    <p:sldId id="688" r:id="rId28"/>
    <p:sldId id="689" r:id="rId29"/>
    <p:sldId id="690" r:id="rId30"/>
    <p:sldId id="691" r:id="rId31"/>
    <p:sldId id="692" r:id="rId32"/>
    <p:sldId id="693" r:id="rId33"/>
    <p:sldId id="694" r:id="rId34"/>
    <p:sldId id="695" r:id="rId35"/>
    <p:sldId id="696" r:id="rId36"/>
    <p:sldId id="697" r:id="rId37"/>
    <p:sldId id="698" r:id="rId38"/>
    <p:sldId id="699" r:id="rId39"/>
    <p:sldId id="700" r:id="rId40"/>
    <p:sldId id="701" r:id="rId41"/>
    <p:sldId id="702" r:id="rId42"/>
    <p:sldId id="703" r:id="rId43"/>
    <p:sldId id="704" r:id="rId44"/>
    <p:sldId id="705" r:id="rId45"/>
    <p:sldId id="706" r:id="rId46"/>
    <p:sldId id="707" r:id="rId47"/>
    <p:sldId id="708" r:id="rId48"/>
    <p:sldId id="709" r:id="rId49"/>
    <p:sldId id="710" r:id="rId50"/>
    <p:sldId id="712" r:id="rId51"/>
    <p:sldId id="713" r:id="rId52"/>
    <p:sldId id="714" r:id="rId53"/>
    <p:sldId id="715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0885D3C-1D54-4290-BD4D-3A23ACF92FC1}">
          <p14:sldIdLst>
            <p14:sldId id="495"/>
            <p14:sldId id="302"/>
            <p14:sldId id="652"/>
            <p14:sldId id="565"/>
            <p14:sldId id="655"/>
            <p14:sldId id="344"/>
            <p14:sldId id="676"/>
            <p14:sldId id="656"/>
            <p14:sldId id="677"/>
            <p14:sldId id="657"/>
            <p14:sldId id="678"/>
            <p14:sldId id="658"/>
            <p14:sldId id="679"/>
            <p14:sldId id="659"/>
            <p14:sldId id="680"/>
            <p14:sldId id="660"/>
            <p14:sldId id="681"/>
            <p14:sldId id="661"/>
            <p14:sldId id="682"/>
            <p14:sldId id="662"/>
            <p14:sldId id="683"/>
            <p14:sldId id="66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2"/>
            <p14:sldId id="713"/>
            <p14:sldId id="714"/>
            <p14:sldId id="715"/>
          </p14:sldIdLst>
        </p14:section>
      </p14:sectionLst>
    </p:ext>
    <p:ext uri="{EFAFB233-063F-42B5-8137-9DF3F51BA10A}">
      <p15:sldGuideLst xmlns:p15="http://schemas.microsoft.com/office/powerpoint/2012/main">
        <p15:guide id="8" pos="3772" userDrawn="1">
          <p15:clr>
            <a:srgbClr val="A4A3A4"/>
          </p15:clr>
        </p15:guide>
        <p15:guide id="9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A64"/>
    <a:srgbClr val="1E9DAE"/>
    <a:srgbClr val="33CCCC"/>
    <a:srgbClr val="CC2A09"/>
    <a:srgbClr val="FFD767"/>
    <a:srgbClr val="FFC625"/>
    <a:srgbClr val="D0B376"/>
    <a:srgbClr val="D9D9D9"/>
    <a:srgbClr val="91AB85"/>
    <a:srgbClr val="363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62" autoAdjust="0"/>
    <p:restoredTop sz="96370" autoAdjust="0"/>
  </p:normalViewPr>
  <p:slideViewPr>
    <p:cSldViewPr snapToGrid="0" showGuides="1">
      <p:cViewPr varScale="1">
        <p:scale>
          <a:sx n="87" d="100"/>
          <a:sy n="87" d="100"/>
        </p:scale>
        <p:origin x="1104" y="53"/>
      </p:cViewPr>
      <p:guideLst>
        <p:guide pos="377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dPt>
            <c:idx val="0"/>
            <c:bubble3D val="0"/>
            <c:spPr>
              <a:solidFill>
                <a:srgbClr val="1E9D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0-4EE2-B51C-0F631D831668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0-4EE2-B51C-0F631D83166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0.65749999999999997</c:v>
                </c:pt>
                <c:pt idx="1">
                  <c:v>0.34250000000000003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0-4EE2-B51C-0F631D831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2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B-450D-9A94-D592C10036FB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B-450D-9A94-D592C10036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MT</c:v>
                </c:pt>
                <c:pt idx="1">
                  <c:v>MS</c:v>
                </c:pt>
                <c:pt idx="2">
                  <c:v>SC</c:v>
                </c:pt>
                <c:pt idx="3">
                  <c:v>GO</c:v>
                </c:pt>
                <c:pt idx="4">
                  <c:v>PA</c:v>
                </c:pt>
                <c:pt idx="5">
                  <c:v>TO</c:v>
                </c:pt>
                <c:pt idx="6">
                  <c:v>AM</c:v>
                </c:pt>
                <c:pt idx="7">
                  <c:v>AP</c:v>
                </c:pt>
                <c:pt idx="8">
                  <c:v>PE</c:v>
                </c:pt>
                <c:pt idx="9">
                  <c:v>RN</c:v>
                </c:pt>
                <c:pt idx="10">
                  <c:v>SP</c:v>
                </c:pt>
                <c:pt idx="11">
                  <c:v>MG</c:v>
                </c:pt>
                <c:pt idx="12">
                  <c:v>RS</c:v>
                </c:pt>
                <c:pt idx="13">
                  <c:v>PR</c:v>
                </c:pt>
                <c:pt idx="14">
                  <c:v>ES</c:v>
                </c:pt>
                <c:pt idx="15">
                  <c:v>BA</c:v>
                </c:pt>
                <c:pt idx="16">
                  <c:v>RO</c:v>
                </c:pt>
                <c:pt idx="17">
                  <c:v>RJ</c:v>
                </c:pt>
                <c:pt idx="18">
                  <c:v>PI</c:v>
                </c:pt>
                <c:pt idx="19">
                  <c:v>DF</c:v>
                </c:pt>
                <c:pt idx="20">
                  <c:v>CE</c:v>
                </c:pt>
                <c:pt idx="21">
                  <c:v>MA</c:v>
                </c:pt>
                <c:pt idx="22">
                  <c:v>PB</c:v>
                </c:pt>
                <c:pt idx="23">
                  <c:v>SE</c:v>
                </c:pt>
                <c:pt idx="24">
                  <c:v>AL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0.51021262615040097</c:v>
                </c:pt>
                <c:pt idx="1">
                  <c:v>0.47895861966401709</c:v>
                </c:pt>
                <c:pt idx="2">
                  <c:v>0.46340230677599109</c:v>
                </c:pt>
                <c:pt idx="3">
                  <c:v>0.45352651300501501</c:v>
                </c:pt>
                <c:pt idx="4">
                  <c:v>0.42042182399666245</c:v>
                </c:pt>
                <c:pt idx="5">
                  <c:v>0.40080418042664873</c:v>
                </c:pt>
                <c:pt idx="6">
                  <c:v>0.39076756176249849</c:v>
                </c:pt>
                <c:pt idx="7">
                  <c:v>0.37995054223941016</c:v>
                </c:pt>
                <c:pt idx="8">
                  <c:v>0.36667849147449788</c:v>
                </c:pt>
                <c:pt idx="9">
                  <c:v>0.35888136303330775</c:v>
                </c:pt>
                <c:pt idx="10">
                  <c:v>0.35821730040928962</c:v>
                </c:pt>
                <c:pt idx="11">
                  <c:v>0.35355060483649836</c:v>
                </c:pt>
                <c:pt idx="12">
                  <c:v>0.34345698940158537</c:v>
                </c:pt>
                <c:pt idx="13">
                  <c:v>0.34217745088201212</c:v>
                </c:pt>
                <c:pt idx="14">
                  <c:v>0.34058884845052384</c:v>
                </c:pt>
                <c:pt idx="15">
                  <c:v>0.34017221788909124</c:v>
                </c:pt>
                <c:pt idx="16">
                  <c:v>0.34004558876112351</c:v>
                </c:pt>
                <c:pt idx="17">
                  <c:v>0.33958829966780368</c:v>
                </c:pt>
                <c:pt idx="18">
                  <c:v>0.33939128419524178</c:v>
                </c:pt>
                <c:pt idx="19">
                  <c:v>0.33929361521007761</c:v>
                </c:pt>
                <c:pt idx="20">
                  <c:v>0.32773241409564269</c:v>
                </c:pt>
                <c:pt idx="21">
                  <c:v>0.31936755620265123</c:v>
                </c:pt>
                <c:pt idx="22">
                  <c:v>0.2608622307152329</c:v>
                </c:pt>
                <c:pt idx="23">
                  <c:v>0.26048329440739115</c:v>
                </c:pt>
                <c:pt idx="24">
                  <c:v>0.25978547796705642</c:v>
                </c:pt>
                <c:pt idx="25">
                  <c:v>0.23990231917076557</c:v>
                </c:pt>
                <c:pt idx="26">
                  <c:v>0.22000785088178013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85-4DB0-B514-9B2E92F66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832334320"/>
        <c:axId val="-1832339760"/>
      </c:barChart>
      <c:catAx>
        <c:axId val="-183233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339760"/>
        <c:crosses val="autoZero"/>
        <c:auto val="1"/>
        <c:lblAlgn val="ctr"/>
        <c:lblOffset val="100"/>
        <c:noMultiLvlLbl val="0"/>
      </c:catAx>
      <c:valAx>
        <c:axId val="-1832339760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83233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69850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80-41D8-BB4F-A777CCD69DDE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80-41D8-BB4F-A777CCD69D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8.4</c:v>
                </c:pt>
                <c:pt idx="1">
                  <c:v>8.3000000000000007</c:v>
                </c:pt>
                <c:pt idx="2">
                  <c:v>8.1</c:v>
                </c:pt>
                <c:pt idx="3">
                  <c:v>8.1999999999999993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B80-41D8-BB4F-A777CCD69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27860080"/>
        <c:axId val="-1727867152"/>
      </c:lineChart>
      <c:catAx>
        <c:axId val="-172786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67152"/>
        <c:crosses val="autoZero"/>
        <c:auto val="1"/>
        <c:lblAlgn val="ctr"/>
        <c:lblOffset val="100"/>
        <c:noMultiLvlLbl val="0"/>
      </c:catAx>
      <c:valAx>
        <c:axId val="-1727867152"/>
        <c:scaling>
          <c:orientation val="minMax"/>
          <c:max val="9"/>
          <c:min val="7"/>
        </c:scaling>
        <c:delete val="1"/>
        <c:axPos val="l"/>
        <c:numFmt formatCode="General" sourceLinked="1"/>
        <c:majorTickMark val="out"/>
        <c:minorTickMark val="none"/>
        <c:tickLblPos val="nextTo"/>
        <c:crossAx val="-172786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69850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7-4589-B002-C1631E978B8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7-4589-B002-C1631E978B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0.0</c:formatCode>
                <c:ptCount val="3"/>
                <c:pt idx="0">
                  <c:v>8.1999999999999993</c:v>
                </c:pt>
                <c:pt idx="1">
                  <c:v>8.3000000000000007</c:v>
                </c:pt>
                <c:pt idx="2">
                  <c:v>8.1999999999999993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577-4589-B002-C1631E978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27841040"/>
        <c:axId val="-1727839408"/>
      </c:lineChart>
      <c:catAx>
        <c:axId val="-172784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39408"/>
        <c:crosses val="autoZero"/>
        <c:auto val="1"/>
        <c:lblAlgn val="ctr"/>
        <c:lblOffset val="100"/>
        <c:noMultiLvlLbl val="0"/>
      </c:catAx>
      <c:valAx>
        <c:axId val="-1727839408"/>
        <c:scaling>
          <c:orientation val="minMax"/>
          <c:max val="9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-172784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69850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Pt>
            <c:idx val="25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D-4F5E-8342-1578D82C638D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D-4F5E-8342-1578D82C63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PA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AC</c:v>
                </c:pt>
                <c:pt idx="5">
                  <c:v>ES</c:v>
                </c:pt>
                <c:pt idx="6">
                  <c:v>PB</c:v>
                </c:pt>
                <c:pt idx="7">
                  <c:v>SE</c:v>
                </c:pt>
                <c:pt idx="8">
                  <c:v>RO</c:v>
                </c:pt>
                <c:pt idx="9">
                  <c:v>SP</c:v>
                </c:pt>
                <c:pt idx="10">
                  <c:v>MS</c:v>
                </c:pt>
                <c:pt idx="11">
                  <c:v>PI</c:v>
                </c:pt>
                <c:pt idx="12">
                  <c:v>PR</c:v>
                </c:pt>
                <c:pt idx="13">
                  <c:v>MG</c:v>
                </c:pt>
                <c:pt idx="14">
                  <c:v>RR</c:v>
                </c:pt>
                <c:pt idx="15">
                  <c:v>SC</c:v>
                </c:pt>
                <c:pt idx="16">
                  <c:v>MA</c:v>
                </c:pt>
                <c:pt idx="17">
                  <c:v>GO</c:v>
                </c:pt>
                <c:pt idx="18">
                  <c:v>CE</c:v>
                </c:pt>
                <c:pt idx="19">
                  <c:v>PE</c:v>
                </c:pt>
                <c:pt idx="20">
                  <c:v>MT</c:v>
                </c:pt>
                <c:pt idx="21">
                  <c:v>BA</c:v>
                </c:pt>
                <c:pt idx="22">
                  <c:v>RS</c:v>
                </c:pt>
                <c:pt idx="23">
                  <c:v>DF</c:v>
                </c:pt>
                <c:pt idx="24">
                  <c:v>TO</c:v>
                </c:pt>
                <c:pt idx="25">
                  <c:v>RJ</c:v>
                </c:pt>
                <c:pt idx="26">
                  <c:v>RN</c:v>
                </c:pt>
              </c:strCache>
            </c:strRef>
          </c:cat>
          <c:val>
            <c:numRef>
              <c:f>Planilha1!$B$2:$B$28</c:f>
              <c:numCache>
                <c:formatCode>#,##0.0</c:formatCode>
                <c:ptCount val="27"/>
                <c:pt idx="0">
                  <c:v>9.0012479344760727</c:v>
                </c:pt>
                <c:pt idx="1">
                  <c:v>8.9190151832500675</c:v>
                </c:pt>
                <c:pt idx="2">
                  <c:v>8.8772329920022095</c:v>
                </c:pt>
                <c:pt idx="3">
                  <c:v>8.7707735557298623</c:v>
                </c:pt>
                <c:pt idx="4">
                  <c:v>8.7227594834258788</c:v>
                </c:pt>
                <c:pt idx="5">
                  <c:v>8.6100300251414339</c:v>
                </c:pt>
                <c:pt idx="6">
                  <c:v>8.452427086942949</c:v>
                </c:pt>
                <c:pt idx="7">
                  <c:v>8.4190582384320773</c:v>
                </c:pt>
                <c:pt idx="8">
                  <c:v>8.3669818107301968</c:v>
                </c:pt>
                <c:pt idx="9">
                  <c:v>8.3469565720591525</c:v>
                </c:pt>
                <c:pt idx="10">
                  <c:v>8.3032089045236663</c:v>
                </c:pt>
                <c:pt idx="11">
                  <c:v>8.3005123309668623</c:v>
                </c:pt>
                <c:pt idx="12">
                  <c:v>8.2840795393936055</c:v>
                </c:pt>
                <c:pt idx="13">
                  <c:v>8.272027549246241</c:v>
                </c:pt>
                <c:pt idx="14">
                  <c:v>8.2245109370500931</c:v>
                </c:pt>
                <c:pt idx="15">
                  <c:v>8.091042514572516</c:v>
                </c:pt>
                <c:pt idx="16">
                  <c:v>8.083354823742793</c:v>
                </c:pt>
                <c:pt idx="17">
                  <c:v>8.0795100126765274</c:v>
                </c:pt>
                <c:pt idx="18">
                  <c:v>8.0382300521828043</c:v>
                </c:pt>
                <c:pt idx="19">
                  <c:v>8.0175387697902956</c:v>
                </c:pt>
                <c:pt idx="20">
                  <c:v>8.0045646495083016</c:v>
                </c:pt>
                <c:pt idx="21">
                  <c:v>7.9796525493307628</c:v>
                </c:pt>
                <c:pt idx="22">
                  <c:v>7.85666828224638</c:v>
                </c:pt>
                <c:pt idx="23">
                  <c:v>7.8303318983107246</c:v>
                </c:pt>
                <c:pt idx="24">
                  <c:v>7.8113880511518028</c:v>
                </c:pt>
                <c:pt idx="25">
                  <c:v>7.6887175097954437</c:v>
                </c:pt>
                <c:pt idx="26">
                  <c:v>7.6523688860855446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C7F-4858-A9BE-3B48AC3FE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27853552"/>
        <c:axId val="-1727844848"/>
      </c:lineChart>
      <c:catAx>
        <c:axId val="-172785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44848"/>
        <c:crosses val="autoZero"/>
        <c:auto val="1"/>
        <c:lblAlgn val="ctr"/>
        <c:lblOffset val="100"/>
        <c:noMultiLvlLbl val="0"/>
      </c:catAx>
      <c:valAx>
        <c:axId val="-1727844848"/>
        <c:scaling>
          <c:orientation val="minMax"/>
          <c:max val="9.1"/>
          <c:min val="7"/>
        </c:scaling>
        <c:delete val="1"/>
        <c:axPos val="l"/>
        <c:numFmt formatCode="#,##0.0" sourceLinked="1"/>
        <c:majorTickMark val="out"/>
        <c:minorTickMark val="none"/>
        <c:tickLblPos val="nextTo"/>
        <c:crossAx val="-172785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0.15</c:v>
                </c:pt>
                <c:pt idx="1">
                  <c:v>0.84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0.14000000000000001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7858448"/>
        <c:axId val="-1727847024"/>
      </c:barChart>
      <c:catAx>
        <c:axId val="-172785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47024"/>
        <c:crosses val="autoZero"/>
        <c:auto val="1"/>
        <c:lblAlgn val="ctr"/>
        <c:lblOffset val="100"/>
        <c:noMultiLvlLbl val="0"/>
      </c:catAx>
      <c:valAx>
        <c:axId val="-1727847024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78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88-4A1B-A75E-2E8776C6B756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88-4A1B-A75E-2E8776C6B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0.16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88-4A1B-A75E-2E8776C6B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7837232"/>
        <c:axId val="-1727855728"/>
      </c:barChart>
      <c:catAx>
        <c:axId val="-172783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55728"/>
        <c:crosses val="autoZero"/>
        <c:auto val="1"/>
        <c:lblAlgn val="ctr"/>
        <c:lblOffset val="100"/>
        <c:noMultiLvlLbl val="0"/>
      </c:catAx>
      <c:valAx>
        <c:axId val="-1727855728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783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5A-4F88-B19D-8D5D66ED21C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5A-4F88-B19D-8D5D66ED21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0.17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5A-4F88-B19D-8D5D66ED2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7837776"/>
        <c:axId val="-1727866608"/>
      </c:barChart>
      <c:catAx>
        <c:axId val="-172783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66608"/>
        <c:crosses val="autoZero"/>
        <c:auto val="1"/>
        <c:lblAlgn val="ctr"/>
        <c:lblOffset val="100"/>
        <c:noMultiLvlLbl val="0"/>
      </c:catAx>
      <c:valAx>
        <c:axId val="-1727866608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783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8-43E5-B9B7-615DB1DB9E45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8-43E5-B9B7-615DB1DB9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0.12</c:v>
                </c:pt>
                <c:pt idx="1">
                  <c:v>0.08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28-43E5-B9B7-615DB1DB9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7855184"/>
        <c:axId val="-1727854640"/>
      </c:barChart>
      <c:catAx>
        <c:axId val="-172785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54640"/>
        <c:crosses val="autoZero"/>
        <c:auto val="1"/>
        <c:lblAlgn val="ctr"/>
        <c:lblOffset val="100"/>
        <c:noMultiLvlLbl val="0"/>
      </c:catAx>
      <c:valAx>
        <c:axId val="-1727854640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785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2614830072090627"/>
          <c:w val="0.92809695227840527"/>
          <c:h val="0.66439302265705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C7-4EEC-A8C0-8B1423EDF04A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C7-4EEC-A8C0-8B1423EDF0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PI</c:v>
                </c:pt>
                <c:pt idx="1">
                  <c:v>DF</c:v>
                </c:pt>
                <c:pt idx="2">
                  <c:v>SP</c:v>
                </c:pt>
                <c:pt idx="3">
                  <c:v>PA</c:v>
                </c:pt>
                <c:pt idx="4">
                  <c:v>TO</c:v>
                </c:pt>
                <c:pt idx="5">
                  <c:v>SC</c:v>
                </c:pt>
                <c:pt idx="6">
                  <c:v>MT</c:v>
                </c:pt>
                <c:pt idx="7">
                  <c:v>AM</c:v>
                </c:pt>
                <c:pt idx="8">
                  <c:v>RJ</c:v>
                </c:pt>
                <c:pt idx="9">
                  <c:v>ES</c:v>
                </c:pt>
                <c:pt idx="10">
                  <c:v>MG</c:v>
                </c:pt>
                <c:pt idx="11">
                  <c:v>MA</c:v>
                </c:pt>
                <c:pt idx="12">
                  <c:v>PR</c:v>
                </c:pt>
                <c:pt idx="13">
                  <c:v>SE</c:v>
                </c:pt>
                <c:pt idx="14">
                  <c:v>AL</c:v>
                </c:pt>
                <c:pt idx="15">
                  <c:v>AC</c:v>
                </c:pt>
                <c:pt idx="16">
                  <c:v>RO</c:v>
                </c:pt>
                <c:pt idx="17">
                  <c:v>PB</c:v>
                </c:pt>
                <c:pt idx="18">
                  <c:v>PE</c:v>
                </c:pt>
                <c:pt idx="19">
                  <c:v>RS</c:v>
                </c:pt>
                <c:pt idx="20">
                  <c:v>GO</c:v>
                </c:pt>
                <c:pt idx="21">
                  <c:v>RR</c:v>
                </c:pt>
                <c:pt idx="22">
                  <c:v>CE</c:v>
                </c:pt>
                <c:pt idx="23">
                  <c:v>MS</c:v>
                </c:pt>
                <c:pt idx="24">
                  <c:v>BA</c:v>
                </c:pt>
                <c:pt idx="25">
                  <c:v>AP</c:v>
                </c:pt>
                <c:pt idx="26">
                  <c:v>RN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0.23891071908622241</c:v>
                </c:pt>
                <c:pt idx="1">
                  <c:v>0.19941134600839797</c:v>
                </c:pt>
                <c:pt idx="2">
                  <c:v>0.19403225314812883</c:v>
                </c:pt>
                <c:pt idx="3">
                  <c:v>0.18031178295405492</c:v>
                </c:pt>
                <c:pt idx="4">
                  <c:v>0.15991958195733516</c:v>
                </c:pt>
                <c:pt idx="5">
                  <c:v>0.15923036328146062</c:v>
                </c:pt>
                <c:pt idx="6">
                  <c:v>0.15681972356311577</c:v>
                </c:pt>
                <c:pt idx="7">
                  <c:v>0.15600551683217997</c:v>
                </c:pt>
                <c:pt idx="8">
                  <c:v>0.14098611264271366</c:v>
                </c:pt>
                <c:pt idx="9">
                  <c:v>0.1404938728939876</c:v>
                </c:pt>
                <c:pt idx="10">
                  <c:v>0.12348612526395029</c:v>
                </c:pt>
                <c:pt idx="11">
                  <c:v>0.1213798773760331</c:v>
                </c:pt>
                <c:pt idx="12">
                  <c:v>0.1213029411582866</c:v>
                </c:pt>
                <c:pt idx="13">
                  <c:v>0.12071222333720791</c:v>
                </c:pt>
                <c:pt idx="14">
                  <c:v>0.12064356609883158</c:v>
                </c:pt>
                <c:pt idx="15">
                  <c:v>0.11995115958538277</c:v>
                </c:pt>
                <c:pt idx="16">
                  <c:v>0.11994389075553996</c:v>
                </c:pt>
                <c:pt idx="17">
                  <c:v>0.11956888464238383</c:v>
                </c:pt>
                <c:pt idx="18">
                  <c:v>0.11681152056260308</c:v>
                </c:pt>
                <c:pt idx="19">
                  <c:v>0.10721102152290729</c:v>
                </c:pt>
                <c:pt idx="20">
                  <c:v>0.10684391399429229</c:v>
                </c:pt>
                <c:pt idx="21">
                  <c:v>0.10001218240276222</c:v>
                </c:pt>
                <c:pt idx="22">
                  <c:v>9.1598621143464426E-2</c:v>
                </c:pt>
                <c:pt idx="23">
                  <c:v>7.9927345557954707E-2</c:v>
                </c:pt>
                <c:pt idx="24">
                  <c:v>7.9729371888571154E-2</c:v>
                </c:pt>
                <c:pt idx="25">
                  <c:v>4.0011268856843231E-2</c:v>
                </c:pt>
                <c:pt idx="26">
                  <c:v>2.0093219747224354E-2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DF-4012-9FD4-A42A69D84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27836688"/>
        <c:axId val="-1727868240"/>
      </c:barChart>
      <c:catAx>
        <c:axId val="-172783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68240"/>
        <c:crosses val="autoZero"/>
        <c:auto val="1"/>
        <c:lblAlgn val="ctr"/>
        <c:lblOffset val="100"/>
        <c:noMultiLvlLbl val="0"/>
      </c:catAx>
      <c:valAx>
        <c:axId val="-1727868240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2783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0.7</c:v>
                </c:pt>
                <c:pt idx="1">
                  <c:v>0.23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0.56350108026695012</c:v>
                </c:pt>
                <c:pt idx="1">
                  <c:v>0.41409501176620994</c:v>
                </c:pt>
                <c:pt idx="2">
                  <c:v>2.2403907966846728E-2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08-45D4-83F2-94E6F4360175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08-45D4-83F2-94E6F43601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0.7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08-45D4-83F2-94E6F4360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11088"/>
        <c:axId val="-1724806192"/>
      </c:barChart>
      <c:catAx>
        <c:axId val="-172481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06192"/>
        <c:crosses val="autoZero"/>
        <c:auto val="1"/>
        <c:lblAlgn val="ctr"/>
        <c:lblOffset val="100"/>
        <c:noMultiLvlLbl val="0"/>
      </c:catAx>
      <c:valAx>
        <c:axId val="-1724806192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1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AF-43CA-AB21-FCB66B82378D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AF-43CA-AB21-FCB66B8237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0.71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AF-43CA-AB21-FCB66B823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37744"/>
        <c:axId val="-1724835568"/>
      </c:barChart>
      <c:catAx>
        <c:axId val="-172483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35568"/>
        <c:crosses val="autoZero"/>
        <c:auto val="1"/>
        <c:lblAlgn val="ctr"/>
        <c:lblOffset val="100"/>
        <c:noMultiLvlLbl val="0"/>
      </c:catAx>
      <c:valAx>
        <c:axId val="-1724835568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3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4B-465E-91EC-ACEAA38A940B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4B-465E-91EC-ACEAA38A9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0.79</c:v>
                </c:pt>
                <c:pt idx="1">
                  <c:v>0.75</c:v>
                </c:pt>
                <c:pt idx="2">
                  <c:v>0.69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4B-465E-91EC-ACEAA38A9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20880"/>
        <c:axId val="-1724809456"/>
      </c:barChart>
      <c:catAx>
        <c:axId val="-172482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09456"/>
        <c:crosses val="autoZero"/>
        <c:auto val="1"/>
        <c:lblAlgn val="ctr"/>
        <c:lblOffset val="100"/>
        <c:noMultiLvlLbl val="0"/>
      </c:catAx>
      <c:valAx>
        <c:axId val="-1724809456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2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0-45BE-B653-7361F5AA6367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0-45BE-B653-7361F5AA63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0.66</c:v>
                </c:pt>
                <c:pt idx="1">
                  <c:v>0.69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E0-45BE-B653-7361F5AA6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11632"/>
        <c:axId val="-1724836656"/>
      </c:barChart>
      <c:catAx>
        <c:axId val="-172481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36656"/>
        <c:crosses val="autoZero"/>
        <c:auto val="1"/>
        <c:lblAlgn val="ctr"/>
        <c:lblOffset val="100"/>
        <c:noMultiLvlLbl val="0"/>
      </c:catAx>
      <c:valAx>
        <c:axId val="-1724836656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1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6A-4431-A71A-F31459B7967C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6A-4431-A71A-F31459B796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PA</c:v>
                </c:pt>
                <c:pt idx="1">
                  <c:v>AL</c:v>
                </c:pt>
                <c:pt idx="2">
                  <c:v>AC</c:v>
                </c:pt>
                <c:pt idx="3">
                  <c:v>ES</c:v>
                </c:pt>
                <c:pt idx="4">
                  <c:v>AM</c:v>
                </c:pt>
                <c:pt idx="5">
                  <c:v>MA</c:v>
                </c:pt>
                <c:pt idx="6">
                  <c:v>AP</c:v>
                </c:pt>
                <c:pt idx="7">
                  <c:v>GO</c:v>
                </c:pt>
                <c:pt idx="8">
                  <c:v>RR</c:v>
                </c:pt>
                <c:pt idx="9">
                  <c:v>PB</c:v>
                </c:pt>
                <c:pt idx="10">
                  <c:v>PI</c:v>
                </c:pt>
                <c:pt idx="11">
                  <c:v>RN</c:v>
                </c:pt>
                <c:pt idx="12">
                  <c:v>RO</c:v>
                </c:pt>
                <c:pt idx="13">
                  <c:v>SE</c:v>
                </c:pt>
                <c:pt idx="14">
                  <c:v>MT</c:v>
                </c:pt>
                <c:pt idx="15">
                  <c:v>MG</c:v>
                </c:pt>
                <c:pt idx="16">
                  <c:v>SP</c:v>
                </c:pt>
                <c:pt idx="17">
                  <c:v>CE</c:v>
                </c:pt>
                <c:pt idx="18">
                  <c:v>PE</c:v>
                </c:pt>
                <c:pt idx="19">
                  <c:v>MS</c:v>
                </c:pt>
                <c:pt idx="20">
                  <c:v>SC</c:v>
                </c:pt>
                <c:pt idx="21">
                  <c:v>BA</c:v>
                </c:pt>
                <c:pt idx="22">
                  <c:v>DF</c:v>
                </c:pt>
                <c:pt idx="23">
                  <c:v>TO</c:v>
                </c:pt>
                <c:pt idx="24">
                  <c:v>RS</c:v>
                </c:pt>
                <c:pt idx="25">
                  <c:v>PR</c:v>
                </c:pt>
                <c:pt idx="26">
                  <c:v>RJ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0.92704755680878481</c:v>
                </c:pt>
                <c:pt idx="1">
                  <c:v>0.88628047041589175</c:v>
                </c:pt>
                <c:pt idx="2">
                  <c:v>0.86369942885343742</c:v>
                </c:pt>
                <c:pt idx="3">
                  <c:v>0.81397918608154829</c:v>
                </c:pt>
                <c:pt idx="4">
                  <c:v>0.8133719362654207</c:v>
                </c:pt>
                <c:pt idx="5">
                  <c:v>0.79564044804586298</c:v>
                </c:pt>
                <c:pt idx="6">
                  <c:v>0.79163813551654305</c:v>
                </c:pt>
                <c:pt idx="7">
                  <c:v>0.79069782875841521</c:v>
                </c:pt>
                <c:pt idx="8">
                  <c:v>0.77779281798477218</c:v>
                </c:pt>
                <c:pt idx="9">
                  <c:v>0.77336319990551572</c:v>
                </c:pt>
                <c:pt idx="10">
                  <c:v>0.75983464461244909</c:v>
                </c:pt>
                <c:pt idx="11">
                  <c:v>0.75536413709017436</c:v>
                </c:pt>
                <c:pt idx="12">
                  <c:v>0.74970114168784974</c:v>
                </c:pt>
                <c:pt idx="13">
                  <c:v>0.72736038963969729</c:v>
                </c:pt>
                <c:pt idx="14">
                  <c:v>0.72232209084215948</c:v>
                </c:pt>
                <c:pt idx="15">
                  <c:v>0.71154581048329046</c:v>
                </c:pt>
                <c:pt idx="16">
                  <c:v>0.70988030645210676</c:v>
                </c:pt>
                <c:pt idx="17">
                  <c:v>0.69888671347935638</c:v>
                </c:pt>
                <c:pt idx="18">
                  <c:v>0.69819088767771731</c:v>
                </c:pt>
                <c:pt idx="19">
                  <c:v>0.67439942815921139</c:v>
                </c:pt>
                <c:pt idx="20">
                  <c:v>0.65859830639878314</c:v>
                </c:pt>
                <c:pt idx="21">
                  <c:v>0.6523831359975476</c:v>
                </c:pt>
                <c:pt idx="22">
                  <c:v>0.65055145734516784</c:v>
                </c:pt>
                <c:pt idx="23">
                  <c:v>0.6469597114550516</c:v>
                </c:pt>
                <c:pt idx="24">
                  <c:v>0.64014430137624867</c:v>
                </c:pt>
                <c:pt idx="25">
                  <c:v>0.63441860780424308</c:v>
                </c:pt>
                <c:pt idx="26">
                  <c:v>0.58539563993934485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8D-4AE3-94E6-D0C3E7ED2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24826864"/>
        <c:axId val="-1724832304"/>
      </c:barChart>
      <c:catAx>
        <c:axId val="-172482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32304"/>
        <c:crosses val="autoZero"/>
        <c:auto val="1"/>
        <c:lblAlgn val="ctr"/>
        <c:lblOffset val="100"/>
        <c:noMultiLvlLbl val="0"/>
      </c:catAx>
      <c:valAx>
        <c:axId val="-17248323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2482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0.76607785452239097</c:v>
                </c:pt>
                <c:pt idx="1">
                  <c:v>0.19931023866321376</c:v>
                </c:pt>
                <c:pt idx="2">
                  <c:v>3.4611906814392981E-2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C9-40C4-A3F7-073B41AC7C2D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C9-40C4-A3F7-073B41AC7C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0.77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C9-40C4-A3F7-073B41AC7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06736"/>
        <c:axId val="-1724814352"/>
      </c:barChart>
      <c:catAx>
        <c:axId val="-172480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14352"/>
        <c:crosses val="autoZero"/>
        <c:auto val="1"/>
        <c:lblAlgn val="ctr"/>
        <c:lblOffset val="100"/>
        <c:noMultiLvlLbl val="0"/>
      </c:catAx>
      <c:valAx>
        <c:axId val="-1724814352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0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DF-48FE-B75F-9C9C0B01A935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DF-48FE-B75F-9C9C0B01A9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0.76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DF-48FE-B75F-9C9C0B01A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19792"/>
        <c:axId val="-1724833936"/>
      </c:barChart>
      <c:catAx>
        <c:axId val="-172481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33936"/>
        <c:crosses val="autoZero"/>
        <c:auto val="1"/>
        <c:lblAlgn val="ctr"/>
        <c:lblOffset val="100"/>
        <c:noMultiLvlLbl val="0"/>
      </c:catAx>
      <c:valAx>
        <c:axId val="-172483393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1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F4-407E-8BD7-42671D0201E6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F4-407E-8BD7-42671D020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0.83</c:v>
                </c:pt>
                <c:pt idx="1">
                  <c:v>0.78</c:v>
                </c:pt>
                <c:pt idx="2">
                  <c:v>0.8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F4-407E-8BD7-42671D020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12720"/>
        <c:axId val="-1724831760"/>
      </c:barChart>
      <c:catAx>
        <c:axId val="-172481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31760"/>
        <c:crosses val="autoZero"/>
        <c:auto val="1"/>
        <c:lblAlgn val="ctr"/>
        <c:lblOffset val="100"/>
        <c:noMultiLvlLbl val="0"/>
      </c:catAx>
      <c:valAx>
        <c:axId val="-1724831760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F-4A06-AFCF-1612DD420EC0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F-4A06-AFCF-1612DD420E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0.66</c:v>
                </c:pt>
                <c:pt idx="1">
                  <c:v>0.75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F-4A06-AFCF-1612DD420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10544"/>
        <c:axId val="-1724810000"/>
      </c:barChart>
      <c:catAx>
        <c:axId val="-172481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10000"/>
        <c:crosses val="autoZero"/>
        <c:auto val="1"/>
        <c:lblAlgn val="ctr"/>
        <c:lblOffset val="100"/>
        <c:noMultiLvlLbl val="0"/>
      </c:catAx>
      <c:valAx>
        <c:axId val="-1724810000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1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0.57999999999999996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32338128"/>
        <c:axId val="-1832332144"/>
      </c:barChart>
      <c:catAx>
        <c:axId val="-183233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332144"/>
        <c:crosses val="autoZero"/>
        <c:auto val="1"/>
        <c:lblAlgn val="ctr"/>
        <c:lblOffset val="100"/>
        <c:noMultiLvlLbl val="0"/>
      </c:catAx>
      <c:valAx>
        <c:axId val="-1832332144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83233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29-4FC3-B7D7-3393E93CFE80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29-4FC3-B7D7-3393E93CF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AL</c:v>
                </c:pt>
                <c:pt idx="1">
                  <c:v>AP</c:v>
                </c:pt>
                <c:pt idx="2">
                  <c:v>RR</c:v>
                </c:pt>
                <c:pt idx="3">
                  <c:v>PA</c:v>
                </c:pt>
                <c:pt idx="4">
                  <c:v>AC</c:v>
                </c:pt>
                <c:pt idx="5">
                  <c:v>MA</c:v>
                </c:pt>
                <c:pt idx="6">
                  <c:v>GO</c:v>
                </c:pt>
                <c:pt idx="7">
                  <c:v>DF</c:v>
                </c:pt>
                <c:pt idx="8">
                  <c:v>PB</c:v>
                </c:pt>
                <c:pt idx="9">
                  <c:v>AM</c:v>
                </c:pt>
                <c:pt idx="10">
                  <c:v>MG</c:v>
                </c:pt>
                <c:pt idx="11">
                  <c:v>PE</c:v>
                </c:pt>
                <c:pt idx="12">
                  <c:v>ES</c:v>
                </c:pt>
                <c:pt idx="13">
                  <c:v>SP</c:v>
                </c:pt>
                <c:pt idx="14">
                  <c:v>MS</c:v>
                </c:pt>
                <c:pt idx="15">
                  <c:v>RO</c:v>
                </c:pt>
                <c:pt idx="16">
                  <c:v>MT</c:v>
                </c:pt>
                <c:pt idx="17">
                  <c:v>BA</c:v>
                </c:pt>
                <c:pt idx="18">
                  <c:v>PI</c:v>
                </c:pt>
                <c:pt idx="19">
                  <c:v>PR</c:v>
                </c:pt>
                <c:pt idx="20">
                  <c:v>SC</c:v>
                </c:pt>
                <c:pt idx="21">
                  <c:v>SE</c:v>
                </c:pt>
                <c:pt idx="22">
                  <c:v>CE</c:v>
                </c:pt>
                <c:pt idx="23">
                  <c:v>RN</c:v>
                </c:pt>
                <c:pt idx="24">
                  <c:v>RS</c:v>
                </c:pt>
                <c:pt idx="25">
                  <c:v>TO</c:v>
                </c:pt>
                <c:pt idx="26">
                  <c:v>RJ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0.93140235207945787</c:v>
                </c:pt>
                <c:pt idx="1">
                  <c:v>0.89583537127262758</c:v>
                </c:pt>
                <c:pt idx="2">
                  <c:v>0.88888888888888895</c:v>
                </c:pt>
                <c:pt idx="3">
                  <c:v>0.87803968513296726</c:v>
                </c:pt>
                <c:pt idx="4">
                  <c:v>0.86369942885343742</c:v>
                </c:pt>
                <c:pt idx="5">
                  <c:v>0.84168988179262527</c:v>
                </c:pt>
                <c:pt idx="6">
                  <c:v>0.83503464790576165</c:v>
                </c:pt>
                <c:pt idx="7">
                  <c:v>0.8257352764602236</c:v>
                </c:pt>
                <c:pt idx="8">
                  <c:v>0.81746640010629545</c:v>
                </c:pt>
                <c:pt idx="9">
                  <c:v>0.8133719362654207</c:v>
                </c:pt>
                <c:pt idx="10">
                  <c:v>0.8123029518749294</c:v>
                </c:pt>
                <c:pt idx="11">
                  <c:v>0.79266313493235729</c:v>
                </c:pt>
                <c:pt idx="12">
                  <c:v>0.7903122087767771</c:v>
                </c:pt>
                <c:pt idx="13">
                  <c:v>0.78395369924956992</c:v>
                </c:pt>
                <c:pt idx="14">
                  <c:v>0.78381035192275728</c:v>
                </c:pt>
                <c:pt idx="15">
                  <c:v>0.77218389397790876</c:v>
                </c:pt>
                <c:pt idx="16">
                  <c:v>0.76686696247823893</c:v>
                </c:pt>
                <c:pt idx="17">
                  <c:v>0.76091315333282272</c:v>
                </c:pt>
                <c:pt idx="18">
                  <c:v>0.75772991953366675</c:v>
                </c:pt>
                <c:pt idx="19">
                  <c:v>0.73167602209146732</c:v>
                </c:pt>
                <c:pt idx="20">
                  <c:v>0.72866102132927746</c:v>
                </c:pt>
                <c:pt idx="21">
                  <c:v>0.72736038963969729</c:v>
                </c:pt>
                <c:pt idx="22">
                  <c:v>0.72016699297809594</c:v>
                </c:pt>
                <c:pt idx="23">
                  <c:v>0.71530497757289946</c:v>
                </c:pt>
                <c:pt idx="24">
                  <c:v>0.71240938834891598</c:v>
                </c:pt>
                <c:pt idx="25">
                  <c:v>0.66866097084620546</c:v>
                </c:pt>
                <c:pt idx="26">
                  <c:v>0.63465743638285066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2B-42F3-84D9-37B986B71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24823600"/>
        <c:axId val="-1724836112"/>
      </c:barChart>
      <c:catAx>
        <c:axId val="-172482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36112"/>
        <c:crosses val="autoZero"/>
        <c:auto val="1"/>
        <c:lblAlgn val="ctr"/>
        <c:lblOffset val="100"/>
        <c:noMultiLvlLbl val="0"/>
      </c:catAx>
      <c:valAx>
        <c:axId val="-172483611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2482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Planilha1!$A$2:$A$18</c:f>
              <c:strCache>
                <c:ptCount val="17"/>
                <c:pt idx="0">
                  <c:v>vídeos na internet</c:v>
                </c:pt>
                <c:pt idx="1">
                  <c:v>textos na internet</c:v>
                </c:pt>
                <c:pt idx="2">
                  <c:v>por consultoria presencial</c:v>
                </c:pt>
                <c:pt idx="3">
                  <c:v>presencial | sala de aula</c:v>
                </c:pt>
                <c:pt idx="4">
                  <c:v>por consultoria no celular</c:v>
                </c:pt>
                <c:pt idx="5">
                  <c:v>nenhum</c:v>
                </c:pt>
                <c:pt idx="6">
                  <c:v>e-mail</c:v>
                </c:pt>
                <c:pt idx="7">
                  <c:v>sem resposta</c:v>
                </c:pt>
                <c:pt idx="8">
                  <c:v>outros meios</c:v>
                </c:pt>
                <c:pt idx="9">
                  <c:v>cursos/ curso online</c:v>
                </c:pt>
                <c:pt idx="10">
                  <c:v>palestras</c:v>
                </c:pt>
                <c:pt idx="11">
                  <c:v>contador</c:v>
                </c:pt>
                <c:pt idx="12">
                  <c:v>treinamento/ consultoria online</c:v>
                </c:pt>
                <c:pt idx="13">
                  <c:v>redes sociais/ whatsapp/ twitter/ aplicativos</c:v>
                </c:pt>
                <c:pt idx="14">
                  <c:v>no Sebrae</c:v>
                </c:pt>
                <c:pt idx="15">
                  <c:v>folhetos/ panfletos/ livros</c:v>
                </c:pt>
                <c:pt idx="16">
                  <c:v>não sabe</c:v>
                </c:pt>
              </c:strCache>
            </c:strRef>
          </c:cat>
          <c:val>
            <c:numRef>
              <c:f>Planilha1!$B$2:$B$18</c:f>
              <c:numCache>
                <c:formatCode>###0%</c:formatCode>
                <c:ptCount val="17"/>
                <c:pt idx="0">
                  <c:v>0.65931583715054398</c:v>
                </c:pt>
                <c:pt idx="1">
                  <c:v>0.61474552926421633</c:v>
                </c:pt>
                <c:pt idx="2">
                  <c:v>0.4166251372561281</c:v>
                </c:pt>
                <c:pt idx="3">
                  <c:v>0.41347910124339149</c:v>
                </c:pt>
                <c:pt idx="4">
                  <c:v>0.29495579352405199</c:v>
                </c:pt>
                <c:pt idx="5">
                  <c:v>4.4274786414093409E-2</c:v>
                </c:pt>
                <c:pt idx="6">
                  <c:v>1.9260939399193617E-2</c:v>
                </c:pt>
                <c:pt idx="7">
                  <c:v>1.5413512643139927E-2</c:v>
                </c:pt>
                <c:pt idx="8">
                  <c:v>6.1089087563327826E-3</c:v>
                </c:pt>
                <c:pt idx="9">
                  <c:v>5.7624071540288398E-3</c:v>
                </c:pt>
                <c:pt idx="10">
                  <c:v>4.8838088853639938E-3</c:v>
                </c:pt>
                <c:pt idx="11">
                  <c:v>3.9132805862999494E-3</c:v>
                </c:pt>
                <c:pt idx="12">
                  <c:v>3.0513443161193895E-3</c:v>
                </c:pt>
                <c:pt idx="13">
                  <c:v>2.8219511622036954E-3</c:v>
                </c:pt>
                <c:pt idx="14">
                  <c:v>1.0144816887290469E-3</c:v>
                </c:pt>
                <c:pt idx="15">
                  <c:v>7.9152202828458075E-4</c:v>
                </c:pt>
                <c:pt idx="16">
                  <c:v>7.5926145176925558E-4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6-415D-827A-293F40B13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724817616"/>
        <c:axId val="-1724818704"/>
      </c:barChart>
      <c:catAx>
        <c:axId val="-1724817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18704"/>
        <c:crosses val="autoZero"/>
        <c:auto val="1"/>
        <c:lblAlgn val="ctr"/>
        <c:lblOffset val="100"/>
        <c:noMultiLvlLbl val="0"/>
      </c:catAx>
      <c:valAx>
        <c:axId val="-1724818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-172481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0.77002075762627209</c:v>
                </c:pt>
                <c:pt idx="1">
                  <c:v>0.19274728350113185</c:v>
                </c:pt>
                <c:pt idx="2">
                  <c:v>3.7231958872593257E-2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AA-4606-8C4B-DFDA1D950FA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A-4606-8C4B-DFDA1D950F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0.78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AA-4606-8C4B-DFDA1D950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29040"/>
        <c:axId val="-1724828496"/>
      </c:barChart>
      <c:catAx>
        <c:axId val="-172482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28496"/>
        <c:crosses val="autoZero"/>
        <c:auto val="1"/>
        <c:lblAlgn val="ctr"/>
        <c:lblOffset val="100"/>
        <c:noMultiLvlLbl val="0"/>
      </c:catAx>
      <c:valAx>
        <c:axId val="-172482849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2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C-4F46-B3BE-B3C610B5CE9B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C-4F46-B3BE-B3C610B5CE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0.77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C-4F46-B3BE-B3C610B5C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21424"/>
        <c:axId val="-1724817072"/>
      </c:barChart>
      <c:catAx>
        <c:axId val="-172482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17072"/>
        <c:crosses val="autoZero"/>
        <c:auto val="1"/>
        <c:lblAlgn val="ctr"/>
        <c:lblOffset val="100"/>
        <c:noMultiLvlLbl val="0"/>
      </c:catAx>
      <c:valAx>
        <c:axId val="-1724817072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C-4C12-BE83-86E830AEC04D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C-4C12-BE83-86E830AEC0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0.91</c:v>
                </c:pt>
                <c:pt idx="1">
                  <c:v>0.78</c:v>
                </c:pt>
                <c:pt idx="2">
                  <c:v>0.79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4C-4C12-BE83-86E830AEC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4820336"/>
        <c:axId val="-1724816528"/>
      </c:barChart>
      <c:catAx>
        <c:axId val="-172482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4816528"/>
        <c:crosses val="autoZero"/>
        <c:auto val="1"/>
        <c:lblAlgn val="ctr"/>
        <c:lblOffset val="100"/>
        <c:noMultiLvlLbl val="0"/>
      </c:catAx>
      <c:valAx>
        <c:axId val="-1724816528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48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09-46BD-BFA9-A9F7C5B5588B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09-46BD-BFA9-A9F7C5B558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0.73</c:v>
                </c:pt>
                <c:pt idx="1">
                  <c:v>0.79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09-46BD-BFA9-A9F7C5B55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0432016"/>
        <c:axId val="-1720424944"/>
      </c:barChart>
      <c:catAx>
        <c:axId val="-172043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0424944"/>
        <c:crosses val="autoZero"/>
        <c:auto val="1"/>
        <c:lblAlgn val="ctr"/>
        <c:lblOffset val="100"/>
        <c:noMultiLvlLbl val="0"/>
      </c:catAx>
      <c:valAx>
        <c:axId val="-1720424944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2043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5-4681-99D5-A1BC6C5F376B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5-4681-99D5-A1BC6C5F37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AP</c:v>
                </c:pt>
                <c:pt idx="1">
                  <c:v>AC</c:v>
                </c:pt>
                <c:pt idx="2">
                  <c:v>RR</c:v>
                </c:pt>
                <c:pt idx="3">
                  <c:v>PA</c:v>
                </c:pt>
                <c:pt idx="4">
                  <c:v>MS</c:v>
                </c:pt>
                <c:pt idx="5">
                  <c:v>MG</c:v>
                </c:pt>
                <c:pt idx="6">
                  <c:v>CE</c:v>
                </c:pt>
                <c:pt idx="7">
                  <c:v>GO</c:v>
                </c:pt>
                <c:pt idx="8">
                  <c:v>AM</c:v>
                </c:pt>
                <c:pt idx="9">
                  <c:v>DF</c:v>
                </c:pt>
                <c:pt idx="10">
                  <c:v>RN</c:v>
                </c:pt>
                <c:pt idx="11">
                  <c:v>ES</c:v>
                </c:pt>
                <c:pt idx="12">
                  <c:v>SE</c:v>
                </c:pt>
                <c:pt idx="13">
                  <c:v>AL</c:v>
                </c:pt>
                <c:pt idx="14">
                  <c:v>PB</c:v>
                </c:pt>
                <c:pt idx="15">
                  <c:v>PR</c:v>
                </c:pt>
                <c:pt idx="16">
                  <c:v>PI</c:v>
                </c:pt>
                <c:pt idx="17">
                  <c:v>SC</c:v>
                </c:pt>
                <c:pt idx="18">
                  <c:v>PE</c:v>
                </c:pt>
                <c:pt idx="19">
                  <c:v>SP</c:v>
                </c:pt>
                <c:pt idx="20">
                  <c:v>TO</c:v>
                </c:pt>
                <c:pt idx="21">
                  <c:v>BA</c:v>
                </c:pt>
                <c:pt idx="22">
                  <c:v>RO</c:v>
                </c:pt>
                <c:pt idx="23">
                  <c:v>MA</c:v>
                </c:pt>
                <c:pt idx="24">
                  <c:v>RS</c:v>
                </c:pt>
                <c:pt idx="25">
                  <c:v>MT</c:v>
                </c:pt>
                <c:pt idx="26">
                  <c:v>RJ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0.90003443261813199</c:v>
                </c:pt>
                <c:pt idx="1">
                  <c:v>0.8999389494817287</c:v>
                </c:pt>
                <c:pt idx="2">
                  <c:v>0.88000433152098201</c:v>
                </c:pt>
                <c:pt idx="3">
                  <c:v>0.87979214469729683</c:v>
                </c:pt>
                <c:pt idx="4">
                  <c:v>0.84135621625151258</c:v>
                </c:pt>
                <c:pt idx="5">
                  <c:v>0.83557775813885671</c:v>
                </c:pt>
                <c:pt idx="6">
                  <c:v>0.81806689647608866</c:v>
                </c:pt>
                <c:pt idx="7">
                  <c:v>0.81291112621584238</c:v>
                </c:pt>
                <c:pt idx="8">
                  <c:v>0.80235491007260495</c:v>
                </c:pt>
                <c:pt idx="9">
                  <c:v>0.80022074524685083</c:v>
                </c:pt>
                <c:pt idx="10">
                  <c:v>0.79953390126387858</c:v>
                </c:pt>
                <c:pt idx="11">
                  <c:v>0.79895526887810353</c:v>
                </c:pt>
                <c:pt idx="12">
                  <c:v>0.78060199829692578</c:v>
                </c:pt>
                <c:pt idx="13">
                  <c:v>0.77989273898352818</c:v>
                </c:pt>
                <c:pt idx="14">
                  <c:v>0.77950729673415309</c:v>
                </c:pt>
                <c:pt idx="15">
                  <c:v>0.77867450981884245</c:v>
                </c:pt>
                <c:pt idx="16">
                  <c:v>0.77766124980277185</c:v>
                </c:pt>
                <c:pt idx="17">
                  <c:v>0.77222410674251274</c:v>
                </c:pt>
                <c:pt idx="18">
                  <c:v>0.76682038916847606</c:v>
                </c:pt>
                <c:pt idx="19">
                  <c:v>0.76119587906796737</c:v>
                </c:pt>
                <c:pt idx="20">
                  <c:v>0.76112585259730825</c:v>
                </c:pt>
                <c:pt idx="21">
                  <c:v>0.76019682044467596</c:v>
                </c:pt>
                <c:pt idx="22">
                  <c:v>0.75993687709998203</c:v>
                </c:pt>
                <c:pt idx="23">
                  <c:v>0.73952566715198842</c:v>
                </c:pt>
                <c:pt idx="24">
                  <c:v>0.72129905910647485</c:v>
                </c:pt>
                <c:pt idx="25">
                  <c:v>0.70678580517457024</c:v>
                </c:pt>
                <c:pt idx="26">
                  <c:v>0.67438983008129227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E0-4E05-A222-746720FFB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20448880"/>
        <c:axId val="-1720433104"/>
      </c:barChart>
      <c:catAx>
        <c:axId val="-172044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0433104"/>
        <c:crosses val="autoZero"/>
        <c:auto val="1"/>
        <c:lblAlgn val="ctr"/>
        <c:lblOffset val="100"/>
        <c:noMultiLvlLbl val="0"/>
      </c:catAx>
      <c:valAx>
        <c:axId val="-17204331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2044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9B-4D2E-A57E-05C60DF2C393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9B-4D2E-A57E-05C60DF2C3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0.59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9B-4D2E-A57E-05C60DF2C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32330512"/>
        <c:axId val="-1832329424"/>
      </c:barChart>
      <c:catAx>
        <c:axId val="-183233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329424"/>
        <c:crosses val="autoZero"/>
        <c:auto val="1"/>
        <c:lblAlgn val="ctr"/>
        <c:lblOffset val="100"/>
        <c:noMultiLvlLbl val="0"/>
      </c:catAx>
      <c:valAx>
        <c:axId val="-1832329424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83233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F3-4BA5-BF8D-81070787448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F3-4BA5-BF8D-8107078744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0.62</c:v>
                </c:pt>
                <c:pt idx="1">
                  <c:v>0.62</c:v>
                </c:pt>
                <c:pt idx="2">
                  <c:v>0.56999999999999995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F3-4BA5-BF8D-81070787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3612080"/>
        <c:axId val="-1743616432"/>
      </c:barChart>
      <c:catAx>
        <c:axId val="-174361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3616432"/>
        <c:crosses val="autoZero"/>
        <c:auto val="1"/>
        <c:lblAlgn val="ctr"/>
        <c:lblOffset val="100"/>
        <c:noMultiLvlLbl val="0"/>
      </c:catAx>
      <c:valAx>
        <c:axId val="-174361643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361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B-460A-81A2-C1335400B319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B-460A-81A2-C1335400B3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0.52</c:v>
                </c:pt>
                <c:pt idx="1">
                  <c:v>0.56999999999999995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FB-460A-81A2-C1335400B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3609904"/>
        <c:axId val="-1743612624"/>
      </c:barChart>
      <c:catAx>
        <c:axId val="-174360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3612624"/>
        <c:crosses val="autoZero"/>
        <c:auto val="1"/>
        <c:lblAlgn val="ctr"/>
        <c:lblOffset val="100"/>
        <c:noMultiLvlLbl val="0"/>
      </c:catAx>
      <c:valAx>
        <c:axId val="-1743612624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360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4D-4C45-8FEE-3D12CA43FBF8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4D-4C45-8FEE-3D12CA43FB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AL</c:v>
                </c:pt>
                <c:pt idx="1">
                  <c:v>MA</c:v>
                </c:pt>
                <c:pt idx="2">
                  <c:v>DF</c:v>
                </c:pt>
                <c:pt idx="3">
                  <c:v>PA</c:v>
                </c:pt>
                <c:pt idx="4">
                  <c:v>AP</c:v>
                </c:pt>
                <c:pt idx="5">
                  <c:v>RO</c:v>
                </c:pt>
                <c:pt idx="6">
                  <c:v>MS</c:v>
                </c:pt>
                <c:pt idx="7">
                  <c:v>AM</c:v>
                </c:pt>
                <c:pt idx="8">
                  <c:v>RR</c:v>
                </c:pt>
                <c:pt idx="9">
                  <c:v>PB</c:v>
                </c:pt>
                <c:pt idx="10">
                  <c:v>PE</c:v>
                </c:pt>
                <c:pt idx="11">
                  <c:v>CE</c:v>
                </c:pt>
                <c:pt idx="12">
                  <c:v>MT</c:v>
                </c:pt>
                <c:pt idx="13">
                  <c:v>SE</c:v>
                </c:pt>
                <c:pt idx="14">
                  <c:v>MG</c:v>
                </c:pt>
                <c:pt idx="15">
                  <c:v>SC</c:v>
                </c:pt>
                <c:pt idx="16">
                  <c:v>PI</c:v>
                </c:pt>
                <c:pt idx="17">
                  <c:v>SP</c:v>
                </c:pt>
                <c:pt idx="18">
                  <c:v>PR</c:v>
                </c:pt>
                <c:pt idx="19">
                  <c:v>ES</c:v>
                </c:pt>
                <c:pt idx="20">
                  <c:v>TO</c:v>
                </c:pt>
                <c:pt idx="21">
                  <c:v>AC</c:v>
                </c:pt>
                <c:pt idx="22">
                  <c:v>RS</c:v>
                </c:pt>
                <c:pt idx="23">
                  <c:v>RN</c:v>
                </c:pt>
                <c:pt idx="24">
                  <c:v>GO</c:v>
                </c:pt>
                <c:pt idx="25">
                  <c:v>RJ</c:v>
                </c:pt>
                <c:pt idx="26">
                  <c:v>BA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0.7569721565452866</c:v>
                </c:pt>
                <c:pt idx="1">
                  <c:v>0.73725065548415347</c:v>
                </c:pt>
                <c:pt idx="2">
                  <c:v>0.72636153206518772</c:v>
                </c:pt>
                <c:pt idx="3">
                  <c:v>0.72381057927524539</c:v>
                </c:pt>
                <c:pt idx="4">
                  <c:v>0.70971976050812002</c:v>
                </c:pt>
                <c:pt idx="5">
                  <c:v>0.69673621434631583</c:v>
                </c:pt>
                <c:pt idx="6">
                  <c:v>0.69436355068476563</c:v>
                </c:pt>
                <c:pt idx="7">
                  <c:v>0.67805793281342575</c:v>
                </c:pt>
                <c:pt idx="8">
                  <c:v>0.66669559004126844</c:v>
                </c:pt>
                <c:pt idx="9">
                  <c:v>0.6481137987116713</c:v>
                </c:pt>
                <c:pt idx="10">
                  <c:v>0.63181479281445596</c:v>
                </c:pt>
                <c:pt idx="11">
                  <c:v>0.61999532098870125</c:v>
                </c:pt>
                <c:pt idx="12">
                  <c:v>0.59865609135826403</c:v>
                </c:pt>
                <c:pt idx="13">
                  <c:v>0.59507490157558152</c:v>
                </c:pt>
                <c:pt idx="14">
                  <c:v>0.59075250292607451</c:v>
                </c:pt>
                <c:pt idx="15">
                  <c:v>0.57485174199337064</c:v>
                </c:pt>
                <c:pt idx="16">
                  <c:v>0.57120177805063665</c:v>
                </c:pt>
                <c:pt idx="17">
                  <c:v>0.55813669531666665</c:v>
                </c:pt>
                <c:pt idx="18">
                  <c:v>0.55440185163058975</c:v>
                </c:pt>
                <c:pt idx="19">
                  <c:v>0.54519267116009407</c:v>
                </c:pt>
                <c:pt idx="20">
                  <c:v>0.53545832425271844</c:v>
                </c:pt>
                <c:pt idx="21">
                  <c:v>0.50120478959108949</c:v>
                </c:pt>
                <c:pt idx="22">
                  <c:v>0.49981830944330746</c:v>
                </c:pt>
                <c:pt idx="23">
                  <c:v>0.49927299144144821</c:v>
                </c:pt>
                <c:pt idx="24">
                  <c:v>0.4878315440559185</c:v>
                </c:pt>
                <c:pt idx="25">
                  <c:v>0.47787792391818812</c:v>
                </c:pt>
                <c:pt idx="26">
                  <c:v>0.45466409286411907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E5-429C-8276-B55911003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43611536"/>
        <c:axId val="-1743615888"/>
      </c:barChart>
      <c:catAx>
        <c:axId val="-174361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3615888"/>
        <c:crosses val="autoZero"/>
        <c:auto val="1"/>
        <c:lblAlgn val="ctr"/>
        <c:lblOffset val="100"/>
        <c:noMultiLvlLbl val="0"/>
      </c:catAx>
      <c:valAx>
        <c:axId val="-1743615888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4361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FFD76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Planilha1!$A$2:$A$5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já vendem para grandes empresas</c:v>
                </c:pt>
                <c:pt idx="3">
                  <c:v>ns/ sr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0.35932029771035551</c:v>
                </c:pt>
                <c:pt idx="1">
                  <c:v>0.26405050162054594</c:v>
                </c:pt>
                <c:pt idx="2">
                  <c:v>0.3623431963251334</c:v>
                </c:pt>
                <c:pt idx="3">
                  <c:v>1.4286004343965271E-2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0.39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3608816"/>
        <c:axId val="-1743610992"/>
      </c:barChart>
      <c:catAx>
        <c:axId val="-174360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3610992"/>
        <c:crosses val="autoZero"/>
        <c:auto val="1"/>
        <c:lblAlgn val="ctr"/>
        <c:lblOffset val="100"/>
        <c:noMultiLvlLbl val="0"/>
      </c:catAx>
      <c:valAx>
        <c:axId val="-174361099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360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9-4BA8-8391-9B5B7EC6DF5E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89-4BA8-8391-9B5B7EC6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0.35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9-4BA8-8391-9B5B7EC6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3608272"/>
        <c:axId val="-1743618608"/>
      </c:barChart>
      <c:catAx>
        <c:axId val="-174360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3618608"/>
        <c:crosses val="autoZero"/>
        <c:auto val="1"/>
        <c:lblAlgn val="ctr"/>
        <c:lblOffset val="100"/>
        <c:noMultiLvlLbl val="0"/>
      </c:catAx>
      <c:valAx>
        <c:axId val="-1743618608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360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  <c:pt idx="3">
                  <c:v>sem resposta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9.9500000000000005E-2</c:v>
                </c:pt>
                <c:pt idx="1">
                  <c:v>0.34799999999999998</c:v>
                </c:pt>
                <c:pt idx="2">
                  <c:v>0.54100000000000004</c:v>
                </c:pt>
                <c:pt idx="3">
                  <c:v>1.15E-2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1F-4679-9CDE-CDB543B96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9"/>
        <c:axId val="-1828685040"/>
        <c:axId val="-1828688848"/>
      </c:barChart>
      <c:catAx>
        <c:axId val="-1828685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28688848"/>
        <c:crosses val="autoZero"/>
        <c:auto val="1"/>
        <c:lblAlgn val="ctr"/>
        <c:lblOffset val="100"/>
        <c:noMultiLvlLbl val="0"/>
      </c:catAx>
      <c:valAx>
        <c:axId val="-1828688848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28685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6-4E5F-9B63-854081690E35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06-4E5F-9B63-854081690E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0.35</c:v>
                </c:pt>
                <c:pt idx="1">
                  <c:v>0.39</c:v>
                </c:pt>
                <c:pt idx="2">
                  <c:v>0.37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06-4E5F-9B63-854081690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3620240"/>
        <c:axId val="-1743622960"/>
      </c:barChart>
      <c:catAx>
        <c:axId val="-174362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3622960"/>
        <c:crosses val="autoZero"/>
        <c:auto val="1"/>
        <c:lblAlgn val="ctr"/>
        <c:lblOffset val="100"/>
        <c:noMultiLvlLbl val="0"/>
      </c:catAx>
      <c:valAx>
        <c:axId val="-1743622960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362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AA-407A-8732-30EDC7EA9BBE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AA-407A-8732-30EDC7EA9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0.36</c:v>
                </c:pt>
                <c:pt idx="1">
                  <c:v>0.4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AA-407A-8732-30EDC7EA9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3618064"/>
        <c:axId val="-1743621328"/>
      </c:barChart>
      <c:catAx>
        <c:axId val="-174361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3621328"/>
        <c:crosses val="autoZero"/>
        <c:auto val="1"/>
        <c:lblAlgn val="ctr"/>
        <c:lblOffset val="100"/>
        <c:noMultiLvlLbl val="0"/>
      </c:catAx>
      <c:valAx>
        <c:axId val="-1743621328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361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D6-40E3-A413-1BE6C1B057E8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D6-40E3-A413-1BE6C1B057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AL</c:v>
                </c:pt>
                <c:pt idx="1">
                  <c:v>RR</c:v>
                </c:pt>
                <c:pt idx="2">
                  <c:v>MA</c:v>
                </c:pt>
                <c:pt idx="3">
                  <c:v>DF</c:v>
                </c:pt>
                <c:pt idx="4">
                  <c:v>PB</c:v>
                </c:pt>
                <c:pt idx="5">
                  <c:v>RO</c:v>
                </c:pt>
                <c:pt idx="6">
                  <c:v>SE</c:v>
                </c:pt>
                <c:pt idx="7">
                  <c:v>AP</c:v>
                </c:pt>
                <c:pt idx="8">
                  <c:v>PA</c:v>
                </c:pt>
                <c:pt idx="9">
                  <c:v>CE</c:v>
                </c:pt>
                <c:pt idx="10">
                  <c:v>AM</c:v>
                </c:pt>
                <c:pt idx="11">
                  <c:v>PE</c:v>
                </c:pt>
                <c:pt idx="12">
                  <c:v>MG</c:v>
                </c:pt>
                <c:pt idx="13">
                  <c:v>AC</c:v>
                </c:pt>
                <c:pt idx="14">
                  <c:v>PI</c:v>
                </c:pt>
                <c:pt idx="15">
                  <c:v>PR</c:v>
                </c:pt>
                <c:pt idx="16">
                  <c:v>MS</c:v>
                </c:pt>
                <c:pt idx="17">
                  <c:v>ES</c:v>
                </c:pt>
                <c:pt idx="18">
                  <c:v>SP</c:v>
                </c:pt>
                <c:pt idx="19">
                  <c:v>RS</c:v>
                </c:pt>
                <c:pt idx="20">
                  <c:v>TO</c:v>
                </c:pt>
                <c:pt idx="21">
                  <c:v>RN</c:v>
                </c:pt>
                <c:pt idx="22">
                  <c:v>RJ</c:v>
                </c:pt>
                <c:pt idx="23">
                  <c:v>SC</c:v>
                </c:pt>
                <c:pt idx="24">
                  <c:v>BA</c:v>
                </c:pt>
                <c:pt idx="25">
                  <c:v>MT</c:v>
                </c:pt>
                <c:pt idx="26">
                  <c:v>GO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0.56032178304941627</c:v>
                </c:pt>
                <c:pt idx="1">
                  <c:v>0.52001732608392848</c:v>
                </c:pt>
                <c:pt idx="2">
                  <c:v>0.50179671533337633</c:v>
                </c:pt>
                <c:pt idx="3">
                  <c:v>0.4799117019012597</c:v>
                </c:pt>
                <c:pt idx="4">
                  <c:v>0.47904538742242159</c:v>
                </c:pt>
                <c:pt idx="5">
                  <c:v>0.45981413812772604</c:v>
                </c:pt>
                <c:pt idx="6">
                  <c:v>0.44006783079402012</c:v>
                </c:pt>
                <c:pt idx="7">
                  <c:v>0.44006135266503532</c:v>
                </c:pt>
                <c:pt idx="8">
                  <c:v>0.419504815308266</c:v>
                </c:pt>
                <c:pt idx="9">
                  <c:v>0.41680275771307068</c:v>
                </c:pt>
                <c:pt idx="10">
                  <c:v>0.4130948876742031</c:v>
                </c:pt>
                <c:pt idx="11">
                  <c:v>0.40014189769397823</c:v>
                </c:pt>
                <c:pt idx="12">
                  <c:v>0.38189159820788715</c:v>
                </c:pt>
                <c:pt idx="13">
                  <c:v>0.38096459818869183</c:v>
                </c:pt>
                <c:pt idx="14">
                  <c:v>0.37734087306342545</c:v>
                </c:pt>
                <c:pt idx="15">
                  <c:v>0.36469803927536787</c:v>
                </c:pt>
                <c:pt idx="16">
                  <c:v>0.36179214290378453</c:v>
                </c:pt>
                <c:pt idx="17">
                  <c:v>0.35950612710601276</c:v>
                </c:pt>
                <c:pt idx="18">
                  <c:v>0.35820247506096792</c:v>
                </c:pt>
                <c:pt idx="19">
                  <c:v>0.32815221763411828</c:v>
                </c:pt>
                <c:pt idx="20">
                  <c:v>0.32084438944798099</c:v>
                </c:pt>
                <c:pt idx="21">
                  <c:v>0.32009321974722438</c:v>
                </c:pt>
                <c:pt idx="22">
                  <c:v>0.31559617228602993</c:v>
                </c:pt>
                <c:pt idx="23">
                  <c:v>0.30846411869944534</c:v>
                </c:pt>
                <c:pt idx="24">
                  <c:v>0.30000000000000016</c:v>
                </c:pt>
                <c:pt idx="25">
                  <c:v>0.29321419482543004</c:v>
                </c:pt>
                <c:pt idx="26">
                  <c:v>0.26658700494638499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F-4914-B4B5-706F0351E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42223568"/>
        <c:axId val="-1742216496"/>
      </c:barChart>
      <c:catAx>
        <c:axId val="-174222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2216496"/>
        <c:crosses val="autoZero"/>
        <c:auto val="1"/>
        <c:lblAlgn val="ctr"/>
        <c:lblOffset val="100"/>
        <c:noMultiLvlLbl val="0"/>
      </c:catAx>
      <c:valAx>
        <c:axId val="-1742216496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4222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0.24</c:v>
                </c:pt>
                <c:pt idx="1">
                  <c:v>0.76</c:v>
                </c:pt>
                <c:pt idx="2" formatCode="0%">
                  <c:v>1.24259518849002E-3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0.22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2225200"/>
        <c:axId val="-1742224656"/>
      </c:barChart>
      <c:catAx>
        <c:axId val="-174222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2224656"/>
        <c:crosses val="autoZero"/>
        <c:auto val="1"/>
        <c:lblAlgn val="ctr"/>
        <c:lblOffset val="100"/>
        <c:noMultiLvlLbl val="0"/>
      </c:catAx>
      <c:valAx>
        <c:axId val="-1742224656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222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A6-4A31-A5AA-82B55E3D2EBE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A6-4A31-A5AA-82B55E3D2E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0.25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A6-4A31-A5AA-82B55E3D2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2220304"/>
        <c:axId val="-1742219760"/>
      </c:barChart>
      <c:catAx>
        <c:axId val="-174222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2219760"/>
        <c:crosses val="autoZero"/>
        <c:auto val="1"/>
        <c:lblAlgn val="ctr"/>
        <c:lblOffset val="100"/>
        <c:noMultiLvlLbl val="0"/>
      </c:catAx>
      <c:valAx>
        <c:axId val="-1742219760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222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2-4AD2-9D5C-19EFD38F9A66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E2-4AD2-9D5C-19EFD38F9A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0.21</c:v>
                </c:pt>
                <c:pt idx="1">
                  <c:v>0.27</c:v>
                </c:pt>
                <c:pt idx="2">
                  <c:v>0.22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E2-4AD2-9D5C-19EFD38F9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2213776"/>
        <c:axId val="-1742224112"/>
      </c:barChart>
      <c:catAx>
        <c:axId val="-174221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2224112"/>
        <c:crosses val="autoZero"/>
        <c:auto val="1"/>
        <c:lblAlgn val="ctr"/>
        <c:lblOffset val="100"/>
        <c:noMultiLvlLbl val="0"/>
      </c:catAx>
      <c:valAx>
        <c:axId val="-174222411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221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69-401C-B3C3-B78B1015FD1D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69-401C-B3C3-B78B1015FD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0.28000000000000003</c:v>
                </c:pt>
                <c:pt idx="1">
                  <c:v>0.22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69-401C-B3C3-B78B1015F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2222480"/>
        <c:axId val="-1742212144"/>
      </c:barChart>
      <c:catAx>
        <c:axId val="-174222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2212144"/>
        <c:crosses val="autoZero"/>
        <c:auto val="1"/>
        <c:lblAlgn val="ctr"/>
        <c:lblOffset val="100"/>
        <c:noMultiLvlLbl val="0"/>
      </c:catAx>
      <c:valAx>
        <c:axId val="-1742212144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222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6B-4B10-8136-0568939B452E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6B-4B10-8136-0568939B45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TO</c:v>
                </c:pt>
                <c:pt idx="1">
                  <c:v>AC</c:v>
                </c:pt>
                <c:pt idx="2">
                  <c:v>MT</c:v>
                </c:pt>
                <c:pt idx="3">
                  <c:v>PI</c:v>
                </c:pt>
                <c:pt idx="4">
                  <c:v>RO</c:v>
                </c:pt>
                <c:pt idx="5">
                  <c:v>SE</c:v>
                </c:pt>
                <c:pt idx="6">
                  <c:v>RS</c:v>
                </c:pt>
                <c:pt idx="7">
                  <c:v>SC</c:v>
                </c:pt>
                <c:pt idx="8">
                  <c:v>BA</c:v>
                </c:pt>
                <c:pt idx="9">
                  <c:v>PB</c:v>
                </c:pt>
                <c:pt idx="10">
                  <c:v>AL</c:v>
                </c:pt>
                <c:pt idx="11">
                  <c:v>MA</c:v>
                </c:pt>
                <c:pt idx="12">
                  <c:v>ES</c:v>
                </c:pt>
                <c:pt idx="13">
                  <c:v>GO</c:v>
                </c:pt>
                <c:pt idx="14">
                  <c:v>MG</c:v>
                </c:pt>
                <c:pt idx="15">
                  <c:v>PE</c:v>
                </c:pt>
                <c:pt idx="16">
                  <c:v>PR</c:v>
                </c:pt>
                <c:pt idx="17">
                  <c:v>PA</c:v>
                </c:pt>
                <c:pt idx="18">
                  <c:v>SP</c:v>
                </c:pt>
                <c:pt idx="19">
                  <c:v>AP</c:v>
                </c:pt>
                <c:pt idx="20">
                  <c:v>RN</c:v>
                </c:pt>
                <c:pt idx="21">
                  <c:v>MS</c:v>
                </c:pt>
                <c:pt idx="22">
                  <c:v>DF</c:v>
                </c:pt>
                <c:pt idx="23">
                  <c:v>AM</c:v>
                </c:pt>
                <c:pt idx="24">
                  <c:v>CE</c:v>
                </c:pt>
                <c:pt idx="25">
                  <c:v>RR</c:v>
                </c:pt>
                <c:pt idx="26">
                  <c:v>RJ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0.41903498348802176</c:v>
                </c:pt>
                <c:pt idx="1">
                  <c:v>0.40024420207308686</c:v>
                </c:pt>
                <c:pt idx="2">
                  <c:v>0.39424340718888795</c:v>
                </c:pt>
                <c:pt idx="3">
                  <c:v>0.38054464045688863</c:v>
                </c:pt>
                <c:pt idx="4">
                  <c:v>0.37996843854999102</c:v>
                </c:pt>
                <c:pt idx="5">
                  <c:v>0.36128878508637624</c:v>
                </c:pt>
                <c:pt idx="6">
                  <c:v>0.30811760777757674</c:v>
                </c:pt>
                <c:pt idx="7">
                  <c:v>0.29667910450058838</c:v>
                </c:pt>
                <c:pt idx="8">
                  <c:v>0.28009841022233789</c:v>
                </c:pt>
                <c:pt idx="9">
                  <c:v>0.27950729673415309</c:v>
                </c:pt>
                <c:pt idx="10">
                  <c:v>0.26085808813177558</c:v>
                </c:pt>
                <c:pt idx="11">
                  <c:v>0.26047433284801119</c:v>
                </c:pt>
                <c:pt idx="12">
                  <c:v>0.2412536773462762</c:v>
                </c:pt>
                <c:pt idx="13">
                  <c:v>0.24013741646748479</c:v>
                </c:pt>
                <c:pt idx="14">
                  <c:v>0.23553902811186428</c:v>
                </c:pt>
                <c:pt idx="15">
                  <c:v>0.23335698294899621</c:v>
                </c:pt>
                <c:pt idx="16">
                  <c:v>0.22826862740715229</c:v>
                </c:pt>
                <c:pt idx="17">
                  <c:v>0.22017728834642344</c:v>
                </c:pt>
                <c:pt idx="18">
                  <c:v>0.21890351278266668</c:v>
                </c:pt>
                <c:pt idx="19">
                  <c:v>0.19996243714385586</c:v>
                </c:pt>
                <c:pt idx="20">
                  <c:v>0.19953390126387816</c:v>
                </c:pt>
                <c:pt idx="21">
                  <c:v>0.19951563705303127</c:v>
                </c:pt>
                <c:pt idx="22">
                  <c:v>0.17932304790965761</c:v>
                </c:pt>
                <c:pt idx="23">
                  <c:v>0.17682530337978744</c:v>
                </c:pt>
                <c:pt idx="24">
                  <c:v>0.16449827642933049</c:v>
                </c:pt>
                <c:pt idx="25">
                  <c:v>0.14000622656141179</c:v>
                </c:pt>
                <c:pt idx="26">
                  <c:v>0.12089983626716137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D4-42A7-B67C-E26249E0E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42211056"/>
        <c:axId val="-1742210512"/>
      </c:barChart>
      <c:catAx>
        <c:axId val="-174221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2210512"/>
        <c:crosses val="autoZero"/>
        <c:auto val="1"/>
        <c:lblAlgn val="ctr"/>
        <c:lblOffset val="100"/>
        <c:noMultiLvlLbl val="0"/>
      </c:catAx>
      <c:valAx>
        <c:axId val="-1742210512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4221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0.56350108026695012</c:v>
                </c:pt>
                <c:pt idx="1">
                  <c:v>0.41409501176620994</c:v>
                </c:pt>
                <c:pt idx="2">
                  <c:v>2.2403907966846728E-2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13287401574806E-2"/>
          <c:y val="1.7121184970399547E-2"/>
          <c:w val="0.94798671259842515"/>
          <c:h val="0.92731607238459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Categoria 1</c:v>
                </c:pt>
                <c:pt idx="1">
                  <c:v>Categoria 2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9-463B-BEC5-B0C46B109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28683408"/>
        <c:axId val="-1828688304"/>
      </c:barChart>
      <c:catAx>
        <c:axId val="-1828683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28688304"/>
        <c:crosses val="autoZero"/>
        <c:auto val="1"/>
        <c:lblAlgn val="ctr"/>
        <c:lblOffset val="100"/>
        <c:noMultiLvlLbl val="0"/>
      </c:catAx>
      <c:valAx>
        <c:axId val="-1828688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8286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0.46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0769440"/>
        <c:axId val="-1740756928"/>
      </c:barChart>
      <c:catAx>
        <c:axId val="-17407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0756928"/>
        <c:crosses val="autoZero"/>
        <c:auto val="1"/>
        <c:lblAlgn val="ctr"/>
        <c:lblOffset val="100"/>
        <c:noMultiLvlLbl val="0"/>
      </c:catAx>
      <c:valAx>
        <c:axId val="-1740756928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07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BD-48B3-9C85-643AAB6AD1BE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BD-48B3-9C85-643AAB6AD1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0.49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BD-48B3-9C85-643AAB6AD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0771072"/>
        <c:axId val="-1740756384"/>
      </c:barChart>
      <c:catAx>
        <c:axId val="-17407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0756384"/>
        <c:crosses val="autoZero"/>
        <c:auto val="1"/>
        <c:lblAlgn val="ctr"/>
        <c:lblOffset val="100"/>
        <c:noMultiLvlLbl val="0"/>
      </c:catAx>
      <c:valAx>
        <c:axId val="-1740756384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077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58-42A3-9461-5DD02E562613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8-42A3-9461-5DD02E562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0.54</c:v>
                </c:pt>
                <c:pt idx="1">
                  <c:v>0.46</c:v>
                </c:pt>
                <c:pt idx="2">
                  <c:v>0.47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58-42A3-9461-5DD02E562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0759104"/>
        <c:axId val="-1740757472"/>
      </c:barChart>
      <c:catAx>
        <c:axId val="-174075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0757472"/>
        <c:crosses val="autoZero"/>
        <c:auto val="1"/>
        <c:lblAlgn val="ctr"/>
        <c:lblOffset val="100"/>
        <c:noMultiLvlLbl val="0"/>
      </c:catAx>
      <c:valAx>
        <c:axId val="-174075747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075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21-43B5-A438-9A291F13535E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21-43B5-A438-9A291F1353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0.43</c:v>
                </c:pt>
                <c:pt idx="1">
                  <c:v>0.47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21-43B5-A438-9A291F135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0767808"/>
        <c:axId val="-1740767264"/>
      </c:barChart>
      <c:catAx>
        <c:axId val="-174076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0767264"/>
        <c:crosses val="autoZero"/>
        <c:auto val="1"/>
        <c:lblAlgn val="ctr"/>
        <c:lblOffset val="100"/>
        <c:noMultiLvlLbl val="0"/>
      </c:catAx>
      <c:valAx>
        <c:axId val="-1740767264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076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2C-40A6-B3B6-B577649FD521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2C-40A6-B3B6-B577649FD5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MS</c:v>
                </c:pt>
                <c:pt idx="1">
                  <c:v>MA</c:v>
                </c:pt>
                <c:pt idx="2">
                  <c:v>AL</c:v>
                </c:pt>
                <c:pt idx="3">
                  <c:v>DF</c:v>
                </c:pt>
                <c:pt idx="4">
                  <c:v>PA</c:v>
                </c:pt>
                <c:pt idx="5">
                  <c:v>MT</c:v>
                </c:pt>
                <c:pt idx="6">
                  <c:v>MG</c:v>
                </c:pt>
                <c:pt idx="7">
                  <c:v>ES</c:v>
                </c:pt>
                <c:pt idx="8">
                  <c:v>AM</c:v>
                </c:pt>
                <c:pt idx="9">
                  <c:v>AP</c:v>
                </c:pt>
                <c:pt idx="10">
                  <c:v>SC</c:v>
                </c:pt>
                <c:pt idx="11">
                  <c:v>RR</c:v>
                </c:pt>
                <c:pt idx="12">
                  <c:v>SE</c:v>
                </c:pt>
                <c:pt idx="13">
                  <c:v>SP</c:v>
                </c:pt>
                <c:pt idx="14">
                  <c:v>CE</c:v>
                </c:pt>
                <c:pt idx="15">
                  <c:v>PI</c:v>
                </c:pt>
                <c:pt idx="16">
                  <c:v>RN</c:v>
                </c:pt>
                <c:pt idx="17">
                  <c:v>PB</c:v>
                </c:pt>
                <c:pt idx="18">
                  <c:v>PR</c:v>
                </c:pt>
                <c:pt idx="19">
                  <c:v>PE</c:v>
                </c:pt>
                <c:pt idx="20">
                  <c:v>GO</c:v>
                </c:pt>
                <c:pt idx="21">
                  <c:v>AC</c:v>
                </c:pt>
                <c:pt idx="22">
                  <c:v>RJ</c:v>
                </c:pt>
                <c:pt idx="23">
                  <c:v>TO</c:v>
                </c:pt>
                <c:pt idx="24">
                  <c:v>RS</c:v>
                </c:pt>
                <c:pt idx="25">
                  <c:v>BA</c:v>
                </c:pt>
                <c:pt idx="26">
                  <c:v>RO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0.67530254366567855</c:v>
                </c:pt>
                <c:pt idx="1">
                  <c:v>0.62188427578513161</c:v>
                </c:pt>
                <c:pt idx="2">
                  <c:v>0.59412394942977598</c:v>
                </c:pt>
                <c:pt idx="3">
                  <c:v>0.58567200914623863</c:v>
                </c:pt>
                <c:pt idx="4">
                  <c:v>0.5635095790845126</c:v>
                </c:pt>
                <c:pt idx="5">
                  <c:v>0.54423923202373781</c:v>
                </c:pt>
                <c:pt idx="6">
                  <c:v>0.53852973890173872</c:v>
                </c:pt>
                <c:pt idx="7">
                  <c:v>0.52680989863961902</c:v>
                </c:pt>
                <c:pt idx="8">
                  <c:v>0.52162931865194062</c:v>
                </c:pt>
                <c:pt idx="9">
                  <c:v>0.50003912613803825</c:v>
                </c:pt>
                <c:pt idx="10">
                  <c:v>0.49391040217204946</c:v>
                </c:pt>
                <c:pt idx="11">
                  <c:v>0.48838161002238789</c:v>
                </c:pt>
                <c:pt idx="12">
                  <c:v>0.46816922163548391</c:v>
                </c:pt>
                <c:pt idx="13">
                  <c:v>0.46496923226657094</c:v>
                </c:pt>
                <c:pt idx="14">
                  <c:v>0.45561721061930782</c:v>
                </c:pt>
                <c:pt idx="15">
                  <c:v>0.45211341064904936</c:v>
                </c:pt>
                <c:pt idx="16">
                  <c:v>0.4500873426251637</c:v>
                </c:pt>
                <c:pt idx="17">
                  <c:v>0.44503805740571473</c:v>
                </c:pt>
                <c:pt idx="18">
                  <c:v>0.41625273443321559</c:v>
                </c:pt>
                <c:pt idx="19">
                  <c:v>0.41345339149843374</c:v>
                </c:pt>
                <c:pt idx="20">
                  <c:v>0.40373637859345102</c:v>
                </c:pt>
                <c:pt idx="21">
                  <c:v>0.39999999999999986</c:v>
                </c:pt>
                <c:pt idx="22">
                  <c:v>0.38679182739315954</c:v>
                </c:pt>
                <c:pt idx="23">
                  <c:v>0.38151792892001035</c:v>
                </c:pt>
                <c:pt idx="24">
                  <c:v>0.37110024952482312</c:v>
                </c:pt>
                <c:pt idx="25">
                  <c:v>0.36126299949841145</c:v>
                </c:pt>
                <c:pt idx="26">
                  <c:v>0.32250766598812108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C-4F87-A38C-442BCB730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40766176"/>
        <c:axId val="-1740765632"/>
      </c:barChart>
      <c:catAx>
        <c:axId val="-174076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0765632"/>
        <c:crosses val="autoZero"/>
        <c:auto val="1"/>
        <c:lblAlgn val="ctr"/>
        <c:lblOffset val="100"/>
        <c:noMultiLvlLbl val="0"/>
      </c:catAx>
      <c:valAx>
        <c:axId val="-1740765632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4076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FFD76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Planilha1!$A$2:$A$5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já vendem </c:v>
                </c:pt>
                <c:pt idx="3">
                  <c:v>ns/ sr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0.35</c:v>
                </c:pt>
                <c:pt idx="1">
                  <c:v>0.39</c:v>
                </c:pt>
                <c:pt idx="2">
                  <c:v>0.24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0.36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0764000"/>
        <c:axId val="-1740761280"/>
      </c:barChart>
      <c:catAx>
        <c:axId val="-17407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0761280"/>
        <c:crosses val="autoZero"/>
        <c:auto val="1"/>
        <c:lblAlgn val="ctr"/>
        <c:lblOffset val="100"/>
        <c:noMultiLvlLbl val="0"/>
      </c:catAx>
      <c:valAx>
        <c:axId val="-1740761280"/>
        <c:scaling>
          <c:orientation val="minMax"/>
          <c:max val="0.5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07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E5-4895-83EC-1CECF87E2E81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E5-4895-83EC-1CECF87E2E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E5-4895-83EC-1CECF87E2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40763456"/>
        <c:axId val="-1740762912"/>
      </c:barChart>
      <c:catAx>
        <c:axId val="-17407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40762912"/>
        <c:crosses val="autoZero"/>
        <c:auto val="1"/>
        <c:lblAlgn val="ctr"/>
        <c:lblOffset val="100"/>
        <c:noMultiLvlLbl val="0"/>
      </c:catAx>
      <c:valAx>
        <c:axId val="-174076291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407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AC-4911-A7AD-9E5CFDF024DD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AC-4911-A7AD-9E5CFDF024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0.43</c:v>
                </c:pt>
                <c:pt idx="1">
                  <c:v>0.34</c:v>
                </c:pt>
                <c:pt idx="2">
                  <c:v>0.37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AC-4911-A7AD-9E5CFDF02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9175456"/>
        <c:axId val="-1739174368"/>
      </c:barChart>
      <c:catAx>
        <c:axId val="-173917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9174368"/>
        <c:crosses val="autoZero"/>
        <c:auto val="1"/>
        <c:lblAlgn val="ctr"/>
        <c:lblOffset val="100"/>
        <c:noMultiLvlLbl val="0"/>
      </c:catAx>
      <c:valAx>
        <c:axId val="-1739174368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917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C-4677-A036-7562A2872C01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C-4677-A036-7562A2872C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0.31</c:v>
                </c:pt>
                <c:pt idx="1">
                  <c:v>0.36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1C-4677-A036-7562A2872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9179808"/>
        <c:axId val="-1739173824"/>
      </c:barChart>
      <c:catAx>
        <c:axId val="-173917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9173824"/>
        <c:crosses val="autoZero"/>
        <c:auto val="1"/>
        <c:lblAlgn val="ctr"/>
        <c:lblOffset val="100"/>
        <c:noMultiLvlLbl val="0"/>
      </c:catAx>
      <c:valAx>
        <c:axId val="-1739173824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91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  <c:pt idx="4">
                  <c:v>sem resposta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0.1515</c:v>
                </c:pt>
                <c:pt idx="1">
                  <c:v>0.29849999999999999</c:v>
                </c:pt>
                <c:pt idx="2">
                  <c:v>0.29449999999999998</c:v>
                </c:pt>
                <c:pt idx="3">
                  <c:v>0.2445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1F-4679-9CDE-CDB543B96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9"/>
        <c:axId val="-1828681232"/>
        <c:axId val="-1828680688"/>
      </c:barChart>
      <c:catAx>
        <c:axId val="-1828681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28680688"/>
        <c:crosses val="autoZero"/>
        <c:auto val="1"/>
        <c:lblAlgn val="ctr"/>
        <c:lblOffset val="100"/>
        <c:noMultiLvlLbl val="0"/>
      </c:catAx>
      <c:valAx>
        <c:axId val="-1828680688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28681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F-4A0A-B11E-12BB61641204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BF-4A0A-B11E-12BB616412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MS</c:v>
                </c:pt>
                <c:pt idx="1">
                  <c:v>DF</c:v>
                </c:pt>
                <c:pt idx="2">
                  <c:v>MA</c:v>
                </c:pt>
                <c:pt idx="3">
                  <c:v>PA</c:v>
                </c:pt>
                <c:pt idx="4">
                  <c:v>AL</c:v>
                </c:pt>
                <c:pt idx="5">
                  <c:v>AM</c:v>
                </c:pt>
                <c:pt idx="6">
                  <c:v>RR</c:v>
                </c:pt>
                <c:pt idx="7">
                  <c:v>MG</c:v>
                </c:pt>
                <c:pt idx="8">
                  <c:v>AP</c:v>
                </c:pt>
                <c:pt idx="9">
                  <c:v>ES</c:v>
                </c:pt>
                <c:pt idx="10">
                  <c:v>CE</c:v>
                </c:pt>
                <c:pt idx="11">
                  <c:v>SP</c:v>
                </c:pt>
                <c:pt idx="12">
                  <c:v>RN</c:v>
                </c:pt>
                <c:pt idx="13">
                  <c:v>SC</c:v>
                </c:pt>
                <c:pt idx="14">
                  <c:v>RJ</c:v>
                </c:pt>
                <c:pt idx="15">
                  <c:v>MT</c:v>
                </c:pt>
                <c:pt idx="16">
                  <c:v>PR</c:v>
                </c:pt>
                <c:pt idx="17">
                  <c:v>PB</c:v>
                </c:pt>
                <c:pt idx="18">
                  <c:v>PE</c:v>
                </c:pt>
                <c:pt idx="19">
                  <c:v>GO</c:v>
                </c:pt>
                <c:pt idx="20">
                  <c:v>SE</c:v>
                </c:pt>
                <c:pt idx="21">
                  <c:v>PI</c:v>
                </c:pt>
                <c:pt idx="22">
                  <c:v>BA</c:v>
                </c:pt>
                <c:pt idx="23">
                  <c:v>RS</c:v>
                </c:pt>
                <c:pt idx="24">
                  <c:v>AC</c:v>
                </c:pt>
                <c:pt idx="25">
                  <c:v>TO</c:v>
                </c:pt>
                <c:pt idx="26">
                  <c:v>RO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0.5405691264626884</c:v>
                </c:pt>
                <c:pt idx="1">
                  <c:v>0.48064751939076233</c:v>
                </c:pt>
                <c:pt idx="2">
                  <c:v>0.45989938394133068</c:v>
                </c:pt>
                <c:pt idx="3">
                  <c:v>0.43943756800445027</c:v>
                </c:pt>
                <c:pt idx="4">
                  <c:v>0.43914191186822515</c:v>
                </c:pt>
                <c:pt idx="5">
                  <c:v>0.42939205612951936</c:v>
                </c:pt>
                <c:pt idx="6">
                  <c:v>0.42000514368116632</c:v>
                </c:pt>
                <c:pt idx="7">
                  <c:v>0.4116849675914882</c:v>
                </c:pt>
                <c:pt idx="8">
                  <c:v>0.40005008380819207</c:v>
                </c:pt>
                <c:pt idx="9">
                  <c:v>0.39971507333039208</c:v>
                </c:pt>
                <c:pt idx="10">
                  <c:v>0.38066896476089229</c:v>
                </c:pt>
                <c:pt idx="11">
                  <c:v>0.36318583398755883</c:v>
                </c:pt>
                <c:pt idx="12">
                  <c:v>0.3602796592416731</c:v>
                </c:pt>
                <c:pt idx="13">
                  <c:v>0.34737750635211995</c:v>
                </c:pt>
                <c:pt idx="14">
                  <c:v>0.34002875879185024</c:v>
                </c:pt>
                <c:pt idx="15">
                  <c:v>0.32967650286483591</c:v>
                </c:pt>
                <c:pt idx="16">
                  <c:v>0.32123529408967194</c:v>
                </c:pt>
                <c:pt idx="17">
                  <c:v>0.32064667303642486</c:v>
                </c:pt>
                <c:pt idx="18">
                  <c:v>0.31697115546832871</c:v>
                </c:pt>
                <c:pt idx="19">
                  <c:v>0.30678416770408107</c:v>
                </c:pt>
                <c:pt idx="20">
                  <c:v>0.29902493233596572</c:v>
                </c:pt>
                <c:pt idx="21">
                  <c:v>0.2800640753478692</c:v>
                </c:pt>
                <c:pt idx="22">
                  <c:v>0.26007380766675342</c:v>
                </c:pt>
                <c:pt idx="23">
                  <c:v>0.25675772839557226</c:v>
                </c:pt>
                <c:pt idx="24">
                  <c:v>0.23990231917076557</c:v>
                </c:pt>
                <c:pt idx="25">
                  <c:v>0.22164856987462966</c:v>
                </c:pt>
                <c:pt idx="26">
                  <c:v>0.19996493172221241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8-4120-9977-69F921293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9180896"/>
        <c:axId val="-1739187424"/>
      </c:barChart>
      <c:catAx>
        <c:axId val="-17391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9187424"/>
        <c:crosses val="autoZero"/>
        <c:auto val="1"/>
        <c:lblAlgn val="ctr"/>
        <c:lblOffset val="100"/>
        <c:noMultiLvlLbl val="0"/>
      </c:catAx>
      <c:valAx>
        <c:axId val="-1739187424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918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0.34</c:v>
                </c:pt>
                <c:pt idx="1">
                  <c:v>0.65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0.33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9186336"/>
        <c:axId val="-1739176000"/>
      </c:barChart>
      <c:catAx>
        <c:axId val="-173918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9176000"/>
        <c:crosses val="autoZero"/>
        <c:auto val="1"/>
        <c:lblAlgn val="ctr"/>
        <c:lblOffset val="100"/>
        <c:noMultiLvlLbl val="0"/>
      </c:catAx>
      <c:valAx>
        <c:axId val="-1739176000"/>
        <c:scaling>
          <c:orientation val="minMax"/>
          <c:max val="0.5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918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F6-47D7-90D5-922DB97E9E14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F6-47D7-90D5-922DB97E9E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0.36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F6-47D7-90D5-922DB97E9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9189056"/>
        <c:axId val="-1739178720"/>
      </c:barChart>
      <c:catAx>
        <c:axId val="-17391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9178720"/>
        <c:crosses val="autoZero"/>
        <c:auto val="1"/>
        <c:lblAlgn val="ctr"/>
        <c:lblOffset val="100"/>
        <c:noMultiLvlLbl val="0"/>
      </c:catAx>
      <c:valAx>
        <c:axId val="-1739178720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91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5-4971-A065-F4CDC6DD4AF7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5-4971-A065-F4CDC6DD4A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0.3</c:v>
                </c:pt>
                <c:pt idx="1">
                  <c:v>0.33</c:v>
                </c:pt>
                <c:pt idx="2">
                  <c:v>0.34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5-4971-A065-F4CDC6DD4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9177632"/>
        <c:axId val="-1739174912"/>
      </c:barChart>
      <c:catAx>
        <c:axId val="-173917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9174912"/>
        <c:crosses val="autoZero"/>
        <c:auto val="1"/>
        <c:lblAlgn val="ctr"/>
        <c:lblOffset val="100"/>
        <c:noMultiLvlLbl val="0"/>
      </c:catAx>
      <c:valAx>
        <c:axId val="-173917491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917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24-4E8D-9FC9-4A085414162F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24-4E8D-9FC9-4A08541416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0.38</c:v>
                </c:pt>
                <c:pt idx="1">
                  <c:v>0.26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24-4E8D-9FC9-4A0854141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9183072"/>
        <c:axId val="-1739182528"/>
      </c:barChart>
      <c:catAx>
        <c:axId val="-173918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9182528"/>
        <c:crosses val="autoZero"/>
        <c:auto val="1"/>
        <c:lblAlgn val="ctr"/>
        <c:lblOffset val="100"/>
        <c:noMultiLvlLbl val="0"/>
      </c:catAx>
      <c:valAx>
        <c:axId val="-1739182528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91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A-4145-9EA6-CA331099AA53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A-4145-9EA6-CA331099AA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MS</c:v>
                </c:pt>
                <c:pt idx="1">
                  <c:v>MT</c:v>
                </c:pt>
                <c:pt idx="2">
                  <c:v>AL</c:v>
                </c:pt>
                <c:pt idx="3">
                  <c:v>AP</c:v>
                </c:pt>
                <c:pt idx="4">
                  <c:v>SE</c:v>
                </c:pt>
                <c:pt idx="5">
                  <c:v>PI</c:v>
                </c:pt>
                <c:pt idx="6">
                  <c:v>RR</c:v>
                </c:pt>
                <c:pt idx="7">
                  <c:v>DF</c:v>
                </c:pt>
                <c:pt idx="8">
                  <c:v>RS</c:v>
                </c:pt>
                <c:pt idx="9">
                  <c:v>SP</c:v>
                </c:pt>
                <c:pt idx="10">
                  <c:v>PR</c:v>
                </c:pt>
                <c:pt idx="11">
                  <c:v>PE</c:v>
                </c:pt>
                <c:pt idx="12">
                  <c:v>RJ</c:v>
                </c:pt>
                <c:pt idx="13">
                  <c:v>RN</c:v>
                </c:pt>
                <c:pt idx="14">
                  <c:v>RO</c:v>
                </c:pt>
                <c:pt idx="15">
                  <c:v>AM</c:v>
                </c:pt>
                <c:pt idx="16">
                  <c:v>GO</c:v>
                </c:pt>
                <c:pt idx="17">
                  <c:v>SC</c:v>
                </c:pt>
                <c:pt idx="18">
                  <c:v>AC</c:v>
                </c:pt>
                <c:pt idx="19">
                  <c:v>PA</c:v>
                </c:pt>
                <c:pt idx="20">
                  <c:v>CE</c:v>
                </c:pt>
                <c:pt idx="21">
                  <c:v>ES</c:v>
                </c:pt>
                <c:pt idx="22">
                  <c:v>BA</c:v>
                </c:pt>
                <c:pt idx="23">
                  <c:v>MA</c:v>
                </c:pt>
                <c:pt idx="24">
                  <c:v>MG</c:v>
                </c:pt>
                <c:pt idx="25">
                  <c:v>PB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0.48077498071515007</c:v>
                </c:pt>
                <c:pt idx="1">
                  <c:v>0.45113096752909526</c:v>
                </c:pt>
                <c:pt idx="2">
                  <c:v>0.40053630508235999</c:v>
                </c:pt>
                <c:pt idx="3">
                  <c:v>0.40001878142807201</c:v>
                </c:pt>
                <c:pt idx="4">
                  <c:v>0.38077157528197536</c:v>
                </c:pt>
                <c:pt idx="5">
                  <c:v>0.38054464045688868</c:v>
                </c:pt>
                <c:pt idx="6">
                  <c:v>0.38002463552558585</c:v>
                </c:pt>
                <c:pt idx="7">
                  <c:v>0.37947021140755816</c:v>
                </c:pt>
                <c:pt idx="8">
                  <c:v>0.37855779569541764</c:v>
                </c:pt>
                <c:pt idx="9">
                  <c:v>0.37314302125967669</c:v>
                </c:pt>
                <c:pt idx="10">
                  <c:v>0.35024803925158865</c:v>
                </c:pt>
                <c:pt idx="11">
                  <c:v>0.34990244533538939</c:v>
                </c:pt>
                <c:pt idx="12">
                  <c:v>0.34613690541830555</c:v>
                </c:pt>
                <c:pt idx="13">
                  <c:v>0.34018643949444871</c:v>
                </c:pt>
                <c:pt idx="14">
                  <c:v>0.34004558876112351</c:v>
                </c:pt>
                <c:pt idx="15">
                  <c:v>0.33584589894016176</c:v>
                </c:pt>
                <c:pt idx="16">
                  <c:v>0.33323375618298134</c:v>
                </c:pt>
                <c:pt idx="17">
                  <c:v>0.32631124682393953</c:v>
                </c:pt>
                <c:pt idx="18">
                  <c:v>0.3200732606219262</c:v>
                </c:pt>
                <c:pt idx="19">
                  <c:v>0.31953538226454598</c:v>
                </c:pt>
                <c:pt idx="20">
                  <c:v>0.30776930947502618</c:v>
                </c:pt>
                <c:pt idx="21">
                  <c:v>0.30037990222614452</c:v>
                </c:pt>
                <c:pt idx="22">
                  <c:v>0.30000000000000016</c:v>
                </c:pt>
                <c:pt idx="23">
                  <c:v>0.26047433284801119</c:v>
                </c:pt>
                <c:pt idx="24">
                  <c:v>0.25859912307889843</c:v>
                </c:pt>
                <c:pt idx="25">
                  <c:v>0.23990761813765393</c:v>
                </c:pt>
                <c:pt idx="26">
                  <c:v>0.23987937293600275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63-4CD3-B6CA-9CA2185F9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8334928"/>
        <c:axId val="-1738331120"/>
      </c:barChart>
      <c:catAx>
        <c:axId val="-173833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8331120"/>
        <c:crosses val="autoZero"/>
        <c:auto val="1"/>
        <c:lblAlgn val="ctr"/>
        <c:lblOffset val="100"/>
        <c:noMultiLvlLbl val="0"/>
      </c:catAx>
      <c:valAx>
        <c:axId val="-1738331120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833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0.65</c:v>
                </c:pt>
                <c:pt idx="1">
                  <c:v>0.34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0.64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8341456"/>
        <c:axId val="-1738340912"/>
      </c:barChart>
      <c:catAx>
        <c:axId val="-173834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8340912"/>
        <c:crosses val="autoZero"/>
        <c:auto val="1"/>
        <c:lblAlgn val="ctr"/>
        <c:lblOffset val="100"/>
        <c:noMultiLvlLbl val="0"/>
      </c:catAx>
      <c:valAx>
        <c:axId val="-173834091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834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6-450D-BF4C-AB6AFACE9935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6-450D-BF4C-AB6AFACE99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0.71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6-450D-BF4C-AB6AFACE9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8332752"/>
        <c:axId val="-1738339824"/>
      </c:barChart>
      <c:catAx>
        <c:axId val="-173833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8339824"/>
        <c:crosses val="autoZero"/>
        <c:auto val="1"/>
        <c:lblAlgn val="ctr"/>
        <c:lblOffset val="100"/>
        <c:noMultiLvlLbl val="0"/>
      </c:catAx>
      <c:valAx>
        <c:axId val="-1738339824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833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0.36</c:v>
                </c:pt>
                <c:pt idx="1">
                  <c:v>0.64</c:v>
                </c:pt>
                <c:pt idx="2" formatCode="0%">
                  <c:v>1.24259518849002E-3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A6-4D98-908E-211A4803F292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A6-4D98-908E-211A4803F2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0.56999999999999995</c:v>
                </c:pt>
                <c:pt idx="1">
                  <c:v>0.65</c:v>
                </c:pt>
                <c:pt idx="2">
                  <c:v>0.66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A6-4D98-908E-211A4803F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8333840"/>
        <c:axId val="-1738338192"/>
      </c:barChart>
      <c:catAx>
        <c:axId val="-173833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8338192"/>
        <c:crosses val="autoZero"/>
        <c:auto val="1"/>
        <c:lblAlgn val="ctr"/>
        <c:lblOffset val="100"/>
        <c:noMultiLvlLbl val="0"/>
      </c:catAx>
      <c:valAx>
        <c:axId val="-173833819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833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31-4B6A-9A43-BD8D02F4CF21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31-4B6A-9A43-BD8D02F4CF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0.56999999999999995</c:v>
                </c:pt>
                <c:pt idx="1">
                  <c:v>0.57999999999999996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31-4B6A-9A43-BD8D02F4C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8337104"/>
        <c:axId val="-1738333296"/>
      </c:barChart>
      <c:catAx>
        <c:axId val="-173833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8333296"/>
        <c:crosses val="autoZero"/>
        <c:auto val="1"/>
        <c:lblAlgn val="ctr"/>
        <c:lblOffset val="100"/>
        <c:noMultiLvlLbl val="0"/>
      </c:catAx>
      <c:valAx>
        <c:axId val="-1738333296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833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64-4F45-B007-4CA39F30A33D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64-4F45-B007-4CA39F30A3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RO</c:v>
                </c:pt>
                <c:pt idx="1">
                  <c:v>MT</c:v>
                </c:pt>
                <c:pt idx="2">
                  <c:v>RR</c:v>
                </c:pt>
                <c:pt idx="3">
                  <c:v>RS</c:v>
                </c:pt>
                <c:pt idx="4">
                  <c:v>MS</c:v>
                </c:pt>
                <c:pt idx="5">
                  <c:v>PI</c:v>
                </c:pt>
                <c:pt idx="6">
                  <c:v>ES</c:v>
                </c:pt>
                <c:pt idx="7">
                  <c:v>DF</c:v>
                </c:pt>
                <c:pt idx="8">
                  <c:v>SC</c:v>
                </c:pt>
                <c:pt idx="9">
                  <c:v>SE</c:v>
                </c:pt>
                <c:pt idx="10">
                  <c:v>PR</c:v>
                </c:pt>
                <c:pt idx="11">
                  <c:v>RJ</c:v>
                </c:pt>
                <c:pt idx="12">
                  <c:v>AC</c:v>
                </c:pt>
                <c:pt idx="13">
                  <c:v>SP</c:v>
                </c:pt>
                <c:pt idx="14">
                  <c:v>BA</c:v>
                </c:pt>
                <c:pt idx="15">
                  <c:v>AP</c:v>
                </c:pt>
                <c:pt idx="16">
                  <c:v>PA</c:v>
                </c:pt>
                <c:pt idx="17">
                  <c:v>RN</c:v>
                </c:pt>
                <c:pt idx="18">
                  <c:v>PB</c:v>
                </c:pt>
                <c:pt idx="19">
                  <c:v>MG</c:v>
                </c:pt>
                <c:pt idx="20">
                  <c:v>PE</c:v>
                </c:pt>
                <c:pt idx="21">
                  <c:v>TO</c:v>
                </c:pt>
                <c:pt idx="22">
                  <c:v>AM</c:v>
                </c:pt>
                <c:pt idx="23">
                  <c:v>AL</c:v>
                </c:pt>
                <c:pt idx="24">
                  <c:v>MA</c:v>
                </c:pt>
                <c:pt idx="25">
                  <c:v>CE</c:v>
                </c:pt>
                <c:pt idx="26">
                  <c:v>GO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0.79985972688884943</c:v>
                </c:pt>
                <c:pt idx="1">
                  <c:v>0.78190451953448015</c:v>
                </c:pt>
                <c:pt idx="2">
                  <c:v>0.78000568512128898</c:v>
                </c:pt>
                <c:pt idx="3">
                  <c:v>0.77182392483286277</c:v>
                </c:pt>
                <c:pt idx="4">
                  <c:v>0.74129567088314163</c:v>
                </c:pt>
                <c:pt idx="5">
                  <c:v>0.71993592465213074</c:v>
                </c:pt>
                <c:pt idx="6">
                  <c:v>0.70009497555653621</c:v>
                </c:pt>
                <c:pt idx="7">
                  <c:v>0.69941134600839794</c:v>
                </c:pt>
                <c:pt idx="8">
                  <c:v>0.69296660636885876</c:v>
                </c:pt>
                <c:pt idx="9">
                  <c:v>0.68106833500581199</c:v>
                </c:pt>
                <c:pt idx="10">
                  <c:v>0.67831372545289637</c:v>
                </c:pt>
                <c:pt idx="11">
                  <c:v>0.66828168345483685</c:v>
                </c:pt>
                <c:pt idx="12">
                  <c:v>0.66186814585911191</c:v>
                </c:pt>
                <c:pt idx="13">
                  <c:v>0.6617002509953005</c:v>
                </c:pt>
                <c:pt idx="14">
                  <c:v>0.66007380766675372</c:v>
                </c:pt>
                <c:pt idx="15">
                  <c:v>0.6600294242373127</c:v>
                </c:pt>
                <c:pt idx="16">
                  <c:v>0.63998777321748812</c:v>
                </c:pt>
                <c:pt idx="17">
                  <c:v>0.60093219747224369</c:v>
                </c:pt>
                <c:pt idx="18">
                  <c:v>0.600923818623464</c:v>
                </c:pt>
                <c:pt idx="19">
                  <c:v>0.60023238016195557</c:v>
                </c:pt>
                <c:pt idx="20">
                  <c:v>0.59985810230602088</c:v>
                </c:pt>
                <c:pt idx="21">
                  <c:v>0.58197024204528924</c:v>
                </c:pt>
                <c:pt idx="22">
                  <c:v>0.5721154832345775</c:v>
                </c:pt>
                <c:pt idx="23">
                  <c:v>0.54182343728002313</c:v>
                </c:pt>
                <c:pt idx="24">
                  <c:v>0.52094866569602261</c:v>
                </c:pt>
                <c:pt idx="25">
                  <c:v>0.50840137885653502</c:v>
                </c:pt>
                <c:pt idx="26">
                  <c:v>0.4934249443116564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97-4DC6-B14B-EFEA58D4D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8345808"/>
        <c:axId val="-1738344720"/>
      </c:barChart>
      <c:catAx>
        <c:axId val="-173834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8344720"/>
        <c:crosses val="autoZero"/>
        <c:auto val="1"/>
        <c:lblAlgn val="ctr"/>
        <c:lblOffset val="100"/>
        <c:noMultiLvlLbl val="0"/>
      </c:catAx>
      <c:valAx>
        <c:axId val="-1738344720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834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0.28999999999999998</c:v>
                </c:pt>
                <c:pt idx="1">
                  <c:v>0.71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0.28000000000000003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7707872"/>
        <c:axId val="-1737711680"/>
      </c:barChart>
      <c:catAx>
        <c:axId val="-173770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7711680"/>
        <c:crosses val="autoZero"/>
        <c:auto val="1"/>
        <c:lblAlgn val="ctr"/>
        <c:lblOffset val="100"/>
        <c:noMultiLvlLbl val="0"/>
      </c:catAx>
      <c:valAx>
        <c:axId val="-1737711680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770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E-47CF-AE10-BCB285D9ACC6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0E-47CF-AE10-BCB285D9AC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0.33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0E-47CF-AE10-BCB285D9A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7715488"/>
        <c:axId val="-1737701888"/>
      </c:barChart>
      <c:catAx>
        <c:axId val="-173771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7701888"/>
        <c:crosses val="autoZero"/>
        <c:auto val="1"/>
        <c:lblAlgn val="ctr"/>
        <c:lblOffset val="100"/>
        <c:noMultiLvlLbl val="0"/>
      </c:catAx>
      <c:valAx>
        <c:axId val="-1737701888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771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72-4F22-BBFC-15623629DFAC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72-4F22-BBFC-15623629DF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0.23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72-4F22-BBFC-15623629D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7714944"/>
        <c:axId val="-1737702432"/>
      </c:barChart>
      <c:catAx>
        <c:axId val="-17377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7702432"/>
        <c:crosses val="autoZero"/>
        <c:auto val="1"/>
        <c:lblAlgn val="ctr"/>
        <c:lblOffset val="100"/>
        <c:noMultiLvlLbl val="0"/>
      </c:catAx>
      <c:valAx>
        <c:axId val="-173770243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771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4B-4787-973D-D61FF4C8A985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4B-4787-973D-D61FF4C8A9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</c:v>
                </c:pt>
                <c:pt idx="1">
                  <c:v>0.26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4B-4787-973D-D61FF4C8A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7706240"/>
        <c:axId val="-1737705696"/>
      </c:barChart>
      <c:catAx>
        <c:axId val="-17377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7705696"/>
        <c:crosses val="autoZero"/>
        <c:auto val="1"/>
        <c:lblAlgn val="ctr"/>
        <c:lblOffset val="100"/>
        <c:noMultiLvlLbl val="0"/>
      </c:catAx>
      <c:valAx>
        <c:axId val="-1737705696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770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2E-44C5-9C14-C7CD7666D0C5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2E-44C5-9C14-C7CD7666D0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MS</c:v>
                </c:pt>
                <c:pt idx="1">
                  <c:v>RR</c:v>
                </c:pt>
                <c:pt idx="2">
                  <c:v>ES</c:v>
                </c:pt>
                <c:pt idx="3">
                  <c:v>PR</c:v>
                </c:pt>
                <c:pt idx="4">
                  <c:v>MT</c:v>
                </c:pt>
                <c:pt idx="5">
                  <c:v>SE</c:v>
                </c:pt>
                <c:pt idx="6">
                  <c:v>AP</c:v>
                </c:pt>
                <c:pt idx="7">
                  <c:v>AM</c:v>
                </c:pt>
                <c:pt idx="8">
                  <c:v>RO</c:v>
                </c:pt>
                <c:pt idx="9">
                  <c:v>DF</c:v>
                </c:pt>
                <c:pt idx="10">
                  <c:v>SC</c:v>
                </c:pt>
                <c:pt idx="11">
                  <c:v>SP</c:v>
                </c:pt>
                <c:pt idx="12">
                  <c:v>PB</c:v>
                </c:pt>
                <c:pt idx="13">
                  <c:v>PI</c:v>
                </c:pt>
                <c:pt idx="14">
                  <c:v>RS</c:v>
                </c:pt>
                <c:pt idx="15">
                  <c:v>RJ</c:v>
                </c:pt>
                <c:pt idx="16">
                  <c:v>RN</c:v>
                </c:pt>
                <c:pt idx="17">
                  <c:v>MG</c:v>
                </c:pt>
                <c:pt idx="18">
                  <c:v>AC</c:v>
                </c:pt>
                <c:pt idx="19">
                  <c:v>PA</c:v>
                </c:pt>
                <c:pt idx="20">
                  <c:v>CE</c:v>
                </c:pt>
                <c:pt idx="21">
                  <c:v>AL</c:v>
                </c:pt>
                <c:pt idx="22">
                  <c:v>GO</c:v>
                </c:pt>
                <c:pt idx="23">
                  <c:v>BA</c:v>
                </c:pt>
                <c:pt idx="24">
                  <c:v>MA</c:v>
                </c:pt>
                <c:pt idx="25">
                  <c:v>PE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0.46003632722102267</c:v>
                </c:pt>
                <c:pt idx="1">
                  <c:v>0.38002463552558585</c:v>
                </c:pt>
                <c:pt idx="2">
                  <c:v>0.35998100488869306</c:v>
                </c:pt>
                <c:pt idx="3">
                  <c:v>0.3569656862488661</c:v>
                </c:pt>
                <c:pt idx="4">
                  <c:v>0.35558700086838368</c:v>
                </c:pt>
                <c:pt idx="5">
                  <c:v>0.34011022504028238</c:v>
                </c:pt>
                <c:pt idx="6">
                  <c:v>0.34003318052292725</c:v>
                </c:pt>
                <c:pt idx="7">
                  <c:v>0.33132328084787033</c:v>
                </c:pt>
                <c:pt idx="8">
                  <c:v>0.31990882247775232</c:v>
                </c:pt>
                <c:pt idx="9">
                  <c:v>0.31957322585608855</c:v>
                </c:pt>
                <c:pt idx="10">
                  <c:v>0.30596034982991166</c:v>
                </c:pt>
                <c:pt idx="11">
                  <c:v>0.30348612744636527</c:v>
                </c:pt>
                <c:pt idx="12">
                  <c:v>0.30200160701750473</c:v>
                </c:pt>
                <c:pt idx="13">
                  <c:v>0.29823792793359516</c:v>
                </c:pt>
                <c:pt idx="14">
                  <c:v>0.29269354834502159</c:v>
                </c:pt>
                <c:pt idx="15">
                  <c:v>0.28197222528542731</c:v>
                </c:pt>
                <c:pt idx="16">
                  <c:v>0.2808389777250192</c:v>
                </c:pt>
                <c:pt idx="17">
                  <c:v>0.27071012096730057</c:v>
                </c:pt>
                <c:pt idx="18">
                  <c:v>0.26040293342059279</c:v>
                </c:pt>
                <c:pt idx="19">
                  <c:v>0.25973712417599321</c:v>
                </c:pt>
                <c:pt idx="20">
                  <c:v>0.2554648281912858</c:v>
                </c:pt>
                <c:pt idx="21">
                  <c:v>0.24075082711530363</c:v>
                </c:pt>
                <c:pt idx="22">
                  <c:v>0.24043614791853948</c:v>
                </c:pt>
                <c:pt idx="23">
                  <c:v>0.23992619233324675</c:v>
                </c:pt>
                <c:pt idx="24">
                  <c:v>0.22073305985601749</c:v>
                </c:pt>
                <c:pt idx="25">
                  <c:v>0.21658093680988777</c:v>
                </c:pt>
                <c:pt idx="26">
                  <c:v>0.17915561055201898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E7-484E-AC32-DC28E7C75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7700256"/>
        <c:axId val="-1737713312"/>
      </c:barChart>
      <c:catAx>
        <c:axId val="-17377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7713312"/>
        <c:crosses val="autoZero"/>
        <c:auto val="1"/>
        <c:lblAlgn val="ctr"/>
        <c:lblOffset val="100"/>
        <c:noMultiLvlLbl val="0"/>
      </c:catAx>
      <c:valAx>
        <c:axId val="-1737713312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77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0.33</c:v>
                </c:pt>
                <c:pt idx="1">
                  <c:v>0.65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0.33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9887552"/>
        <c:axId val="-1832326704"/>
      </c:barChart>
      <c:catAx>
        <c:axId val="-206988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326704"/>
        <c:crosses val="autoZero"/>
        <c:auto val="1"/>
        <c:lblAlgn val="ctr"/>
        <c:lblOffset val="100"/>
        <c:noMultiLvlLbl val="0"/>
      </c:catAx>
      <c:valAx>
        <c:axId val="-1832326704"/>
        <c:scaling>
          <c:orientation val="minMax"/>
          <c:max val="0.5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206988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0.31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7701344"/>
        <c:axId val="-1737705152"/>
      </c:barChart>
      <c:catAx>
        <c:axId val="-173770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7705152"/>
        <c:crosses val="autoZero"/>
        <c:auto val="1"/>
        <c:lblAlgn val="ctr"/>
        <c:lblOffset val="100"/>
        <c:noMultiLvlLbl val="0"/>
      </c:catAx>
      <c:valAx>
        <c:axId val="-173770515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77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2-475C-BEE5-D5317D6C566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2-475C-BEE5-D5317D6C566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2-475C-BEE5-D5317D6C5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0.32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42-475C-BEE5-D5317D6C5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03120"/>
        <c:axId val="-1733899312"/>
      </c:barChart>
      <c:catAx>
        <c:axId val="-173390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899312"/>
        <c:crosses val="autoZero"/>
        <c:auto val="1"/>
        <c:lblAlgn val="ctr"/>
        <c:lblOffset val="100"/>
        <c:noMultiLvlLbl val="0"/>
      </c:catAx>
      <c:valAx>
        <c:axId val="-173389931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0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CB-450E-94CA-F14D8ACC6299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CB-450E-94CA-F14D8ACC62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0.38</c:v>
                </c:pt>
                <c:pt idx="1">
                  <c:v>0.34</c:v>
                </c:pt>
                <c:pt idx="2">
                  <c:v>0.32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CB-450E-94CA-F14D8ACC6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01488"/>
        <c:axId val="-1733922160"/>
      </c:barChart>
      <c:catAx>
        <c:axId val="-173390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22160"/>
        <c:crosses val="autoZero"/>
        <c:auto val="1"/>
        <c:lblAlgn val="ctr"/>
        <c:lblOffset val="100"/>
        <c:noMultiLvlLbl val="0"/>
      </c:catAx>
      <c:valAx>
        <c:axId val="-1733922160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0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7B-4587-8067-46DA782EE6ED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7B-4587-8067-46DA782EE6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0.31</c:v>
                </c:pt>
                <c:pt idx="1">
                  <c:v>0.25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7B-4587-8067-46DA782EE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19440"/>
        <c:axId val="-1733896592"/>
      </c:barChart>
      <c:catAx>
        <c:axId val="-173391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896592"/>
        <c:crosses val="autoZero"/>
        <c:auto val="1"/>
        <c:lblAlgn val="ctr"/>
        <c:lblOffset val="100"/>
        <c:noMultiLvlLbl val="0"/>
      </c:catAx>
      <c:valAx>
        <c:axId val="-173389659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1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85-4E3C-BC25-A1E558119EE0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85-4E3C-BC25-A1E558119E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PA</c:v>
                </c:pt>
                <c:pt idx="1">
                  <c:v>ES</c:v>
                </c:pt>
                <c:pt idx="2">
                  <c:v>AL</c:v>
                </c:pt>
                <c:pt idx="3">
                  <c:v>PI</c:v>
                </c:pt>
                <c:pt idx="4">
                  <c:v>RN</c:v>
                </c:pt>
                <c:pt idx="5">
                  <c:v>AM</c:v>
                </c:pt>
                <c:pt idx="6">
                  <c:v>RR</c:v>
                </c:pt>
                <c:pt idx="7">
                  <c:v>AP</c:v>
                </c:pt>
                <c:pt idx="8">
                  <c:v>SE</c:v>
                </c:pt>
                <c:pt idx="9">
                  <c:v>SP</c:v>
                </c:pt>
                <c:pt idx="10">
                  <c:v>MT</c:v>
                </c:pt>
                <c:pt idx="11">
                  <c:v>GO</c:v>
                </c:pt>
                <c:pt idx="12">
                  <c:v>CE</c:v>
                </c:pt>
                <c:pt idx="13">
                  <c:v>SC</c:v>
                </c:pt>
                <c:pt idx="14">
                  <c:v>AC</c:v>
                </c:pt>
                <c:pt idx="15">
                  <c:v>TO</c:v>
                </c:pt>
                <c:pt idx="16">
                  <c:v>MG</c:v>
                </c:pt>
                <c:pt idx="17">
                  <c:v>RS</c:v>
                </c:pt>
                <c:pt idx="18">
                  <c:v>PR</c:v>
                </c:pt>
                <c:pt idx="19">
                  <c:v>RJ</c:v>
                </c:pt>
                <c:pt idx="20">
                  <c:v>MS</c:v>
                </c:pt>
                <c:pt idx="21">
                  <c:v>DF</c:v>
                </c:pt>
                <c:pt idx="22">
                  <c:v>BA</c:v>
                </c:pt>
                <c:pt idx="23">
                  <c:v>PE</c:v>
                </c:pt>
                <c:pt idx="24">
                  <c:v>PB</c:v>
                </c:pt>
                <c:pt idx="25">
                  <c:v>RO</c:v>
                </c:pt>
                <c:pt idx="26">
                  <c:v>MA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0.48052575164801409</c:v>
                </c:pt>
                <c:pt idx="1">
                  <c:v>0.45931617599294056</c:v>
                </c:pt>
                <c:pt idx="2">
                  <c:v>0.43967821695058468</c:v>
                </c:pt>
                <c:pt idx="3">
                  <c:v>0.42169799671853547</c:v>
                </c:pt>
                <c:pt idx="4">
                  <c:v>0.40093219747224362</c:v>
                </c:pt>
                <c:pt idx="5">
                  <c:v>0.39227510112659575</c:v>
                </c:pt>
                <c:pt idx="6">
                  <c:v>0.38002463552558585</c:v>
                </c:pt>
                <c:pt idx="7">
                  <c:v>0.38001314699965039</c:v>
                </c:pt>
                <c:pt idx="8">
                  <c:v>0.36001695769850522</c:v>
                </c:pt>
                <c:pt idx="9">
                  <c:v>0.35821412354893495</c:v>
                </c:pt>
                <c:pt idx="10">
                  <c:v>0.35668405000893294</c:v>
                </c:pt>
                <c:pt idx="11">
                  <c:v>0.34698133046177715</c:v>
                </c:pt>
                <c:pt idx="12">
                  <c:v>0.34643137995324103</c:v>
                </c:pt>
                <c:pt idx="13">
                  <c:v>0.3463044625508912</c:v>
                </c:pt>
                <c:pt idx="14">
                  <c:v>0.32312578653550683</c:v>
                </c:pt>
                <c:pt idx="15">
                  <c:v>0.31883393838135954</c:v>
                </c:pt>
                <c:pt idx="16">
                  <c:v>0.31174306263197615</c:v>
                </c:pt>
                <c:pt idx="17">
                  <c:v>0.30728259412195985</c:v>
                </c:pt>
                <c:pt idx="18">
                  <c:v>0.299954901954257</c:v>
                </c:pt>
                <c:pt idx="19">
                  <c:v>0.28021038878924043</c:v>
                </c:pt>
                <c:pt idx="20">
                  <c:v>0.28004843629469695</c:v>
                </c:pt>
                <c:pt idx="21">
                  <c:v>0.27976453840335924</c:v>
                </c:pt>
                <c:pt idx="22">
                  <c:v>0.25970476933298681</c:v>
                </c:pt>
                <c:pt idx="23">
                  <c:v>0.23353435506646941</c:v>
                </c:pt>
                <c:pt idx="24">
                  <c:v>0.2181831567071886</c:v>
                </c:pt>
                <c:pt idx="25">
                  <c:v>0.20014027311114982</c:v>
                </c:pt>
                <c:pt idx="26">
                  <c:v>0.16183983650137748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03-4639-890A-C26E5F3A9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3919984"/>
        <c:axId val="-1733921616"/>
      </c:barChart>
      <c:catAx>
        <c:axId val="-173391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21616"/>
        <c:crosses val="autoZero"/>
        <c:auto val="1"/>
        <c:lblAlgn val="ctr"/>
        <c:lblOffset val="100"/>
        <c:noMultiLvlLbl val="0"/>
      </c:catAx>
      <c:valAx>
        <c:axId val="-1733921616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391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0.33</c:v>
                </c:pt>
                <c:pt idx="1">
                  <c:v>0.65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0.44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12368"/>
        <c:axId val="-1733891152"/>
      </c:barChart>
      <c:catAx>
        <c:axId val="-173391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891152"/>
        <c:crosses val="autoZero"/>
        <c:auto val="1"/>
        <c:lblAlgn val="ctr"/>
        <c:lblOffset val="100"/>
        <c:noMultiLvlLbl val="0"/>
      </c:catAx>
      <c:valAx>
        <c:axId val="-1733891152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1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93-4B97-BEC4-191AEF49B97E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93-4B97-BEC4-191AEF49B9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0.46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3-4B97-BEC4-191AEF49B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10736"/>
        <c:axId val="-1733916176"/>
      </c:barChart>
      <c:catAx>
        <c:axId val="-173391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16176"/>
        <c:crosses val="autoZero"/>
        <c:auto val="1"/>
        <c:lblAlgn val="ctr"/>
        <c:lblOffset val="100"/>
        <c:noMultiLvlLbl val="0"/>
      </c:catAx>
      <c:valAx>
        <c:axId val="-1733916176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1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0-433D-BAFA-7F9BED037893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90-433D-BAFA-7F9BED0378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0.5</c:v>
                </c:pt>
                <c:pt idx="1">
                  <c:v>0.45</c:v>
                </c:pt>
                <c:pt idx="2">
                  <c:v>0.5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0-433D-BAFA-7F9BED037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07472"/>
        <c:axId val="-1733909648"/>
      </c:barChart>
      <c:catAx>
        <c:axId val="-173390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09648"/>
        <c:crosses val="autoZero"/>
        <c:auto val="1"/>
        <c:lblAlgn val="ctr"/>
        <c:lblOffset val="100"/>
        <c:noMultiLvlLbl val="0"/>
      </c:catAx>
      <c:valAx>
        <c:axId val="-1733909648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0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43-43A3-B5E1-D425575B5A7B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43-43A3-B5E1-D425575B5A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0.37</c:v>
                </c:pt>
                <c:pt idx="1">
                  <c:v>0.38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43-43A3-B5E1-D425575B5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892784"/>
        <c:axId val="-1733905296"/>
      </c:barChart>
      <c:catAx>
        <c:axId val="-173389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05296"/>
        <c:crosses val="autoZero"/>
        <c:auto val="1"/>
        <c:lblAlgn val="ctr"/>
        <c:lblOffset val="100"/>
        <c:noMultiLvlLbl val="0"/>
      </c:catAx>
      <c:valAx>
        <c:axId val="-1733905296"/>
        <c:scaling>
          <c:orientation val="minMax"/>
          <c:max val="0.8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89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0.41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32337040"/>
        <c:axId val="-1832336496"/>
      </c:barChart>
      <c:catAx>
        <c:axId val="-183233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336496"/>
        <c:crosses val="autoZero"/>
        <c:auto val="1"/>
        <c:lblAlgn val="ctr"/>
        <c:lblOffset val="100"/>
        <c:noMultiLvlLbl val="0"/>
      </c:catAx>
      <c:valAx>
        <c:axId val="-1832336496"/>
        <c:scaling>
          <c:orientation val="minMax"/>
          <c:max val="0.6000000000000000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83233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6B-49C3-A670-19DC61E06467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6B-49C3-A670-19DC61E064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AP</c:v>
                </c:pt>
                <c:pt idx="1">
                  <c:v>MT</c:v>
                </c:pt>
                <c:pt idx="2">
                  <c:v>CE</c:v>
                </c:pt>
                <c:pt idx="3">
                  <c:v>MS</c:v>
                </c:pt>
                <c:pt idx="4">
                  <c:v>RN</c:v>
                </c:pt>
                <c:pt idx="5">
                  <c:v>RO</c:v>
                </c:pt>
                <c:pt idx="6">
                  <c:v>SC</c:v>
                </c:pt>
                <c:pt idx="7">
                  <c:v>AC</c:v>
                </c:pt>
                <c:pt idx="8">
                  <c:v>BA</c:v>
                </c:pt>
                <c:pt idx="9">
                  <c:v>PI</c:v>
                </c:pt>
                <c:pt idx="10">
                  <c:v>MG</c:v>
                </c:pt>
                <c:pt idx="11">
                  <c:v>ES</c:v>
                </c:pt>
                <c:pt idx="12">
                  <c:v>AL</c:v>
                </c:pt>
                <c:pt idx="13">
                  <c:v>RS</c:v>
                </c:pt>
                <c:pt idx="14">
                  <c:v>RJ</c:v>
                </c:pt>
                <c:pt idx="15">
                  <c:v>GO</c:v>
                </c:pt>
                <c:pt idx="16">
                  <c:v>PE</c:v>
                </c:pt>
                <c:pt idx="17">
                  <c:v>RR</c:v>
                </c:pt>
                <c:pt idx="18">
                  <c:v>DF</c:v>
                </c:pt>
                <c:pt idx="19">
                  <c:v>SP</c:v>
                </c:pt>
                <c:pt idx="20">
                  <c:v>SE</c:v>
                </c:pt>
                <c:pt idx="21">
                  <c:v>PA</c:v>
                </c:pt>
                <c:pt idx="22">
                  <c:v>AM</c:v>
                </c:pt>
                <c:pt idx="23">
                  <c:v>PR</c:v>
                </c:pt>
                <c:pt idx="24">
                  <c:v>MA</c:v>
                </c:pt>
                <c:pt idx="25">
                  <c:v>TO</c:v>
                </c:pt>
                <c:pt idx="26">
                  <c:v>PB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0.59994991619180771</c:v>
                </c:pt>
                <c:pt idx="1">
                  <c:v>0.59081658621305755</c:v>
                </c:pt>
                <c:pt idx="2">
                  <c:v>0.58319724228692849</c:v>
                </c:pt>
                <c:pt idx="3">
                  <c:v>0.58023007239981017</c:v>
                </c:pt>
                <c:pt idx="4">
                  <c:v>0.56121185671391682</c:v>
                </c:pt>
                <c:pt idx="5">
                  <c:v>0.56032262815564438</c:v>
                </c:pt>
                <c:pt idx="6">
                  <c:v>0.53516696815570297</c:v>
                </c:pt>
                <c:pt idx="7">
                  <c:v>0.52141637202390179</c:v>
                </c:pt>
                <c:pt idx="8">
                  <c:v>0.49987698722207802</c:v>
                </c:pt>
                <c:pt idx="9">
                  <c:v>0.49919905815163412</c:v>
                </c:pt>
                <c:pt idx="10">
                  <c:v>0.48241445357228374</c:v>
                </c:pt>
                <c:pt idx="11">
                  <c:v>0.48060784356183101</c:v>
                </c:pt>
                <c:pt idx="12">
                  <c:v>0.47989273898352858</c:v>
                </c:pt>
                <c:pt idx="13">
                  <c:v>0.47865322582748765</c:v>
                </c:pt>
                <c:pt idx="14">
                  <c:v>0.46136905418305829</c:v>
                </c:pt>
                <c:pt idx="15">
                  <c:v>0.45382524445606959</c:v>
                </c:pt>
                <c:pt idx="16">
                  <c:v>0.45002660581762055</c:v>
                </c:pt>
                <c:pt idx="17">
                  <c:v>0.44002923776662944</c:v>
                </c:pt>
                <c:pt idx="18">
                  <c:v>0.43899928821427653</c:v>
                </c:pt>
                <c:pt idx="19">
                  <c:v>0.42288871738910705</c:v>
                </c:pt>
                <c:pt idx="20">
                  <c:v>0.42100898306104467</c:v>
                </c:pt>
                <c:pt idx="21">
                  <c:v>0.42011615443386369</c:v>
                </c:pt>
                <c:pt idx="22">
                  <c:v>0.41158734831010607</c:v>
                </c:pt>
                <c:pt idx="23">
                  <c:v>0.40658235286004824</c:v>
                </c:pt>
                <c:pt idx="24">
                  <c:v>0.40172484672004122</c:v>
                </c:pt>
                <c:pt idx="25">
                  <c:v>0.39879372936002722</c:v>
                </c:pt>
                <c:pt idx="26">
                  <c:v>0.33929173905534499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6-48FB-98B1-C1655C95E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3916720"/>
        <c:axId val="-1733898768"/>
      </c:barChart>
      <c:catAx>
        <c:axId val="-173391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898768"/>
        <c:crosses val="autoZero"/>
        <c:auto val="1"/>
        <c:lblAlgn val="ctr"/>
        <c:lblOffset val="100"/>
        <c:noMultiLvlLbl val="0"/>
      </c:catAx>
      <c:valAx>
        <c:axId val="-1733898768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391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0.83</c:v>
                </c:pt>
                <c:pt idx="1">
                  <c:v>0.16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0.81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893328"/>
        <c:axId val="-1733897680"/>
      </c:barChart>
      <c:catAx>
        <c:axId val="-173389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897680"/>
        <c:crosses val="autoZero"/>
        <c:auto val="1"/>
        <c:lblAlgn val="ctr"/>
        <c:lblOffset val="100"/>
        <c:noMultiLvlLbl val="0"/>
      </c:catAx>
      <c:valAx>
        <c:axId val="-1733897680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89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0-4964-8009-F471E520DDCE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0-4964-8009-F471E520DD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0.82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0-4964-8009-F471E520D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17264"/>
        <c:axId val="-1733922704"/>
      </c:barChart>
      <c:catAx>
        <c:axId val="-173391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22704"/>
        <c:crosses val="autoZero"/>
        <c:auto val="1"/>
        <c:lblAlgn val="ctr"/>
        <c:lblOffset val="100"/>
        <c:noMultiLvlLbl val="0"/>
      </c:catAx>
      <c:valAx>
        <c:axId val="-1733922704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BA-488F-AA92-2A9972E339B3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BA-488F-AA92-2A9972E339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0.87</c:v>
                </c:pt>
                <c:pt idx="1">
                  <c:v>0.82</c:v>
                </c:pt>
                <c:pt idx="2">
                  <c:v>0.81</c:v>
                </c:pt>
                <c:pt idx="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BA-488F-AA92-2A9972E33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14000"/>
        <c:axId val="-1733912912"/>
      </c:barChart>
      <c:catAx>
        <c:axId val="-173391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12912"/>
        <c:crosses val="autoZero"/>
        <c:auto val="1"/>
        <c:lblAlgn val="ctr"/>
        <c:lblOffset val="100"/>
        <c:noMultiLvlLbl val="0"/>
      </c:catAx>
      <c:valAx>
        <c:axId val="-1733912912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1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E-4FC5-9ABD-BA79C4840968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E-4FC5-9ABD-BA79C48409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0.63</c:v>
                </c:pt>
                <c:pt idx="1">
                  <c:v>0.79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EE-4FC5-9ABD-BA79C4840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3903664"/>
        <c:axId val="-1733902576"/>
      </c:barChart>
      <c:catAx>
        <c:axId val="-173390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02576"/>
        <c:crosses val="autoZero"/>
        <c:auto val="1"/>
        <c:lblAlgn val="ctr"/>
        <c:lblOffset val="100"/>
        <c:noMultiLvlLbl val="0"/>
      </c:catAx>
      <c:valAx>
        <c:axId val="-173390257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390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1-4738-AE4B-B2C5E2CBDE4A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1-4738-AE4B-B2C5E2CBDE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SC</c:v>
                </c:pt>
                <c:pt idx="1">
                  <c:v>RS</c:v>
                </c:pt>
                <c:pt idx="2">
                  <c:v>RO</c:v>
                </c:pt>
                <c:pt idx="3">
                  <c:v>PR</c:v>
                </c:pt>
                <c:pt idx="4">
                  <c:v>BA</c:v>
                </c:pt>
                <c:pt idx="5">
                  <c:v>MG</c:v>
                </c:pt>
                <c:pt idx="6">
                  <c:v>AC</c:v>
                </c:pt>
                <c:pt idx="7">
                  <c:v>SP</c:v>
                </c:pt>
                <c:pt idx="8">
                  <c:v>ES</c:v>
                </c:pt>
                <c:pt idx="9">
                  <c:v>AL</c:v>
                </c:pt>
                <c:pt idx="10">
                  <c:v>RJ</c:v>
                </c:pt>
                <c:pt idx="11">
                  <c:v>TO</c:v>
                </c:pt>
                <c:pt idx="12">
                  <c:v>MT</c:v>
                </c:pt>
                <c:pt idx="13">
                  <c:v>GO</c:v>
                </c:pt>
                <c:pt idx="14">
                  <c:v>AM</c:v>
                </c:pt>
                <c:pt idx="15">
                  <c:v>PA</c:v>
                </c:pt>
                <c:pt idx="16">
                  <c:v>PI</c:v>
                </c:pt>
                <c:pt idx="17">
                  <c:v>MS</c:v>
                </c:pt>
                <c:pt idx="18">
                  <c:v>RN</c:v>
                </c:pt>
                <c:pt idx="19">
                  <c:v>AP</c:v>
                </c:pt>
                <c:pt idx="20">
                  <c:v>PE</c:v>
                </c:pt>
                <c:pt idx="21">
                  <c:v>MA</c:v>
                </c:pt>
                <c:pt idx="22">
                  <c:v>PB</c:v>
                </c:pt>
                <c:pt idx="23">
                  <c:v>DF</c:v>
                </c:pt>
                <c:pt idx="24">
                  <c:v>RR</c:v>
                </c:pt>
                <c:pt idx="25">
                  <c:v>CE</c:v>
                </c:pt>
                <c:pt idx="26">
                  <c:v>SE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0.92038481835926889</c:v>
                </c:pt>
                <c:pt idx="1">
                  <c:v>0.90002385753301739</c:v>
                </c:pt>
                <c:pt idx="2">
                  <c:v>0.88023145063339714</c:v>
                </c:pt>
                <c:pt idx="3">
                  <c:v>0.86413431370357652</c:v>
                </c:pt>
                <c:pt idx="4">
                  <c:v>0.85982778211090916</c:v>
                </c:pt>
                <c:pt idx="5">
                  <c:v>0.85892832830833288</c:v>
                </c:pt>
                <c:pt idx="6">
                  <c:v>0.84087912746311166</c:v>
                </c:pt>
                <c:pt idx="7">
                  <c:v>0.83582236541299992</c:v>
                </c:pt>
                <c:pt idx="8">
                  <c:v>0.82072181422967416</c:v>
                </c:pt>
                <c:pt idx="9">
                  <c:v>0.81957095593411244</c:v>
                </c:pt>
                <c:pt idx="10">
                  <c:v>0.81185226973163249</c:v>
                </c:pt>
                <c:pt idx="11">
                  <c:v>0.80060313531998661</c:v>
                </c:pt>
                <c:pt idx="12">
                  <c:v>0.78409861781557888</c:v>
                </c:pt>
                <c:pt idx="13">
                  <c:v>0.77390888926236501</c:v>
                </c:pt>
                <c:pt idx="14">
                  <c:v>0.76222287634148711</c:v>
                </c:pt>
                <c:pt idx="15">
                  <c:v>0.76050129808299016</c:v>
                </c:pt>
                <c:pt idx="16">
                  <c:v>0.75628362982358266</c:v>
                </c:pt>
                <c:pt idx="17">
                  <c:v>0.74129567088314163</c:v>
                </c:pt>
                <c:pt idx="18">
                  <c:v>0.74111863696669256</c:v>
                </c:pt>
                <c:pt idx="19">
                  <c:v>0.73995805481063892</c:v>
                </c:pt>
                <c:pt idx="20">
                  <c:v>0.73335698294899576</c:v>
                </c:pt>
                <c:pt idx="21">
                  <c:v>0.72037371678934226</c:v>
                </c:pt>
                <c:pt idx="22">
                  <c:v>0.71972285441296124</c:v>
                </c:pt>
                <c:pt idx="23">
                  <c:v>0.7187638266176356</c:v>
                </c:pt>
                <c:pt idx="24">
                  <c:v>0.70000406080092081</c:v>
                </c:pt>
                <c:pt idx="25">
                  <c:v>0.69096655176195465</c:v>
                </c:pt>
                <c:pt idx="26">
                  <c:v>0.68022045008056442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98-4FC6-9696-0F84C2801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3900944"/>
        <c:axId val="-1733900400"/>
      </c:barChart>
      <c:catAx>
        <c:axId val="-173390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3900400"/>
        <c:crosses val="autoZero"/>
        <c:auto val="1"/>
        <c:lblAlgn val="ctr"/>
        <c:lblOffset val="100"/>
        <c:noMultiLvlLbl val="0"/>
      </c:catAx>
      <c:valAx>
        <c:axId val="-173390040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390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0.68954306536558518</c:v>
                </c:pt>
                <c:pt idx="1">
                  <c:v>0.29883818601750245</c:v>
                </c:pt>
                <c:pt idx="2">
                  <c:v>1.1618748616908552E-2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0.67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051872"/>
        <c:axId val="-1731060576"/>
      </c:barChart>
      <c:catAx>
        <c:axId val="-173105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60576"/>
        <c:crosses val="autoZero"/>
        <c:auto val="1"/>
        <c:lblAlgn val="ctr"/>
        <c:lblOffset val="100"/>
        <c:noMultiLvlLbl val="0"/>
      </c:catAx>
      <c:valAx>
        <c:axId val="-173106057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105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1-4925-91AB-B7CEE4C276E1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1-4925-91AB-B7CEE4C27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0.68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1-4925-91AB-B7CEE4C27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058400"/>
        <c:axId val="-1731041536"/>
      </c:barChart>
      <c:catAx>
        <c:axId val="-17310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41536"/>
        <c:crosses val="autoZero"/>
        <c:auto val="1"/>
        <c:lblAlgn val="ctr"/>
        <c:lblOffset val="100"/>
        <c:noMultiLvlLbl val="0"/>
      </c:catAx>
      <c:valAx>
        <c:axId val="-1731041536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10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F1-416A-A7A0-952DAD9559B7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F1-416A-A7A0-952DAD9559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0.43751821147132619</c:v>
                </c:pt>
                <c:pt idx="1">
                  <c:v>0.28000000000000003</c:v>
                </c:pt>
                <c:pt idx="2">
                  <c:v>0.34270160657850213</c:v>
                </c:pt>
                <c:pt idx="3">
                  <c:v>0.33068939416519588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F1-416A-A7A0-952DAD955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32340848"/>
        <c:axId val="-1832327248"/>
      </c:barChart>
      <c:catAx>
        <c:axId val="-183234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327248"/>
        <c:crosses val="autoZero"/>
        <c:auto val="1"/>
        <c:lblAlgn val="ctr"/>
        <c:lblOffset val="100"/>
        <c:noMultiLvlLbl val="0"/>
      </c:catAx>
      <c:valAx>
        <c:axId val="-1832327248"/>
        <c:scaling>
          <c:orientation val="minMax"/>
          <c:max val="0.6000000000000000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83234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1E-40CB-BBAD-EEAB05124334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1E-40CB-BBAD-EEAB051243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0.71</c:v>
                </c:pt>
                <c:pt idx="1">
                  <c:v>0.7</c:v>
                </c:pt>
                <c:pt idx="2">
                  <c:v>0.69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1E-40CB-BBAD-EEAB05124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056224"/>
        <c:axId val="-1731054592"/>
      </c:barChart>
      <c:catAx>
        <c:axId val="-173105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54592"/>
        <c:crosses val="autoZero"/>
        <c:auto val="1"/>
        <c:lblAlgn val="ctr"/>
        <c:lblOffset val="100"/>
        <c:noMultiLvlLbl val="0"/>
      </c:catAx>
      <c:valAx>
        <c:axId val="-1731054592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10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3B-4BB7-BB7D-E94036984BA3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3B-4BB7-BB7D-E94036984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0.51</c:v>
                </c:pt>
                <c:pt idx="1">
                  <c:v>0.66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3B-4BB7-BB7D-E94036984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062752"/>
        <c:axId val="-1731039360"/>
      </c:barChart>
      <c:catAx>
        <c:axId val="-173106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39360"/>
        <c:crosses val="autoZero"/>
        <c:auto val="1"/>
        <c:lblAlgn val="ctr"/>
        <c:lblOffset val="100"/>
        <c:noMultiLvlLbl val="0"/>
      </c:catAx>
      <c:valAx>
        <c:axId val="-1731039360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106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0-427F-8FAF-768FDD1B10FA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40-427F-8FAF-768FDD1B10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RS</c:v>
                </c:pt>
                <c:pt idx="1">
                  <c:v>SC</c:v>
                </c:pt>
                <c:pt idx="2">
                  <c:v>TO</c:v>
                </c:pt>
                <c:pt idx="3">
                  <c:v>SE</c:v>
                </c:pt>
                <c:pt idx="4">
                  <c:v>MG</c:v>
                </c:pt>
                <c:pt idx="5">
                  <c:v>MT</c:v>
                </c:pt>
                <c:pt idx="6">
                  <c:v>SP</c:v>
                </c:pt>
                <c:pt idx="7">
                  <c:v>ES</c:v>
                </c:pt>
                <c:pt idx="8">
                  <c:v>MS</c:v>
                </c:pt>
                <c:pt idx="9">
                  <c:v>RJ</c:v>
                </c:pt>
                <c:pt idx="10">
                  <c:v>GO</c:v>
                </c:pt>
                <c:pt idx="11">
                  <c:v>AM</c:v>
                </c:pt>
                <c:pt idx="12">
                  <c:v>PR</c:v>
                </c:pt>
                <c:pt idx="13">
                  <c:v>RO</c:v>
                </c:pt>
                <c:pt idx="14">
                  <c:v>RN</c:v>
                </c:pt>
                <c:pt idx="15">
                  <c:v>PI</c:v>
                </c:pt>
                <c:pt idx="16">
                  <c:v>CE</c:v>
                </c:pt>
                <c:pt idx="17">
                  <c:v>PB</c:v>
                </c:pt>
                <c:pt idx="18">
                  <c:v>BA</c:v>
                </c:pt>
                <c:pt idx="19">
                  <c:v>MA</c:v>
                </c:pt>
                <c:pt idx="20">
                  <c:v>AC</c:v>
                </c:pt>
                <c:pt idx="21">
                  <c:v>AP</c:v>
                </c:pt>
                <c:pt idx="22">
                  <c:v>PA</c:v>
                </c:pt>
                <c:pt idx="23">
                  <c:v>RR</c:v>
                </c:pt>
                <c:pt idx="24">
                  <c:v>DF</c:v>
                </c:pt>
                <c:pt idx="25">
                  <c:v>PE</c:v>
                </c:pt>
                <c:pt idx="26">
                  <c:v>AL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0.75735416672101252</c:v>
                </c:pt>
                <c:pt idx="1">
                  <c:v>0.74151892061793279</c:v>
                </c:pt>
                <c:pt idx="2">
                  <c:v>0.74088459846931376</c:v>
                </c:pt>
                <c:pt idx="3">
                  <c:v>0.72045785785963379</c:v>
                </c:pt>
                <c:pt idx="4">
                  <c:v>0.71209163287490707</c:v>
                </c:pt>
                <c:pt idx="5">
                  <c:v>0.70788285431511966</c:v>
                </c:pt>
                <c:pt idx="6">
                  <c:v>0.70646682401194605</c:v>
                </c:pt>
                <c:pt idx="7">
                  <c:v>0.70151960890457721</c:v>
                </c:pt>
                <c:pt idx="8">
                  <c:v>0.70042381757859773</c:v>
                </c:pt>
                <c:pt idx="9">
                  <c:v>0.69617966184283242</c:v>
                </c:pt>
                <c:pt idx="10">
                  <c:v>0.69351456374697273</c:v>
                </c:pt>
                <c:pt idx="11">
                  <c:v>0.68949650569973686</c:v>
                </c:pt>
                <c:pt idx="12">
                  <c:v>0.68582058825068148</c:v>
                </c:pt>
                <c:pt idx="13">
                  <c:v>0.66030509401675064</c:v>
                </c:pt>
                <c:pt idx="14">
                  <c:v>0.65981356050555151</c:v>
                </c:pt>
                <c:pt idx="15">
                  <c:v>0.65900683210802635</c:v>
                </c:pt>
                <c:pt idx="16">
                  <c:v>0.65546482819128538</c:v>
                </c:pt>
                <c:pt idx="17">
                  <c:v>0.62110858234815669</c:v>
                </c:pt>
                <c:pt idx="18">
                  <c:v>0.61977857699974026</c:v>
                </c:pt>
                <c:pt idx="19">
                  <c:v>0.60114989781336092</c:v>
                </c:pt>
                <c:pt idx="20">
                  <c:v>0.60097680829234634</c:v>
                </c:pt>
                <c:pt idx="21">
                  <c:v>0.59998121857192777</c:v>
                </c:pt>
                <c:pt idx="22">
                  <c:v>0.58110652381733185</c:v>
                </c:pt>
                <c:pt idx="23">
                  <c:v>0.57999485631883374</c:v>
                </c:pt>
                <c:pt idx="24">
                  <c:v>0.57924946616070738</c:v>
                </c:pt>
                <c:pt idx="25">
                  <c:v>0.566749440321487</c:v>
                </c:pt>
                <c:pt idx="26">
                  <c:v>0.52010726101647242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63-4405-BF93-6F40D23C9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1066016"/>
        <c:axId val="-1731057856"/>
      </c:barChart>
      <c:catAx>
        <c:axId val="-17310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57856"/>
        <c:crosses val="autoZero"/>
        <c:auto val="1"/>
        <c:lblAlgn val="ctr"/>
        <c:lblOffset val="100"/>
        <c:noMultiLvlLbl val="0"/>
      </c:catAx>
      <c:valAx>
        <c:axId val="-1731057856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106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6-4F0C-A3E7-68A1D477CB9A}"/>
              </c:ext>
            </c:extLst>
          </c:dPt>
          <c:dPt>
            <c:idx val="1"/>
            <c:bubble3D val="0"/>
            <c:spPr>
              <a:solidFill>
                <a:srgbClr val="455A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86-4F0C-A3E7-68A1D477CB9A}"/>
              </c:ext>
            </c:extLst>
          </c:dPt>
          <c:dPt>
            <c:idx val="2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6-4F0C-A3E7-68A1D477CB9A}"/>
              </c:ext>
            </c:extLst>
          </c:dPt>
          <c:dPt>
            <c:idx val="3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FF-4F2F-92BC-927F50983928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 sr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0.22395128134297201</c:v>
                </c:pt>
                <c:pt idx="1">
                  <c:v>0.76428657514944154</c:v>
                </c:pt>
                <c:pt idx="2">
                  <c:v>1.1762143507583409E-2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6-4F0C-A3E7-68A1D477C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34A-9B6D-5B8F7809AE9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34A-9B6D-5B8F7809A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0.2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7-434A-9B6D-5B8F7809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067648"/>
        <c:axId val="-1731067104"/>
      </c:barChart>
      <c:catAx>
        <c:axId val="-173106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67104"/>
        <c:crosses val="autoZero"/>
        <c:auto val="1"/>
        <c:lblAlgn val="ctr"/>
        <c:lblOffset val="100"/>
        <c:noMultiLvlLbl val="0"/>
      </c:catAx>
      <c:valAx>
        <c:axId val="-1731067104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106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E-41C9-B546-5CCCFDC0E0C1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E-41C9-B546-5CCCFDC0E0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0.22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FE-41C9-B546-5CCCFDC0E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042080"/>
        <c:axId val="-1731040992"/>
      </c:barChart>
      <c:catAx>
        <c:axId val="-17310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40992"/>
        <c:crosses val="autoZero"/>
        <c:auto val="1"/>
        <c:lblAlgn val="ctr"/>
        <c:lblOffset val="100"/>
        <c:noMultiLvlLbl val="0"/>
      </c:catAx>
      <c:valAx>
        <c:axId val="-1731040992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104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7-4C6C-9A5B-EBD31B67171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D7-4C6C-9A5B-EBD31B671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0.28999999999999998</c:v>
                </c:pt>
                <c:pt idx="1">
                  <c:v>0.23</c:v>
                </c:pt>
                <c:pt idx="2">
                  <c:v>0.21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7-4C6C-9A5B-EBD31B671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054048"/>
        <c:axId val="-1731053504"/>
      </c:barChart>
      <c:catAx>
        <c:axId val="-17310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53504"/>
        <c:crosses val="autoZero"/>
        <c:auto val="1"/>
        <c:lblAlgn val="ctr"/>
        <c:lblOffset val="100"/>
        <c:noMultiLvlLbl val="0"/>
      </c:catAx>
      <c:valAx>
        <c:axId val="-1731053504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105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65-4297-8699-DBDC0BA057C6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65-4297-8699-DBDC0BA05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0.19</c:v>
                </c:pt>
                <c:pt idx="1">
                  <c:v>0.16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65-4297-8699-DBDC0BA0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050784"/>
        <c:axId val="-1731046432"/>
      </c:barChart>
      <c:catAx>
        <c:axId val="-17310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46432"/>
        <c:crosses val="autoZero"/>
        <c:auto val="1"/>
        <c:lblAlgn val="ctr"/>
        <c:lblOffset val="100"/>
        <c:noMultiLvlLbl val="0"/>
      </c:catAx>
      <c:valAx>
        <c:axId val="-1731046432"/>
        <c:scaling>
          <c:orientation val="minMax"/>
          <c:max val="0.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7310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1C-4F00-9ACB-6840264B612F}"/>
              </c:ext>
            </c:extLst>
          </c:dPt>
          <c:dPt>
            <c:idx val="26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1C-4F00-9ACB-6840264B6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ES</c:v>
                </c:pt>
                <c:pt idx="1">
                  <c:v>SC</c:v>
                </c:pt>
                <c:pt idx="2">
                  <c:v>RS</c:v>
                </c:pt>
                <c:pt idx="3">
                  <c:v>AP</c:v>
                </c:pt>
                <c:pt idx="4">
                  <c:v>MT</c:v>
                </c:pt>
                <c:pt idx="5">
                  <c:v>SP</c:v>
                </c:pt>
                <c:pt idx="6">
                  <c:v>MS</c:v>
                </c:pt>
                <c:pt idx="7">
                  <c:v>CE</c:v>
                </c:pt>
                <c:pt idx="8">
                  <c:v>RJ</c:v>
                </c:pt>
                <c:pt idx="9">
                  <c:v>RR</c:v>
                </c:pt>
                <c:pt idx="10">
                  <c:v>DF</c:v>
                </c:pt>
                <c:pt idx="11">
                  <c:v>MG</c:v>
                </c:pt>
                <c:pt idx="12">
                  <c:v>AM</c:v>
                </c:pt>
                <c:pt idx="13">
                  <c:v>GO</c:v>
                </c:pt>
                <c:pt idx="14">
                  <c:v>AC</c:v>
                </c:pt>
                <c:pt idx="15">
                  <c:v>SE</c:v>
                </c:pt>
                <c:pt idx="16">
                  <c:v>PR</c:v>
                </c:pt>
                <c:pt idx="17">
                  <c:v>PE</c:v>
                </c:pt>
                <c:pt idx="18">
                  <c:v>MA</c:v>
                </c:pt>
                <c:pt idx="19">
                  <c:v>AL</c:v>
                </c:pt>
                <c:pt idx="20">
                  <c:v>PB</c:v>
                </c:pt>
                <c:pt idx="21">
                  <c:v>BA</c:v>
                </c:pt>
                <c:pt idx="22">
                  <c:v>PA</c:v>
                </c:pt>
                <c:pt idx="23">
                  <c:v>RO</c:v>
                </c:pt>
                <c:pt idx="24">
                  <c:v>TO</c:v>
                </c:pt>
                <c:pt idx="25">
                  <c:v>RN</c:v>
                </c:pt>
                <c:pt idx="26">
                  <c:v>PI</c:v>
                </c:pt>
              </c:strCache>
            </c:strRef>
          </c:cat>
          <c:val>
            <c:numRef>
              <c:f>Planilha1!$B$2:$B$28</c:f>
              <c:numCache>
                <c:formatCode>0%</c:formatCode>
                <c:ptCount val="27"/>
                <c:pt idx="0">
                  <c:v>0.29943014666078394</c:v>
                </c:pt>
                <c:pt idx="1">
                  <c:v>0.2766858887736367</c:v>
                </c:pt>
                <c:pt idx="2">
                  <c:v>0.26458904577693809</c:v>
                </c:pt>
                <c:pt idx="3">
                  <c:v>0.25997934042912074</c:v>
                </c:pt>
                <c:pt idx="4">
                  <c:v>0.25455778850492577</c:v>
                </c:pt>
                <c:pt idx="5">
                  <c:v>0.25374043131693497</c:v>
                </c:pt>
                <c:pt idx="6">
                  <c:v>0.24038749035757503</c:v>
                </c:pt>
                <c:pt idx="7">
                  <c:v>0.23803000109670563</c:v>
                </c:pt>
                <c:pt idx="8">
                  <c:v>0.22611798739923772</c:v>
                </c:pt>
                <c:pt idx="9">
                  <c:v>0.22002138688484926</c:v>
                </c:pt>
                <c:pt idx="10">
                  <c:v>0.21913173536238698</c:v>
                </c:pt>
                <c:pt idx="11">
                  <c:v>0.21785665661666531</c:v>
                </c:pt>
                <c:pt idx="12">
                  <c:v>0.21695733711090529</c:v>
                </c:pt>
                <c:pt idx="13">
                  <c:v>0.2135384622630572</c:v>
                </c:pt>
                <c:pt idx="14">
                  <c:v>0.20073260621925942</c:v>
                </c:pt>
                <c:pt idx="15">
                  <c:v>0.19991521150747535</c:v>
                </c:pt>
                <c:pt idx="16">
                  <c:v>0.18593333336503901</c:v>
                </c:pt>
                <c:pt idx="17">
                  <c:v>0.18347227482535383</c:v>
                </c:pt>
                <c:pt idx="18">
                  <c:v>0.16112115036802685</c:v>
                </c:pt>
                <c:pt idx="19">
                  <c:v>0.16032178304941586</c:v>
                </c:pt>
                <c:pt idx="20">
                  <c:v>0.13975364836707654</c:v>
                </c:pt>
                <c:pt idx="21">
                  <c:v>0.13968016677740228</c:v>
                </c:pt>
                <c:pt idx="22">
                  <c:v>0.13952926887328992</c:v>
                </c:pt>
                <c:pt idx="23">
                  <c:v>0.12011923214447737</c:v>
                </c:pt>
                <c:pt idx="24">
                  <c:v>0.10020104510666215</c:v>
                </c:pt>
                <c:pt idx="25">
                  <c:v>9.9999999999999978E-2</c:v>
                </c:pt>
                <c:pt idx="26">
                  <c:v>6.0929092544104287E-2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B-490A-A583-17E2F038E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97"/>
        <c:axId val="-1731044800"/>
        <c:axId val="-1731048064"/>
      </c:barChart>
      <c:catAx>
        <c:axId val="-17310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48064"/>
        <c:crosses val="autoZero"/>
        <c:auto val="1"/>
        <c:lblAlgn val="ctr"/>
        <c:lblOffset val="100"/>
        <c:noMultiLvlLbl val="0"/>
      </c:catAx>
      <c:valAx>
        <c:axId val="-1731048064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7310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dPt>
            <c:idx val="0"/>
            <c:bubble3D val="0"/>
            <c:spPr>
              <a:solidFill>
                <a:srgbClr val="CC2A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3-4440-A861-567426773B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3-4440-A861-567426773BDE}"/>
              </c:ext>
            </c:extLst>
          </c:dPt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#,##0.0</c:formatCode>
                <c:ptCount val="2"/>
                <c:pt idx="0">
                  <c:v>4.0999999999999996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F3-4440-A861-567426773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3CCC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A-4D6D-A458-23066892BFD2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A-4D6D-A458-23066892BF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0.30863688876198447</c:v>
                </c:pt>
                <c:pt idx="1">
                  <c:v>0.29747809336608072</c:v>
                </c:pt>
                <c:pt idx="2">
                  <c:v>0.40795369857325114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AA-4D6D-A458-23066892B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32338672"/>
        <c:axId val="-1832335408"/>
      </c:barChart>
      <c:catAx>
        <c:axId val="-183233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832335408"/>
        <c:crosses val="autoZero"/>
        <c:auto val="1"/>
        <c:lblAlgn val="ctr"/>
        <c:lblOffset val="100"/>
        <c:noMultiLvlLbl val="0"/>
      </c:catAx>
      <c:valAx>
        <c:axId val="-1832335408"/>
        <c:scaling>
          <c:orientation val="minMax"/>
          <c:max val="0.60000000000000009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-183233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E00-4F66-9C76-30AF508F06E3}"/>
              </c:ext>
            </c:extLst>
          </c:dPt>
          <c:dPt>
            <c:idx val="1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E00-4F66-9C76-30AF508F06E3}"/>
              </c:ext>
            </c:extLst>
          </c:dPt>
          <c:dPt>
            <c:idx val="2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E00-4F66-9C76-30AF508F06E3}"/>
              </c:ext>
            </c:extLst>
          </c:dPt>
          <c:dPt>
            <c:idx val="3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0-4F66-9C76-30AF508F06E3}"/>
              </c:ext>
            </c:extLst>
          </c:dPt>
          <c:dPt>
            <c:idx val="4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0-4F66-9C76-30AF508F06E3}"/>
              </c:ext>
            </c:extLst>
          </c:dPt>
          <c:dPt>
            <c:idx val="5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00-4F66-9C76-30AF508F06E3}"/>
              </c:ext>
            </c:extLst>
          </c:dPt>
          <c:dPt>
            <c:idx val="6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00-4F66-9C76-30AF508F06E3}"/>
              </c:ext>
            </c:extLst>
          </c:dPt>
          <c:dPt>
            <c:idx val="7"/>
            <c:invertIfNegative val="0"/>
            <c:bubble3D val="0"/>
            <c:spPr>
              <a:solidFill>
                <a:srgbClr val="FFD7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00-4F66-9C76-30AF508F06E3}"/>
              </c:ext>
            </c:extLst>
          </c:dPt>
          <c:dPt>
            <c:idx val="8"/>
            <c:invertIfNegative val="0"/>
            <c:bubble3D val="0"/>
            <c:spPr>
              <a:solidFill>
                <a:srgbClr val="FFD7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00-4F66-9C76-30AF508F06E3}"/>
              </c:ext>
            </c:extLst>
          </c:dPt>
          <c:dPt>
            <c:idx val="9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E00-4F66-9C76-30AF508F06E3}"/>
              </c:ext>
            </c:extLst>
          </c:dPt>
          <c:dPt>
            <c:idx val="1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E00-4F66-9C76-30AF508F06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Planilha1!$B$2:$B$12</c:f>
              <c:numCache>
                <c:formatCode>0%</c:formatCode>
                <c:ptCount val="11"/>
                <c:pt idx="0">
                  <c:v>0.2647919655031899</c:v>
                </c:pt>
                <c:pt idx="1">
                  <c:v>2.4218185365006334E-2</c:v>
                </c:pt>
                <c:pt idx="2">
                  <c:v>6.4750131172437927E-2</c:v>
                </c:pt>
                <c:pt idx="3">
                  <c:v>6.0046571176050778E-2</c:v>
                </c:pt>
                <c:pt idx="4">
                  <c:v>5.5211285785469078E-2</c:v>
                </c:pt>
                <c:pt idx="5">
                  <c:v>0.1930454073582891</c:v>
                </c:pt>
                <c:pt idx="6">
                  <c:v>8.2816462168782856E-2</c:v>
                </c:pt>
                <c:pt idx="7">
                  <c:v>9.5941907831441159E-2</c:v>
                </c:pt>
                <c:pt idx="8">
                  <c:v>9.8418316054918631E-2</c:v>
                </c:pt>
                <c:pt idx="9">
                  <c:v>2.566161048676564E-2</c:v>
                </c:pt>
                <c:pt idx="10">
                  <c:v>3.5098157097648824E-2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00-4F66-9C76-30AF508F0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-1731059488"/>
        <c:axId val="-1731040448"/>
      </c:barChart>
      <c:catAx>
        <c:axId val="-173105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40448"/>
        <c:crosses val="autoZero"/>
        <c:auto val="1"/>
        <c:lblAlgn val="ctr"/>
        <c:lblOffset val="100"/>
        <c:noMultiLvlLbl val="0"/>
      </c:catAx>
      <c:valAx>
        <c:axId val="-1731040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73105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MPE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 formatCode="0.0">
                  <c:v>4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9-49D5-8065-C5F8B4EF6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0043648"/>
        <c:axId val="1070039056"/>
      </c:barChart>
      <c:catAx>
        <c:axId val="107004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0039056"/>
        <c:crosses val="autoZero"/>
        <c:auto val="1"/>
        <c:lblAlgn val="ctr"/>
        <c:lblOffset val="100"/>
        <c:noMultiLvlLbl val="0"/>
      </c:catAx>
      <c:valAx>
        <c:axId val="107003905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07004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90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7-47FF-9825-930F889C7D62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7-47FF-9825-930F889C7D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0.0</c:formatCode>
                <c:ptCount val="2"/>
                <c:pt idx="0">
                  <c:v>4.0999999999999996</c:v>
                </c:pt>
                <c:pt idx="1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F47-47FF-9825-930F889C7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1052416"/>
        <c:axId val="-1731036640"/>
      </c:lineChart>
      <c:catAx>
        <c:axId val="-173105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31036640"/>
        <c:crosses val="autoZero"/>
        <c:auto val="1"/>
        <c:lblAlgn val="ctr"/>
        <c:lblOffset val="100"/>
        <c:noMultiLvlLbl val="0"/>
      </c:catAx>
      <c:valAx>
        <c:axId val="-1731036640"/>
        <c:scaling>
          <c:orientation val="minMax"/>
          <c:max val="5"/>
          <c:min val="3"/>
        </c:scaling>
        <c:delete val="1"/>
        <c:axPos val="l"/>
        <c:numFmt formatCode="0.0" sourceLinked="1"/>
        <c:majorTickMark val="out"/>
        <c:minorTickMark val="none"/>
        <c:tickLblPos val="nextTo"/>
        <c:crossAx val="-17310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69850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5-438B-8C7F-D9BE3E240EC1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5-438B-8C7F-D9BE3E240E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34 anos</c:v>
                </c:pt>
                <c:pt idx="1">
                  <c:v>35 a 44</c:v>
                </c:pt>
                <c:pt idx="2">
                  <c:v>45 a 54</c:v>
                </c:pt>
                <c:pt idx="3">
                  <c:v>55 anos ou +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3.5000000000000004</c:v>
                </c:pt>
                <c:pt idx="1">
                  <c:v>3.8</c:v>
                </c:pt>
                <c:pt idx="2">
                  <c:v>4.2</c:v>
                </c:pt>
                <c:pt idx="3">
                  <c:v>4.5999999999999996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F25-438B-8C7F-D9BE3E240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1049696"/>
        <c:axId val="-1727844304"/>
      </c:lineChart>
      <c:catAx>
        <c:axId val="-173104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44304"/>
        <c:crosses val="autoZero"/>
        <c:auto val="1"/>
        <c:lblAlgn val="ctr"/>
        <c:lblOffset val="100"/>
        <c:noMultiLvlLbl val="0"/>
      </c:catAx>
      <c:valAx>
        <c:axId val="-1727844304"/>
        <c:scaling>
          <c:orientation val="minMax"/>
          <c:max val="5"/>
          <c:min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-173104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69850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9-44E7-BC72-54CC74577E87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9-44E7-BC72-54CC74577E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0.0</c:formatCode>
                <c:ptCount val="3"/>
                <c:pt idx="0">
                  <c:v>4.2</c:v>
                </c:pt>
                <c:pt idx="1">
                  <c:v>3.7</c:v>
                </c:pt>
                <c:pt idx="2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BD9-44E7-BC72-54CC74577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27859536"/>
        <c:axId val="-1727861712"/>
      </c:lineChart>
      <c:catAx>
        <c:axId val="-172785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61712"/>
        <c:crosses val="autoZero"/>
        <c:auto val="1"/>
        <c:lblAlgn val="ctr"/>
        <c:lblOffset val="100"/>
        <c:noMultiLvlLbl val="0"/>
      </c:catAx>
      <c:valAx>
        <c:axId val="-1727861712"/>
        <c:scaling>
          <c:orientation val="minMax"/>
          <c:max val="5"/>
          <c:min val="3"/>
        </c:scaling>
        <c:delete val="1"/>
        <c:axPos val="l"/>
        <c:numFmt formatCode="0.0" sourceLinked="1"/>
        <c:majorTickMark val="out"/>
        <c:minorTickMark val="none"/>
        <c:tickLblPos val="nextTo"/>
        <c:crossAx val="-172785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69850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Pt>
            <c:idx val="25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D-48E0-B4F4-AD6005B933B5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D-48E0-B4F4-AD6005B933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AM</c:v>
                </c:pt>
                <c:pt idx="1">
                  <c:v>ES</c:v>
                </c:pt>
                <c:pt idx="2">
                  <c:v>TO</c:v>
                </c:pt>
                <c:pt idx="3">
                  <c:v>AP</c:v>
                </c:pt>
                <c:pt idx="4">
                  <c:v>CE</c:v>
                </c:pt>
                <c:pt idx="5">
                  <c:v>RO</c:v>
                </c:pt>
                <c:pt idx="6">
                  <c:v>SE</c:v>
                </c:pt>
                <c:pt idx="7">
                  <c:v>MA</c:v>
                </c:pt>
                <c:pt idx="8">
                  <c:v>MS</c:v>
                </c:pt>
                <c:pt idx="9">
                  <c:v>PI</c:v>
                </c:pt>
                <c:pt idx="10">
                  <c:v>MT</c:v>
                </c:pt>
                <c:pt idx="11">
                  <c:v>AL</c:v>
                </c:pt>
                <c:pt idx="12">
                  <c:v>DF</c:v>
                </c:pt>
                <c:pt idx="13">
                  <c:v>SP</c:v>
                </c:pt>
                <c:pt idx="14">
                  <c:v>PA</c:v>
                </c:pt>
                <c:pt idx="15">
                  <c:v>RS</c:v>
                </c:pt>
                <c:pt idx="16">
                  <c:v>BA</c:v>
                </c:pt>
                <c:pt idx="17">
                  <c:v>SC</c:v>
                </c:pt>
                <c:pt idx="18">
                  <c:v>PR</c:v>
                </c:pt>
                <c:pt idx="19">
                  <c:v>RJ</c:v>
                </c:pt>
                <c:pt idx="20">
                  <c:v>RN</c:v>
                </c:pt>
                <c:pt idx="21">
                  <c:v>AC</c:v>
                </c:pt>
                <c:pt idx="22">
                  <c:v>MG</c:v>
                </c:pt>
                <c:pt idx="23">
                  <c:v>RR</c:v>
                </c:pt>
                <c:pt idx="24">
                  <c:v>GO</c:v>
                </c:pt>
                <c:pt idx="25">
                  <c:v>PB</c:v>
                </c:pt>
                <c:pt idx="26">
                  <c:v>PE</c:v>
                </c:pt>
              </c:strCache>
            </c:strRef>
          </c:cat>
          <c:val>
            <c:numRef>
              <c:f>Planilha1!$B$2:$B$28</c:f>
              <c:numCache>
                <c:formatCode>#,##0.0</c:formatCode>
                <c:ptCount val="27"/>
                <c:pt idx="0">
                  <c:v>4.8352350115329878</c:v>
                </c:pt>
                <c:pt idx="1">
                  <c:v>4.6594111515494765</c:v>
                </c:pt>
                <c:pt idx="2">
                  <c:v>4.6497305831624471</c:v>
                </c:pt>
                <c:pt idx="3">
                  <c:v>4.6202059696611899</c:v>
                </c:pt>
                <c:pt idx="4">
                  <c:v>4.5729535609562078</c:v>
                </c:pt>
                <c:pt idx="5">
                  <c:v>4.5408872274280236</c:v>
                </c:pt>
                <c:pt idx="6">
                  <c:v>4.5243581285157717</c:v>
                </c:pt>
                <c:pt idx="7">
                  <c:v>4.506371521314505</c:v>
                </c:pt>
                <c:pt idx="8">
                  <c:v>4.4666963177418433</c:v>
                </c:pt>
                <c:pt idx="9">
                  <c:v>4.4197494927745522</c:v>
                </c:pt>
                <c:pt idx="10">
                  <c:v>4.4074079968754782</c:v>
                </c:pt>
                <c:pt idx="11">
                  <c:v>4.3705115796142477</c:v>
                </c:pt>
                <c:pt idx="12">
                  <c:v>4.2574687878361113</c:v>
                </c:pt>
                <c:pt idx="13">
                  <c:v>4.1700035652306848</c:v>
                </c:pt>
                <c:pt idx="14">
                  <c:v>4.1585450128810777</c:v>
                </c:pt>
                <c:pt idx="15">
                  <c:v>4.0838363570438982</c:v>
                </c:pt>
                <c:pt idx="16">
                  <c:v>4.0776381546638936</c:v>
                </c:pt>
                <c:pt idx="17">
                  <c:v>3.9757330766827907</c:v>
                </c:pt>
                <c:pt idx="18">
                  <c:v>3.9490030492181116</c:v>
                </c:pt>
                <c:pt idx="19">
                  <c:v>3.9091039354845281</c:v>
                </c:pt>
                <c:pt idx="20">
                  <c:v>3.9046086632136756</c:v>
                </c:pt>
                <c:pt idx="21">
                  <c:v>3.8004884041461731</c:v>
                </c:pt>
                <c:pt idx="22">
                  <c:v>3.6918316258644301</c:v>
                </c:pt>
                <c:pt idx="23">
                  <c:v>3.6601995206852393</c:v>
                </c:pt>
                <c:pt idx="24">
                  <c:v>3.5035574061920873</c:v>
                </c:pt>
                <c:pt idx="25">
                  <c:v>3.3446806810255487</c:v>
                </c:pt>
                <c:pt idx="26">
                  <c:v>3.2339777853601519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139-427F-BC86-8CE676632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27856816"/>
        <c:axId val="-1727848656"/>
      </c:lineChart>
      <c:catAx>
        <c:axId val="-172785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48656"/>
        <c:crosses val="autoZero"/>
        <c:auto val="1"/>
        <c:lblAlgn val="ctr"/>
        <c:lblOffset val="100"/>
        <c:noMultiLvlLbl val="0"/>
      </c:catAx>
      <c:valAx>
        <c:axId val="-1727848656"/>
        <c:scaling>
          <c:orientation val="minMax"/>
          <c:max val="5"/>
          <c:min val="3"/>
        </c:scaling>
        <c:delete val="1"/>
        <c:axPos val="l"/>
        <c:numFmt formatCode="#,##0.0" sourceLinked="1"/>
        <c:majorTickMark val="out"/>
        <c:minorTickMark val="none"/>
        <c:tickLblPos val="nextTo"/>
        <c:crossAx val="-172785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dPt>
            <c:idx val="0"/>
            <c:bubble3D val="0"/>
            <c:spPr>
              <a:solidFill>
                <a:srgbClr val="33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3-4440-A861-567426773BD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3-4440-A861-567426773BDE}"/>
              </c:ext>
            </c:extLst>
          </c:dPt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#,##0.0</c:formatCode>
                <c:ptCount val="2"/>
                <c:pt idx="0">
                  <c:v>4.0999999999999996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F3-4440-A861-567426773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136-44AE-B7F9-3407A264BD2B}"/>
              </c:ext>
            </c:extLst>
          </c:dPt>
          <c:dPt>
            <c:idx val="1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36-44AE-B7F9-3407A264BD2B}"/>
              </c:ext>
            </c:extLst>
          </c:dPt>
          <c:dPt>
            <c:idx val="2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36-44AE-B7F9-3407A264BD2B}"/>
              </c:ext>
            </c:extLst>
          </c:dPt>
          <c:dPt>
            <c:idx val="3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0-4F66-9C76-30AF508F06E3}"/>
              </c:ext>
            </c:extLst>
          </c:dPt>
          <c:dPt>
            <c:idx val="4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0-4F66-9C76-30AF508F06E3}"/>
              </c:ext>
            </c:extLst>
          </c:dPt>
          <c:dPt>
            <c:idx val="5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00-4F66-9C76-30AF508F06E3}"/>
              </c:ext>
            </c:extLst>
          </c:dPt>
          <c:dPt>
            <c:idx val="6"/>
            <c:invertIfNegative val="0"/>
            <c:bubble3D val="0"/>
            <c:spPr>
              <a:solidFill>
                <a:srgbClr val="CC2A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00-4F66-9C76-30AF508F06E3}"/>
              </c:ext>
            </c:extLst>
          </c:dPt>
          <c:dPt>
            <c:idx val="7"/>
            <c:invertIfNegative val="0"/>
            <c:bubble3D val="0"/>
            <c:spPr>
              <a:solidFill>
                <a:srgbClr val="FFD7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00-4F66-9C76-30AF508F06E3}"/>
              </c:ext>
            </c:extLst>
          </c:dPt>
          <c:dPt>
            <c:idx val="8"/>
            <c:invertIfNegative val="0"/>
            <c:bubble3D val="0"/>
            <c:spPr>
              <a:solidFill>
                <a:srgbClr val="FFD7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00-4F66-9C76-30AF508F06E3}"/>
              </c:ext>
            </c:extLst>
          </c:dPt>
          <c:dPt>
            <c:idx val="9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E00-4F66-9C76-30AF508F06E3}"/>
              </c:ext>
            </c:extLst>
          </c:dPt>
          <c:dPt>
            <c:idx val="1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E00-4F66-9C76-30AF508F06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Planilha1!$B$2:$B$12</c:f>
              <c:numCache>
                <c:formatCode>###0%</c:formatCode>
                <c:ptCount val="11"/>
                <c:pt idx="0">
                  <c:v>1.7524109263086854E-2</c:v>
                </c:pt>
                <c:pt idx="1">
                  <c:v>3.2153308327284437E-3</c:v>
                </c:pt>
                <c:pt idx="2">
                  <c:v>5.0336997069165548E-3</c:v>
                </c:pt>
                <c:pt idx="3">
                  <c:v>7.8999192245748761E-3</c:v>
                </c:pt>
                <c:pt idx="4">
                  <c:v>9.5090309752752181E-3</c:v>
                </c:pt>
                <c:pt idx="5">
                  <c:v>9.6240147145849303E-2</c:v>
                </c:pt>
                <c:pt idx="6">
                  <c:v>4.3520778969032857E-2</c:v>
                </c:pt>
                <c:pt idx="7">
                  <c:v>9.2465228759445406E-2</c:v>
                </c:pt>
                <c:pt idx="8">
                  <c:v>0.21258231612507555</c:v>
                </c:pt>
                <c:pt idx="9">
                  <c:v>9.4632962352112188E-2</c:v>
                </c:pt>
                <c:pt idx="10">
                  <c:v>0.41737647664590194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00-4F66-9C76-30AF508F0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-1727852464"/>
        <c:axId val="-1727850832"/>
      </c:barChart>
      <c:catAx>
        <c:axId val="-172785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50832"/>
        <c:crosses val="autoZero"/>
        <c:auto val="1"/>
        <c:lblAlgn val="ctr"/>
        <c:lblOffset val="100"/>
        <c:noMultiLvlLbl val="0"/>
      </c:catAx>
      <c:valAx>
        <c:axId val="-1727850832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-172785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69850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55A6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ME</c:v>
                </c:pt>
                <c:pt idx="1">
                  <c:v>EPP</c:v>
                </c:pt>
              </c:strCache>
            </c:strRef>
          </c:cat>
          <c:val>
            <c:numRef>
              <c:f>Planilha1!$B$2:$B$3</c:f>
              <c:numCache>
                <c:formatCode>#,##0.0</c:formatCode>
                <c:ptCount val="2"/>
                <c:pt idx="0">
                  <c:v>8.188459461605218</c:v>
                </c:pt>
                <c:pt idx="1">
                  <c:v>8.1983131446235316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9A3-4DF7-9D11-190C94B14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27861168"/>
        <c:axId val="-1727856272"/>
      </c:lineChart>
      <c:catAx>
        <c:axId val="-172786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56272"/>
        <c:crosses val="autoZero"/>
        <c:auto val="1"/>
        <c:lblAlgn val="ctr"/>
        <c:lblOffset val="100"/>
        <c:noMultiLvlLbl val="0"/>
      </c:catAx>
      <c:valAx>
        <c:axId val="-1727856272"/>
        <c:scaling>
          <c:orientation val="minMax"/>
          <c:min val="8"/>
        </c:scaling>
        <c:delete val="1"/>
        <c:axPos val="l"/>
        <c:numFmt formatCode="#,##0.0" sourceLinked="1"/>
        <c:majorTickMark val="out"/>
        <c:minorTickMark val="none"/>
        <c:tickLblPos val="nextTo"/>
        <c:crossAx val="-172786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51523860797349E-2"/>
          <c:y val="0.16702121653801938"/>
          <c:w val="0.92809695227840527"/>
          <c:h val="0.659045600214542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90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08-4190-88CB-BDE8CCA9646E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69850" cap="rnd">
                <a:solidFill>
                  <a:srgbClr val="33CCC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08-4190-88CB-BDE8CCA964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rgbClr val="222A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0.0</c:formatCode>
                <c:ptCount val="2"/>
                <c:pt idx="0">
                  <c:v>8.1</c:v>
                </c:pt>
                <c:pt idx="1">
                  <c:v>8.3000000000000007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B08-4190-88CB-BDE8CCA96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27842672"/>
        <c:axId val="-1727840496"/>
      </c:lineChart>
      <c:catAx>
        <c:axId val="-172784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22A3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27840496"/>
        <c:crosses val="autoZero"/>
        <c:auto val="1"/>
        <c:lblAlgn val="ctr"/>
        <c:lblOffset val="100"/>
        <c:noMultiLvlLbl val="0"/>
      </c:catAx>
      <c:valAx>
        <c:axId val="-1727840496"/>
        <c:scaling>
          <c:orientation val="minMax"/>
          <c:max val="9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-1727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61DE-7BB0-483C-B5E5-6530ACAA2CB9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B5D81-855D-4B49-A145-565F7874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87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9C2E-3690-4747-873C-C54428296ACE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92D8-999D-4286-BA88-A810DC4CF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68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32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989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3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67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64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296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521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03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079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936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49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691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557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939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036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511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739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2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446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29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090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44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48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801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10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309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639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08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061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7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089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772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42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15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6719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7196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9592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2377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18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12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22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6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64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92D8-999D-4286-BA88-A810DC4CF43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47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9B07C7AB-AD99-4B55-8314-FFCC455B21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361699"/>
            <a:ext cx="11372912" cy="496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9E52C98C-CE9E-4241-AE71-42BB9FD60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492" y="0"/>
            <a:ext cx="4012590" cy="141824"/>
          </a:xfrm>
          <a:prstGeom prst="rect">
            <a:avLst/>
          </a:prstGeom>
          <a:solidFill>
            <a:srgbClr val="26C6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075DF5A3-D455-4D62-BCC6-78530A6CD3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933" y="6317470"/>
            <a:ext cx="12184067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94405076-695F-42B3-85CF-4680EE0FBA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2136" y="125706"/>
            <a:ext cx="3880946" cy="45719"/>
          </a:xfrm>
          <a:prstGeom prst="rect">
            <a:avLst/>
          </a:prstGeom>
          <a:solidFill>
            <a:srgbClr val="455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58624E3E-AC74-4E56-8E47-1201C54C05D0}"/>
              </a:ext>
            </a:extLst>
          </p:cNvPr>
          <p:cNvSpPr>
            <a:spLocks/>
          </p:cNvSpPr>
          <p:nvPr userDrawn="1"/>
        </p:nvSpPr>
        <p:spPr bwMode="auto">
          <a:xfrm>
            <a:off x="7933" y="-2453"/>
            <a:ext cx="457457" cy="394877"/>
          </a:xfrm>
          <a:custGeom>
            <a:avLst/>
            <a:gdLst>
              <a:gd name="connsiteX0" fmla="*/ 0 w 971651"/>
              <a:gd name="connsiteY0" fmla="*/ 0 h 838731"/>
              <a:gd name="connsiteX1" fmla="*/ 971651 w 971651"/>
              <a:gd name="connsiteY1" fmla="*/ 0 h 838731"/>
              <a:gd name="connsiteX2" fmla="*/ 0 w 971651"/>
              <a:gd name="connsiteY2" fmla="*/ 838731 h 8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1" h="838731">
                <a:moveTo>
                  <a:pt x="0" y="0"/>
                </a:moveTo>
                <a:lnTo>
                  <a:pt x="971651" y="0"/>
                </a:lnTo>
                <a:lnTo>
                  <a:pt x="0" y="838731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A271FCCF-1231-4D51-8415-753C78E5E9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6089" y="346705"/>
            <a:ext cx="4012590" cy="4571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F377C02-3B4E-41BD-BE4D-874822A4CB48}"/>
              </a:ext>
            </a:extLst>
          </p:cNvPr>
          <p:cNvGrpSpPr/>
          <p:nvPr userDrawn="1"/>
        </p:nvGrpSpPr>
        <p:grpSpPr>
          <a:xfrm>
            <a:off x="11705670" y="7452"/>
            <a:ext cx="450703" cy="388638"/>
            <a:chOff x="4764161" y="485017"/>
            <a:chExt cx="7427839" cy="6404972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C16951D-DAE0-4105-B4F6-703ED075C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4161" y="485017"/>
              <a:ext cx="7427839" cy="6404972"/>
            </a:xfrm>
            <a:custGeom>
              <a:avLst/>
              <a:gdLst>
                <a:gd name="T0" fmla="*/ 4682 w 4682"/>
                <a:gd name="T1" fmla="*/ 0 h 4298"/>
                <a:gd name="T2" fmla="*/ 0 w 4682"/>
                <a:gd name="T3" fmla="*/ 4298 h 4298"/>
                <a:gd name="T4" fmla="*/ 4682 w 4682"/>
                <a:gd name="T5" fmla="*/ 4298 h 4298"/>
                <a:gd name="T6" fmla="*/ 4682 w 4682"/>
                <a:gd name="T7" fmla="*/ 0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2" h="4298">
                  <a:moveTo>
                    <a:pt x="4682" y="0"/>
                  </a:moveTo>
                  <a:lnTo>
                    <a:pt x="0" y="4298"/>
                  </a:lnTo>
                  <a:lnTo>
                    <a:pt x="4682" y="4298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5965808-7BBE-4E67-80E0-B2D02765DC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6269" y="4269485"/>
              <a:ext cx="2985731" cy="2581064"/>
            </a:xfrm>
            <a:custGeom>
              <a:avLst/>
              <a:gdLst>
                <a:gd name="T0" fmla="*/ 1882 w 1882"/>
                <a:gd name="T1" fmla="*/ 214 h 1732"/>
                <a:gd name="T2" fmla="*/ 1882 w 1882"/>
                <a:gd name="T3" fmla="*/ 0 h 1732"/>
                <a:gd name="T4" fmla="*/ 0 w 1882"/>
                <a:gd name="T5" fmla="*/ 1732 h 1732"/>
                <a:gd name="T6" fmla="*/ 229 w 1882"/>
                <a:gd name="T7" fmla="*/ 1732 h 1732"/>
                <a:gd name="T8" fmla="*/ 1882 w 1882"/>
                <a:gd name="T9" fmla="*/ 214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2" h="1732">
                  <a:moveTo>
                    <a:pt x="1882" y="214"/>
                  </a:moveTo>
                  <a:lnTo>
                    <a:pt x="1882" y="0"/>
                  </a:lnTo>
                  <a:lnTo>
                    <a:pt x="0" y="1732"/>
                  </a:lnTo>
                  <a:lnTo>
                    <a:pt x="229" y="1732"/>
                  </a:lnTo>
                  <a:lnTo>
                    <a:pt x="1882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463C0464-B1F4-4D95-9DBB-0CE6558E2991}"/>
              </a:ext>
            </a:extLst>
          </p:cNvPr>
          <p:cNvSpPr>
            <a:spLocks/>
          </p:cNvSpPr>
          <p:nvPr userDrawn="1"/>
        </p:nvSpPr>
        <p:spPr bwMode="auto">
          <a:xfrm>
            <a:off x="7933" y="6364974"/>
            <a:ext cx="500067" cy="493026"/>
          </a:xfrm>
          <a:custGeom>
            <a:avLst/>
            <a:gdLst>
              <a:gd name="connsiteX0" fmla="*/ 0 w 971651"/>
              <a:gd name="connsiteY0" fmla="*/ 0 h 838731"/>
              <a:gd name="connsiteX1" fmla="*/ 971651 w 971651"/>
              <a:gd name="connsiteY1" fmla="*/ 0 h 838731"/>
              <a:gd name="connsiteX2" fmla="*/ 0 w 971651"/>
              <a:gd name="connsiteY2" fmla="*/ 838731 h 8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1" h="838731">
                <a:moveTo>
                  <a:pt x="0" y="0"/>
                </a:moveTo>
                <a:lnTo>
                  <a:pt x="971651" y="0"/>
                </a:lnTo>
                <a:lnTo>
                  <a:pt x="0" y="838731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66A4DEE-2F2C-4B90-B03A-67CCBA2B1EA4}"/>
              </a:ext>
            </a:extLst>
          </p:cNvPr>
          <p:cNvCxnSpPr>
            <a:cxnSpLocks/>
          </p:cNvCxnSpPr>
          <p:nvPr userDrawn="1"/>
        </p:nvCxnSpPr>
        <p:spPr>
          <a:xfrm>
            <a:off x="-35627" y="6317470"/>
            <a:ext cx="12192000" cy="0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 userDrawn="1"/>
        </p:nvSpPr>
        <p:spPr>
          <a:xfrm>
            <a:off x="11410202" y="6363759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E6FEBDC-E80C-4FD3-9100-C1787748C3CE}" type="slidenum">
              <a:rPr lang="pt-BR" b="1" smtClean="0">
                <a:solidFill>
                  <a:srgbClr val="1E9DAE"/>
                </a:solidFill>
              </a:rPr>
              <a:pPr algn="ctr"/>
              <a:t>‹nº›</a:t>
            </a:fld>
            <a:endParaRPr lang="pt-BR" b="1" dirty="0">
              <a:solidFill>
                <a:srgbClr val="1E9DAE"/>
              </a:solidFill>
            </a:endParaRPr>
          </a:p>
        </p:txBody>
      </p:sp>
      <p:sp>
        <p:nvSpPr>
          <p:cNvPr id="14" name="Rectangle 5">
            <a:extLst/>
          </p:cNvPr>
          <p:cNvSpPr>
            <a:spLocks noChangeArrowheads="1"/>
          </p:cNvSpPr>
          <p:nvPr userDrawn="1"/>
        </p:nvSpPr>
        <p:spPr bwMode="auto">
          <a:xfrm rot="16200000">
            <a:off x="11229493" y="6543952"/>
            <a:ext cx="332558" cy="45719"/>
          </a:xfrm>
          <a:prstGeom prst="rect">
            <a:avLst/>
          </a:prstGeom>
          <a:solidFill>
            <a:srgbClr val="1E9DAE"/>
          </a:solidFill>
          <a:ln>
            <a:solidFill>
              <a:srgbClr val="1E9DA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3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F6FAB5-4CD2-4EB8-835F-69E20FDF26EC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836F419-7DD6-4C84-BEB4-23F2648C8FF9}"/>
              </a:ext>
            </a:extLst>
          </p:cNvPr>
          <p:cNvSpPr/>
          <p:nvPr userDrawn="1"/>
        </p:nvSpPr>
        <p:spPr>
          <a:xfrm flipV="1">
            <a:off x="0" y="6363259"/>
            <a:ext cx="12191999" cy="48851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FF03E7-89C0-434D-A818-DAD53FB64778}"/>
              </a:ext>
            </a:extLst>
          </p:cNvPr>
          <p:cNvSpPr/>
          <p:nvPr userDrawn="1"/>
        </p:nvSpPr>
        <p:spPr>
          <a:xfrm>
            <a:off x="0" y="6406500"/>
            <a:ext cx="12191999" cy="45150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2BCC2657-C36C-4DA6-990F-3048467F12DE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351" y="-3913"/>
            <a:ext cx="1282323" cy="1105738"/>
          </a:xfrm>
          <a:custGeom>
            <a:avLst/>
            <a:gdLst>
              <a:gd name="T0" fmla="*/ 4682 w 4682"/>
              <a:gd name="T1" fmla="*/ 0 h 4298"/>
              <a:gd name="T2" fmla="*/ 0 w 4682"/>
              <a:gd name="T3" fmla="*/ 4298 h 4298"/>
              <a:gd name="T4" fmla="*/ 4682 w 4682"/>
              <a:gd name="T5" fmla="*/ 4298 h 4298"/>
              <a:gd name="T6" fmla="*/ 4682 w 4682"/>
              <a:gd name="T7" fmla="*/ 0 h 4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2" h="4298">
                <a:moveTo>
                  <a:pt x="4682" y="0"/>
                </a:moveTo>
                <a:lnTo>
                  <a:pt x="0" y="4298"/>
                </a:lnTo>
                <a:lnTo>
                  <a:pt x="4682" y="4298"/>
                </a:lnTo>
                <a:lnTo>
                  <a:pt x="4682" y="0"/>
                </a:lnTo>
                <a:close/>
              </a:path>
            </a:pathLst>
          </a:cu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C0FE773-CBE6-4ABC-929A-0597A498E4D9}"/>
              </a:ext>
            </a:extLst>
          </p:cNvPr>
          <p:cNvSpPr>
            <a:spLocks/>
          </p:cNvSpPr>
          <p:nvPr userDrawn="1"/>
        </p:nvSpPr>
        <p:spPr bwMode="auto">
          <a:xfrm>
            <a:off x="7933" y="7453"/>
            <a:ext cx="1037096" cy="729998"/>
          </a:xfrm>
          <a:custGeom>
            <a:avLst/>
            <a:gdLst>
              <a:gd name="T0" fmla="*/ 6128 w 6128"/>
              <a:gd name="T1" fmla="*/ 0 h 4592"/>
              <a:gd name="T2" fmla="*/ 0 w 6128"/>
              <a:gd name="T3" fmla="*/ 0 h 4592"/>
              <a:gd name="T4" fmla="*/ 0 w 6128"/>
              <a:gd name="T5" fmla="*/ 4592 h 4592"/>
              <a:gd name="T6" fmla="*/ 1131 w 6128"/>
              <a:gd name="T7" fmla="*/ 4592 h 4592"/>
              <a:gd name="T8" fmla="*/ 6128 w 6128"/>
              <a:gd name="T9" fmla="*/ 0 h 4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8" h="4592">
                <a:moveTo>
                  <a:pt x="6128" y="0"/>
                </a:moveTo>
                <a:lnTo>
                  <a:pt x="0" y="0"/>
                </a:lnTo>
                <a:lnTo>
                  <a:pt x="0" y="4592"/>
                </a:lnTo>
                <a:lnTo>
                  <a:pt x="1131" y="4592"/>
                </a:lnTo>
                <a:lnTo>
                  <a:pt x="6128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11410202" y="6442137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E6FEBDC-E80C-4FD3-9100-C1787748C3CE}" type="slidenum">
              <a:rPr lang="pt-BR" b="1" smtClean="0">
                <a:solidFill>
                  <a:srgbClr val="455A64"/>
                </a:solidFill>
              </a:rPr>
              <a:pPr algn="ctr"/>
              <a:t>‹nº›</a:t>
            </a:fld>
            <a:endParaRPr lang="pt-BR" b="1" dirty="0">
              <a:solidFill>
                <a:srgbClr val="45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F6FAB5-4CD2-4EB8-835F-69E20FDF26EC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2BCC2657-C36C-4DA6-990F-3048467F12DE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10997969" y="88292"/>
            <a:ext cx="1282323" cy="1105738"/>
          </a:xfrm>
          <a:custGeom>
            <a:avLst/>
            <a:gdLst>
              <a:gd name="T0" fmla="*/ 4682 w 4682"/>
              <a:gd name="T1" fmla="*/ 0 h 4298"/>
              <a:gd name="T2" fmla="*/ 0 w 4682"/>
              <a:gd name="T3" fmla="*/ 4298 h 4298"/>
              <a:gd name="T4" fmla="*/ 4682 w 4682"/>
              <a:gd name="T5" fmla="*/ 4298 h 4298"/>
              <a:gd name="T6" fmla="*/ 4682 w 4682"/>
              <a:gd name="T7" fmla="*/ 0 h 4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2" h="4298">
                <a:moveTo>
                  <a:pt x="4682" y="0"/>
                </a:moveTo>
                <a:lnTo>
                  <a:pt x="0" y="4298"/>
                </a:lnTo>
                <a:lnTo>
                  <a:pt x="4682" y="4298"/>
                </a:lnTo>
                <a:lnTo>
                  <a:pt x="4682" y="0"/>
                </a:lnTo>
                <a:close/>
              </a:path>
            </a:pathLst>
          </a:cu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C0FE773-CBE6-4ABC-929A-0597A498E4D9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1120582" y="153549"/>
            <a:ext cx="1037096" cy="729998"/>
          </a:xfrm>
          <a:custGeom>
            <a:avLst/>
            <a:gdLst>
              <a:gd name="T0" fmla="*/ 6128 w 6128"/>
              <a:gd name="T1" fmla="*/ 0 h 4592"/>
              <a:gd name="T2" fmla="*/ 0 w 6128"/>
              <a:gd name="T3" fmla="*/ 0 h 4592"/>
              <a:gd name="T4" fmla="*/ 0 w 6128"/>
              <a:gd name="T5" fmla="*/ 4592 h 4592"/>
              <a:gd name="T6" fmla="*/ 1131 w 6128"/>
              <a:gd name="T7" fmla="*/ 4592 h 4592"/>
              <a:gd name="T8" fmla="*/ 6128 w 6128"/>
              <a:gd name="T9" fmla="*/ 0 h 4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8" h="4592">
                <a:moveTo>
                  <a:pt x="6128" y="0"/>
                </a:moveTo>
                <a:lnTo>
                  <a:pt x="0" y="0"/>
                </a:lnTo>
                <a:lnTo>
                  <a:pt x="0" y="4592"/>
                </a:lnTo>
                <a:lnTo>
                  <a:pt x="1131" y="4592"/>
                </a:lnTo>
                <a:lnTo>
                  <a:pt x="6128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8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8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8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0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6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2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8.xml"/><Relationship Id="rId5" Type="http://schemas.openxmlformats.org/officeDocument/2006/relationships/chart" Target="../charts/chart87.xml"/><Relationship Id="rId4" Type="http://schemas.openxmlformats.org/officeDocument/2006/relationships/chart" Target="../charts/chart8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chart" Target="../charts/chart9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5.xml"/><Relationship Id="rId5" Type="http://schemas.openxmlformats.org/officeDocument/2006/relationships/chart" Target="../charts/chart94.xml"/><Relationship Id="rId4" Type="http://schemas.openxmlformats.org/officeDocument/2006/relationships/chart" Target="../charts/chart9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8.xml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2.xml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chart" Target="../charts/chart104.xml"/><Relationship Id="rId4" Type="http://schemas.openxmlformats.org/officeDocument/2006/relationships/chart" Target="../charts/chart10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8.xml"/><Relationship Id="rId5" Type="http://schemas.openxmlformats.org/officeDocument/2006/relationships/chart" Target="../charts/chart107.xml"/><Relationship Id="rId4" Type="http://schemas.openxmlformats.org/officeDocument/2006/relationships/chart" Target="../charts/chart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chart" Target="../charts/chart1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chart" Target="../charts/chart10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4.xml"/><Relationship Id="rId5" Type="http://schemas.openxmlformats.org/officeDocument/2006/relationships/chart" Target="../charts/chart113.xml"/><Relationship Id="rId4" Type="http://schemas.openxmlformats.org/officeDocument/2006/relationships/chart" Target="../charts/chart1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chart" Target="../charts/chart1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chart" Target="../charts/chart1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0.xml"/><Relationship Id="rId5" Type="http://schemas.openxmlformats.org/officeDocument/2006/relationships/chart" Target="../charts/chart119.xml"/><Relationship Id="rId4" Type="http://schemas.openxmlformats.org/officeDocument/2006/relationships/chart" Target="../charts/chart1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chart" Target="../charts/chart1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chart" Target="../charts/chart12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chart" Target="../charts/chart1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4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7.xml"/><Relationship Id="rId5" Type="http://schemas.openxmlformats.org/officeDocument/2006/relationships/chart" Target="../charts/chart126.xml"/><Relationship Id="rId4" Type="http://schemas.openxmlformats.org/officeDocument/2006/relationships/chart" Target="../charts/chart1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3C781-B242-4E77-B8BD-906FC20EC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3"/>
          <a:stretch/>
        </p:blipFill>
        <p:spPr>
          <a:xfrm>
            <a:off x="508323" y="-1"/>
            <a:ext cx="11691160" cy="685054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8A75328-5125-4F74-A2A6-3FC718ABC7B7}"/>
              </a:ext>
            </a:extLst>
          </p:cNvPr>
          <p:cNvSpPr/>
          <p:nvPr/>
        </p:nvSpPr>
        <p:spPr>
          <a:xfrm>
            <a:off x="1295400" y="3855249"/>
            <a:ext cx="4038600" cy="3033500"/>
          </a:xfrm>
          <a:prstGeom prst="rect">
            <a:avLst/>
          </a:prstGeom>
          <a:solidFill>
            <a:srgbClr val="26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Título 1"/>
          <p:cNvSpPr txBox="1">
            <a:spLocks/>
          </p:cNvSpPr>
          <p:nvPr/>
        </p:nvSpPr>
        <p:spPr>
          <a:xfrm>
            <a:off x="1527252" y="6254881"/>
            <a:ext cx="4402267" cy="413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latin typeface="+mn-lt"/>
              </a:rPr>
              <a:t>pesquisa quantitativa</a:t>
            </a:r>
          </a:p>
        </p:txBody>
      </p:sp>
      <p:sp>
        <p:nvSpPr>
          <p:cNvPr id="107" name="Título 1"/>
          <p:cNvSpPr txBox="1">
            <a:spLocks/>
          </p:cNvSpPr>
          <p:nvPr/>
        </p:nvSpPr>
        <p:spPr>
          <a:xfrm>
            <a:off x="1524940" y="5988094"/>
            <a:ext cx="3577791" cy="395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i="1" dirty="0">
                <a:latin typeface="+mn-lt"/>
              </a:rPr>
              <a:t>novembro de 2018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4447A2BE-D947-45DB-95E3-F50D70546D7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1218406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A4251AE-BDCC-404F-8CF7-D2D6EF581599}"/>
              </a:ext>
            </a:extLst>
          </p:cNvPr>
          <p:cNvSpPr>
            <a:spLocks/>
          </p:cNvSpPr>
          <p:nvPr/>
        </p:nvSpPr>
        <p:spPr bwMode="auto">
          <a:xfrm>
            <a:off x="7933" y="7452"/>
            <a:ext cx="3935417" cy="6843097"/>
          </a:xfrm>
          <a:custGeom>
            <a:avLst/>
            <a:gdLst>
              <a:gd name="T0" fmla="*/ 6128 w 6128"/>
              <a:gd name="T1" fmla="*/ 0 h 4592"/>
              <a:gd name="T2" fmla="*/ 0 w 6128"/>
              <a:gd name="T3" fmla="*/ 0 h 4592"/>
              <a:gd name="T4" fmla="*/ 0 w 6128"/>
              <a:gd name="T5" fmla="*/ 4592 h 4592"/>
              <a:gd name="T6" fmla="*/ 1131 w 6128"/>
              <a:gd name="T7" fmla="*/ 4592 h 4592"/>
              <a:gd name="T8" fmla="*/ 6128 w 6128"/>
              <a:gd name="T9" fmla="*/ 0 h 4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8" h="4592">
                <a:moveTo>
                  <a:pt x="6128" y="0"/>
                </a:moveTo>
                <a:lnTo>
                  <a:pt x="0" y="0"/>
                </a:lnTo>
                <a:lnTo>
                  <a:pt x="0" y="4592"/>
                </a:lnTo>
                <a:lnTo>
                  <a:pt x="1131" y="4592"/>
                </a:lnTo>
                <a:lnTo>
                  <a:pt x="6128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982825B-C88F-4794-BEE2-01D42365F72C}"/>
              </a:ext>
            </a:extLst>
          </p:cNvPr>
          <p:cNvSpPr>
            <a:spLocks/>
          </p:cNvSpPr>
          <p:nvPr/>
        </p:nvSpPr>
        <p:spPr bwMode="auto">
          <a:xfrm>
            <a:off x="8463419" y="3687001"/>
            <a:ext cx="3713064" cy="3201748"/>
          </a:xfrm>
          <a:custGeom>
            <a:avLst/>
            <a:gdLst>
              <a:gd name="T0" fmla="*/ 4682 w 4682"/>
              <a:gd name="T1" fmla="*/ 0 h 4298"/>
              <a:gd name="T2" fmla="*/ 0 w 4682"/>
              <a:gd name="T3" fmla="*/ 4298 h 4298"/>
              <a:gd name="T4" fmla="*/ 4682 w 4682"/>
              <a:gd name="T5" fmla="*/ 4298 h 4298"/>
              <a:gd name="T6" fmla="*/ 4682 w 4682"/>
              <a:gd name="T7" fmla="*/ 0 h 4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2" h="4298">
                <a:moveTo>
                  <a:pt x="4682" y="0"/>
                </a:moveTo>
                <a:lnTo>
                  <a:pt x="0" y="4298"/>
                </a:lnTo>
                <a:lnTo>
                  <a:pt x="4682" y="4298"/>
                </a:lnTo>
                <a:lnTo>
                  <a:pt x="4682" y="0"/>
                </a:lnTo>
                <a:close/>
              </a:path>
            </a:pathLst>
          </a:cu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B4159B5-BDD9-418F-A606-4C44F5C8195D}"/>
              </a:ext>
            </a:extLst>
          </p:cNvPr>
          <p:cNvSpPr>
            <a:spLocks/>
          </p:cNvSpPr>
          <p:nvPr/>
        </p:nvSpPr>
        <p:spPr bwMode="auto">
          <a:xfrm>
            <a:off x="7933" y="7452"/>
            <a:ext cx="4578544" cy="3950577"/>
          </a:xfrm>
          <a:custGeom>
            <a:avLst/>
            <a:gdLst>
              <a:gd name="T0" fmla="*/ 0 w 2886"/>
              <a:gd name="T1" fmla="*/ 2277 h 2651"/>
              <a:gd name="T2" fmla="*/ 0 w 2886"/>
              <a:gd name="T3" fmla="*/ 2651 h 2651"/>
              <a:gd name="T4" fmla="*/ 2886 w 2886"/>
              <a:gd name="T5" fmla="*/ 0 h 2651"/>
              <a:gd name="T6" fmla="*/ 2480 w 2886"/>
              <a:gd name="T7" fmla="*/ 0 h 2651"/>
              <a:gd name="T8" fmla="*/ 0 w 2886"/>
              <a:gd name="T9" fmla="*/ 2277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6" h="2651">
                <a:moveTo>
                  <a:pt x="0" y="2277"/>
                </a:moveTo>
                <a:lnTo>
                  <a:pt x="0" y="2651"/>
                </a:lnTo>
                <a:lnTo>
                  <a:pt x="2886" y="0"/>
                </a:lnTo>
                <a:lnTo>
                  <a:pt x="2480" y="0"/>
                </a:lnTo>
                <a:lnTo>
                  <a:pt x="0" y="22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AE5654B-CA6C-4DAF-BEA0-14EC6A7AEA0E}"/>
              </a:ext>
            </a:extLst>
          </p:cNvPr>
          <p:cNvSpPr>
            <a:spLocks/>
          </p:cNvSpPr>
          <p:nvPr/>
        </p:nvSpPr>
        <p:spPr bwMode="auto">
          <a:xfrm>
            <a:off x="8463419" y="4269485"/>
            <a:ext cx="3728581" cy="2619264"/>
          </a:xfrm>
          <a:custGeom>
            <a:avLst/>
            <a:gdLst>
              <a:gd name="T0" fmla="*/ 1882 w 1882"/>
              <a:gd name="T1" fmla="*/ 214 h 1732"/>
              <a:gd name="T2" fmla="*/ 1882 w 1882"/>
              <a:gd name="T3" fmla="*/ 0 h 1732"/>
              <a:gd name="T4" fmla="*/ 0 w 1882"/>
              <a:gd name="T5" fmla="*/ 1732 h 1732"/>
              <a:gd name="T6" fmla="*/ 229 w 1882"/>
              <a:gd name="T7" fmla="*/ 1732 h 1732"/>
              <a:gd name="T8" fmla="*/ 1882 w 1882"/>
              <a:gd name="T9" fmla="*/ 214 h 1732"/>
              <a:gd name="connsiteX0" fmla="*/ 9936 w 10000"/>
              <a:gd name="connsiteY0" fmla="*/ 10093 h 10093"/>
              <a:gd name="connsiteX1" fmla="*/ 10000 w 10000"/>
              <a:gd name="connsiteY1" fmla="*/ 0 h 10093"/>
              <a:gd name="connsiteX2" fmla="*/ 0 w 10000"/>
              <a:gd name="connsiteY2" fmla="*/ 10000 h 10093"/>
              <a:gd name="connsiteX3" fmla="*/ 1217 w 10000"/>
              <a:gd name="connsiteY3" fmla="*/ 10000 h 10093"/>
              <a:gd name="connsiteX4" fmla="*/ 9936 w 10000"/>
              <a:gd name="connsiteY4" fmla="*/ 10093 h 10093"/>
              <a:gd name="connsiteX0" fmla="*/ 12424 w 12488"/>
              <a:gd name="connsiteY0" fmla="*/ 10093 h 10148"/>
              <a:gd name="connsiteX1" fmla="*/ 12488 w 12488"/>
              <a:gd name="connsiteY1" fmla="*/ 0 h 10148"/>
              <a:gd name="connsiteX2" fmla="*/ 0 w 12488"/>
              <a:gd name="connsiteY2" fmla="*/ 10148 h 10148"/>
              <a:gd name="connsiteX3" fmla="*/ 3705 w 12488"/>
              <a:gd name="connsiteY3" fmla="*/ 10000 h 10148"/>
              <a:gd name="connsiteX4" fmla="*/ 12424 w 12488"/>
              <a:gd name="connsiteY4" fmla="*/ 10093 h 1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8" h="10148">
                <a:moveTo>
                  <a:pt x="12424" y="10093"/>
                </a:moveTo>
                <a:cubicBezTo>
                  <a:pt x="12445" y="6729"/>
                  <a:pt x="12467" y="3364"/>
                  <a:pt x="12488" y="0"/>
                </a:cubicBezTo>
                <a:lnTo>
                  <a:pt x="0" y="10148"/>
                </a:lnTo>
                <a:lnTo>
                  <a:pt x="3705" y="10000"/>
                </a:lnTo>
                <a:lnTo>
                  <a:pt x="12424" y="100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C7F56CE-560F-4EAA-BAF8-7308C9588A0F}"/>
              </a:ext>
            </a:extLst>
          </p:cNvPr>
          <p:cNvSpPr>
            <a:spLocks/>
          </p:cNvSpPr>
          <p:nvPr/>
        </p:nvSpPr>
        <p:spPr bwMode="auto">
          <a:xfrm>
            <a:off x="7933" y="7452"/>
            <a:ext cx="3579070" cy="3090719"/>
          </a:xfrm>
          <a:custGeom>
            <a:avLst/>
            <a:gdLst>
              <a:gd name="T0" fmla="*/ 0 w 2256"/>
              <a:gd name="T1" fmla="*/ 2074 h 2074"/>
              <a:gd name="T2" fmla="*/ 2256 w 2256"/>
              <a:gd name="T3" fmla="*/ 0 h 2074"/>
              <a:gd name="T4" fmla="*/ 2027 w 2256"/>
              <a:gd name="T5" fmla="*/ 0 h 2074"/>
              <a:gd name="T6" fmla="*/ 0 w 2256"/>
              <a:gd name="T7" fmla="*/ 1866 h 2074"/>
              <a:gd name="T8" fmla="*/ 0 w 2256"/>
              <a:gd name="T9" fmla="*/ 2074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6" h="2074">
                <a:moveTo>
                  <a:pt x="0" y="2074"/>
                </a:moveTo>
                <a:lnTo>
                  <a:pt x="2256" y="0"/>
                </a:lnTo>
                <a:lnTo>
                  <a:pt x="2027" y="0"/>
                </a:lnTo>
                <a:lnTo>
                  <a:pt x="0" y="1866"/>
                </a:lnTo>
                <a:lnTo>
                  <a:pt x="0" y="20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4F830943-6A2B-46ED-AA8A-2E5DF8F4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53" y="529801"/>
            <a:ext cx="5374268" cy="538739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8DD2D9BC-22C6-460B-9330-BAEE1ED16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91" y="644899"/>
            <a:ext cx="5133628" cy="5145295"/>
          </a:xfrm>
          <a:prstGeom prst="ellipse">
            <a:avLst/>
          </a:prstGeom>
          <a:solidFill>
            <a:srgbClr val="5E7A8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457769" y="2140971"/>
            <a:ext cx="5846269" cy="1201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i="1" dirty="0">
                <a:solidFill>
                  <a:srgbClr val="33CCCC"/>
                </a:solidFill>
                <a:latin typeface="+mn-lt"/>
              </a:rPr>
              <a:t>Integridade</a:t>
            </a: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1457769" y="3855249"/>
            <a:ext cx="3958741" cy="1201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9600" b="1" i="1" dirty="0">
                <a:solidFill>
                  <a:srgbClr val="33CCCC"/>
                </a:solidFill>
                <a:latin typeface="+mn-lt"/>
              </a:rPr>
              <a:t>MPE</a:t>
            </a:r>
          </a:p>
        </p:txBody>
      </p:sp>
      <p:sp>
        <p:nvSpPr>
          <p:cNvPr id="105" name="Título 1"/>
          <p:cNvSpPr txBox="1">
            <a:spLocks/>
          </p:cNvSpPr>
          <p:nvPr/>
        </p:nvSpPr>
        <p:spPr>
          <a:xfrm>
            <a:off x="1390852" y="3288828"/>
            <a:ext cx="3959638" cy="688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nas</a:t>
            </a:r>
          </a:p>
        </p:txBody>
      </p:sp>
      <p:sp>
        <p:nvSpPr>
          <p:cNvPr id="298" name="Freeform 9">
            <a:extLst>
              <a:ext uri="{FF2B5EF4-FFF2-40B4-BE49-F238E27FC236}">
                <a16:creationId xmlns:a16="http://schemas.microsoft.com/office/drawing/2014/main" id="{EAB7CC49-F2D3-464A-94B1-ABA1EF3D2AC4}"/>
              </a:ext>
            </a:extLst>
          </p:cNvPr>
          <p:cNvSpPr>
            <a:spLocks noEditPoints="1"/>
          </p:cNvSpPr>
          <p:nvPr/>
        </p:nvSpPr>
        <p:spPr bwMode="auto">
          <a:xfrm>
            <a:off x="2467153" y="1130799"/>
            <a:ext cx="1761867" cy="862417"/>
          </a:xfrm>
          <a:custGeom>
            <a:avLst/>
            <a:gdLst>
              <a:gd name="T0" fmla="*/ 13 w 279"/>
              <a:gd name="T1" fmla="*/ 78 h 135"/>
              <a:gd name="T2" fmla="*/ 28 w 279"/>
              <a:gd name="T3" fmla="*/ 77 h 135"/>
              <a:gd name="T4" fmla="*/ 5 w 279"/>
              <a:gd name="T5" fmla="*/ 61 h 135"/>
              <a:gd name="T6" fmla="*/ 28 w 279"/>
              <a:gd name="T7" fmla="*/ 43 h 135"/>
              <a:gd name="T8" fmla="*/ 31 w 279"/>
              <a:gd name="T9" fmla="*/ 58 h 135"/>
              <a:gd name="T10" fmla="*/ 21 w 279"/>
              <a:gd name="T11" fmla="*/ 53 h 135"/>
              <a:gd name="T12" fmla="*/ 23 w 279"/>
              <a:gd name="T13" fmla="*/ 61 h 135"/>
              <a:gd name="T14" fmla="*/ 42 w 279"/>
              <a:gd name="T15" fmla="*/ 73 h 135"/>
              <a:gd name="T16" fmla="*/ 18 w 279"/>
              <a:gd name="T17" fmla="*/ 92 h 135"/>
              <a:gd name="T18" fmla="*/ 1 w 279"/>
              <a:gd name="T19" fmla="*/ 76 h 135"/>
              <a:gd name="T20" fmla="*/ 90 w 279"/>
              <a:gd name="T21" fmla="*/ 44 h 135"/>
              <a:gd name="T22" fmla="*/ 64 w 279"/>
              <a:gd name="T23" fmla="*/ 63 h 135"/>
              <a:gd name="T24" fmla="*/ 62 w 279"/>
              <a:gd name="T25" fmla="*/ 72 h 135"/>
              <a:gd name="T26" fmla="*/ 81 w 279"/>
              <a:gd name="T27" fmla="*/ 91 h 135"/>
              <a:gd name="T28" fmla="*/ 98 w 279"/>
              <a:gd name="T29" fmla="*/ 44 h 135"/>
              <a:gd name="T30" fmla="*/ 132 w 279"/>
              <a:gd name="T31" fmla="*/ 48 h 135"/>
              <a:gd name="T32" fmla="*/ 121 w 279"/>
              <a:gd name="T33" fmla="*/ 67 h 135"/>
              <a:gd name="T34" fmla="*/ 128 w 279"/>
              <a:gd name="T35" fmla="*/ 83 h 135"/>
              <a:gd name="T36" fmla="*/ 88 w 279"/>
              <a:gd name="T37" fmla="*/ 91 h 135"/>
              <a:gd name="T38" fmla="*/ 112 w 279"/>
              <a:gd name="T39" fmla="*/ 63 h 135"/>
              <a:gd name="T40" fmla="*/ 119 w 279"/>
              <a:gd name="T41" fmla="*/ 54 h 135"/>
              <a:gd name="T42" fmla="*/ 105 w 279"/>
              <a:gd name="T43" fmla="*/ 71 h 135"/>
              <a:gd name="T44" fmla="*/ 117 w 279"/>
              <a:gd name="T45" fmla="*/ 77 h 135"/>
              <a:gd name="T46" fmla="*/ 105 w 279"/>
              <a:gd name="T47" fmla="*/ 71 h 135"/>
              <a:gd name="T48" fmla="*/ 166 w 279"/>
              <a:gd name="T49" fmla="*/ 44 h 135"/>
              <a:gd name="T50" fmla="*/ 181 w 279"/>
              <a:gd name="T51" fmla="*/ 53 h 135"/>
              <a:gd name="T52" fmla="*/ 167 w 279"/>
              <a:gd name="T53" fmla="*/ 68 h 135"/>
              <a:gd name="T54" fmla="*/ 175 w 279"/>
              <a:gd name="T55" fmla="*/ 75 h 135"/>
              <a:gd name="T56" fmla="*/ 161 w 279"/>
              <a:gd name="T57" fmla="*/ 91 h 135"/>
              <a:gd name="T58" fmla="*/ 161 w 279"/>
              <a:gd name="T59" fmla="*/ 73 h 135"/>
              <a:gd name="T60" fmla="*/ 148 w 279"/>
              <a:gd name="T61" fmla="*/ 91 h 135"/>
              <a:gd name="T62" fmla="*/ 153 w 279"/>
              <a:gd name="T63" fmla="*/ 64 h 135"/>
              <a:gd name="T64" fmla="*/ 168 w 279"/>
              <a:gd name="T65" fmla="*/ 59 h 135"/>
              <a:gd name="T66" fmla="*/ 160 w 279"/>
              <a:gd name="T67" fmla="*/ 53 h 135"/>
              <a:gd name="T68" fmla="*/ 205 w 279"/>
              <a:gd name="T69" fmla="*/ 44 h 135"/>
              <a:gd name="T70" fmla="*/ 215 w 279"/>
              <a:gd name="T71" fmla="*/ 91 h 135"/>
              <a:gd name="T72" fmla="*/ 190 w 279"/>
              <a:gd name="T73" fmla="*/ 91 h 135"/>
              <a:gd name="T74" fmla="*/ 213 w 279"/>
              <a:gd name="T75" fmla="*/ 73 h 135"/>
              <a:gd name="T76" fmla="*/ 200 w 279"/>
              <a:gd name="T77" fmla="*/ 73 h 135"/>
              <a:gd name="T78" fmla="*/ 279 w 279"/>
              <a:gd name="T79" fmla="*/ 44 h 135"/>
              <a:gd name="T80" fmla="*/ 253 w 279"/>
              <a:gd name="T81" fmla="*/ 63 h 135"/>
              <a:gd name="T82" fmla="*/ 251 w 279"/>
              <a:gd name="T83" fmla="*/ 72 h 135"/>
              <a:gd name="T84" fmla="*/ 270 w 279"/>
              <a:gd name="T85" fmla="*/ 91 h 135"/>
              <a:gd name="T86" fmla="*/ 189 w 279"/>
              <a:gd name="T87" fmla="*/ 22 h 135"/>
              <a:gd name="T88" fmla="*/ 103 w 279"/>
              <a:gd name="T89" fmla="*/ 22 h 135"/>
              <a:gd name="T90" fmla="*/ 190 w 279"/>
              <a:gd name="T91" fmla="*/ 14 h 135"/>
              <a:gd name="T92" fmla="*/ 82 w 279"/>
              <a:gd name="T93" fmla="*/ 121 h 135"/>
              <a:gd name="T94" fmla="*/ 79 w 279"/>
              <a:gd name="T95" fmla="*/ 135 h 135"/>
              <a:gd name="T96" fmla="*/ 173 w 279"/>
              <a:gd name="T97" fmla="*/ 98 h 135"/>
              <a:gd name="T98" fmla="*/ 86 w 279"/>
              <a:gd name="T99" fmla="*/ 9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9" h="135">
                <a:moveTo>
                  <a:pt x="1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4" y="77"/>
                  <a:pt x="13" y="77"/>
                  <a:pt x="13" y="78"/>
                </a:cubicBezTo>
                <a:cubicBezTo>
                  <a:pt x="13" y="81"/>
                  <a:pt x="16" y="83"/>
                  <a:pt x="20" y="83"/>
                </a:cubicBezTo>
                <a:cubicBezTo>
                  <a:pt x="25" y="83"/>
                  <a:pt x="27" y="81"/>
                  <a:pt x="28" y="78"/>
                </a:cubicBezTo>
                <a:cubicBezTo>
                  <a:pt x="28" y="77"/>
                  <a:pt x="28" y="77"/>
                  <a:pt x="28" y="77"/>
                </a:cubicBezTo>
                <a:cubicBezTo>
                  <a:pt x="28" y="75"/>
                  <a:pt x="27" y="74"/>
                  <a:pt x="25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8" y="69"/>
                  <a:pt x="5" y="65"/>
                  <a:pt x="5" y="61"/>
                </a:cubicBezTo>
                <a:cubicBezTo>
                  <a:pt x="5" y="60"/>
                  <a:pt x="5" y="59"/>
                  <a:pt x="5" y="58"/>
                </a:cubicBezTo>
                <a:cubicBezTo>
                  <a:pt x="6" y="54"/>
                  <a:pt x="9" y="50"/>
                  <a:pt x="12" y="48"/>
                </a:cubicBezTo>
                <a:cubicBezTo>
                  <a:pt x="16" y="45"/>
                  <a:pt x="22" y="43"/>
                  <a:pt x="28" y="43"/>
                </a:cubicBezTo>
                <a:cubicBezTo>
                  <a:pt x="39" y="43"/>
                  <a:pt x="44" y="47"/>
                  <a:pt x="44" y="54"/>
                </a:cubicBezTo>
                <a:cubicBezTo>
                  <a:pt x="44" y="55"/>
                  <a:pt x="44" y="56"/>
                  <a:pt x="44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7"/>
                  <a:pt x="31" y="56"/>
                  <a:pt x="31" y="56"/>
                </a:cubicBezTo>
                <a:cubicBezTo>
                  <a:pt x="31" y="53"/>
                  <a:pt x="29" y="52"/>
                  <a:pt x="26" y="52"/>
                </a:cubicBezTo>
                <a:cubicBezTo>
                  <a:pt x="24" y="52"/>
                  <a:pt x="23" y="52"/>
                  <a:pt x="21" y="53"/>
                </a:cubicBezTo>
                <a:cubicBezTo>
                  <a:pt x="20" y="54"/>
                  <a:pt x="19" y="55"/>
                  <a:pt x="19" y="56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9"/>
                  <a:pt x="20" y="60"/>
                  <a:pt x="23" y="61"/>
                </a:cubicBezTo>
                <a:cubicBezTo>
                  <a:pt x="31" y="63"/>
                  <a:pt x="31" y="63"/>
                  <a:pt x="31" y="63"/>
                </a:cubicBezTo>
                <a:cubicBezTo>
                  <a:pt x="34" y="64"/>
                  <a:pt x="37" y="65"/>
                  <a:pt x="38" y="66"/>
                </a:cubicBezTo>
                <a:cubicBezTo>
                  <a:pt x="41" y="68"/>
                  <a:pt x="42" y="70"/>
                  <a:pt x="42" y="73"/>
                </a:cubicBezTo>
                <a:cubicBezTo>
                  <a:pt x="42" y="74"/>
                  <a:pt x="42" y="76"/>
                  <a:pt x="41" y="77"/>
                </a:cubicBezTo>
                <a:cubicBezTo>
                  <a:pt x="40" y="82"/>
                  <a:pt x="38" y="85"/>
                  <a:pt x="33" y="88"/>
                </a:cubicBezTo>
                <a:cubicBezTo>
                  <a:pt x="29" y="91"/>
                  <a:pt x="24" y="92"/>
                  <a:pt x="18" y="92"/>
                </a:cubicBezTo>
                <a:cubicBezTo>
                  <a:pt x="10" y="92"/>
                  <a:pt x="5" y="90"/>
                  <a:pt x="2" y="86"/>
                </a:cubicBezTo>
                <a:cubicBezTo>
                  <a:pt x="1" y="84"/>
                  <a:pt x="0" y="82"/>
                  <a:pt x="0" y="80"/>
                </a:cubicBezTo>
                <a:cubicBezTo>
                  <a:pt x="0" y="79"/>
                  <a:pt x="0" y="78"/>
                  <a:pt x="1" y="76"/>
                </a:cubicBezTo>
                <a:moveTo>
                  <a:pt x="46" y="91"/>
                </a:moveTo>
                <a:cubicBezTo>
                  <a:pt x="56" y="44"/>
                  <a:pt x="56" y="44"/>
                  <a:pt x="56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53"/>
                  <a:pt x="88" y="53"/>
                  <a:pt x="88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4" y="63"/>
                  <a:pt x="64" y="63"/>
                  <a:pt x="64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83" y="72"/>
                  <a:pt x="83" y="72"/>
                  <a:pt x="83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0" y="82"/>
                  <a:pt x="60" y="82"/>
                  <a:pt x="60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1" y="91"/>
                  <a:pt x="81" y="91"/>
                  <a:pt x="81" y="91"/>
                </a:cubicBezTo>
                <a:lnTo>
                  <a:pt x="46" y="91"/>
                </a:lnTo>
                <a:close/>
                <a:moveTo>
                  <a:pt x="88" y="91"/>
                </a:moveTo>
                <a:cubicBezTo>
                  <a:pt x="98" y="44"/>
                  <a:pt x="98" y="44"/>
                  <a:pt x="98" y="44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0" y="44"/>
                  <a:pt x="123" y="44"/>
                  <a:pt x="125" y="45"/>
                </a:cubicBezTo>
                <a:cubicBezTo>
                  <a:pt x="128" y="45"/>
                  <a:pt x="130" y="46"/>
                  <a:pt x="132" y="48"/>
                </a:cubicBezTo>
                <a:cubicBezTo>
                  <a:pt x="133" y="50"/>
                  <a:pt x="134" y="52"/>
                  <a:pt x="134" y="54"/>
                </a:cubicBezTo>
                <a:cubicBezTo>
                  <a:pt x="134" y="54"/>
                  <a:pt x="134" y="55"/>
                  <a:pt x="134" y="56"/>
                </a:cubicBezTo>
                <a:cubicBezTo>
                  <a:pt x="132" y="61"/>
                  <a:pt x="128" y="65"/>
                  <a:pt x="121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7" y="68"/>
                  <a:pt x="130" y="71"/>
                  <a:pt x="130" y="75"/>
                </a:cubicBezTo>
                <a:cubicBezTo>
                  <a:pt x="130" y="78"/>
                  <a:pt x="130" y="81"/>
                  <a:pt x="128" y="83"/>
                </a:cubicBezTo>
                <a:cubicBezTo>
                  <a:pt x="126" y="86"/>
                  <a:pt x="124" y="87"/>
                  <a:pt x="121" y="89"/>
                </a:cubicBezTo>
                <a:cubicBezTo>
                  <a:pt x="119" y="90"/>
                  <a:pt x="114" y="91"/>
                  <a:pt x="109" y="91"/>
                </a:cubicBezTo>
                <a:lnTo>
                  <a:pt x="88" y="91"/>
                </a:lnTo>
                <a:close/>
                <a:moveTo>
                  <a:pt x="109" y="53"/>
                </a:moveTo>
                <a:cubicBezTo>
                  <a:pt x="106" y="63"/>
                  <a:pt x="106" y="63"/>
                  <a:pt x="106" y="63"/>
                </a:cubicBezTo>
                <a:cubicBezTo>
                  <a:pt x="112" y="63"/>
                  <a:pt x="112" y="63"/>
                  <a:pt x="112" y="63"/>
                </a:cubicBezTo>
                <a:cubicBezTo>
                  <a:pt x="115" y="63"/>
                  <a:pt x="116" y="63"/>
                  <a:pt x="117" y="62"/>
                </a:cubicBezTo>
                <a:cubicBezTo>
                  <a:pt x="119" y="62"/>
                  <a:pt x="120" y="60"/>
                  <a:pt x="120" y="58"/>
                </a:cubicBezTo>
                <a:cubicBezTo>
                  <a:pt x="121" y="56"/>
                  <a:pt x="120" y="55"/>
                  <a:pt x="119" y="54"/>
                </a:cubicBezTo>
                <a:cubicBezTo>
                  <a:pt x="119" y="53"/>
                  <a:pt x="117" y="53"/>
                  <a:pt x="116" y="53"/>
                </a:cubicBezTo>
                <a:lnTo>
                  <a:pt x="109" y="53"/>
                </a:lnTo>
                <a:close/>
                <a:moveTo>
                  <a:pt x="105" y="71"/>
                </a:moveTo>
                <a:cubicBezTo>
                  <a:pt x="102" y="82"/>
                  <a:pt x="102" y="82"/>
                  <a:pt x="102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4" y="82"/>
                  <a:pt x="116" y="80"/>
                  <a:pt x="117" y="77"/>
                </a:cubicBezTo>
                <a:cubicBezTo>
                  <a:pt x="117" y="76"/>
                  <a:pt x="117" y="76"/>
                  <a:pt x="117" y="75"/>
                </a:cubicBezTo>
                <a:cubicBezTo>
                  <a:pt x="117" y="73"/>
                  <a:pt x="115" y="71"/>
                  <a:pt x="111" y="71"/>
                </a:cubicBezTo>
                <a:lnTo>
                  <a:pt x="105" y="71"/>
                </a:lnTo>
                <a:close/>
                <a:moveTo>
                  <a:pt x="135" y="91"/>
                </a:moveTo>
                <a:cubicBezTo>
                  <a:pt x="144" y="44"/>
                  <a:pt x="144" y="44"/>
                  <a:pt x="14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0" y="44"/>
                  <a:pt x="172" y="44"/>
                  <a:pt x="173" y="45"/>
                </a:cubicBezTo>
                <a:cubicBezTo>
                  <a:pt x="176" y="45"/>
                  <a:pt x="178" y="46"/>
                  <a:pt x="179" y="48"/>
                </a:cubicBezTo>
                <a:cubicBezTo>
                  <a:pt x="181" y="49"/>
                  <a:pt x="181" y="51"/>
                  <a:pt x="181" y="53"/>
                </a:cubicBezTo>
                <a:cubicBezTo>
                  <a:pt x="181" y="54"/>
                  <a:pt x="181" y="55"/>
                  <a:pt x="181" y="57"/>
                </a:cubicBezTo>
                <a:cubicBezTo>
                  <a:pt x="180" y="61"/>
                  <a:pt x="178" y="64"/>
                  <a:pt x="175" y="65"/>
                </a:cubicBezTo>
                <a:cubicBezTo>
                  <a:pt x="173" y="66"/>
                  <a:pt x="170" y="67"/>
                  <a:pt x="167" y="68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170" y="68"/>
                  <a:pt x="173" y="69"/>
                  <a:pt x="174" y="70"/>
                </a:cubicBezTo>
                <a:cubicBezTo>
                  <a:pt x="175" y="71"/>
                  <a:pt x="175" y="73"/>
                  <a:pt x="175" y="75"/>
                </a:cubicBezTo>
                <a:cubicBezTo>
                  <a:pt x="175" y="76"/>
                  <a:pt x="175" y="77"/>
                  <a:pt x="175" y="79"/>
                </a:cubicBezTo>
                <a:cubicBezTo>
                  <a:pt x="175" y="85"/>
                  <a:pt x="175" y="89"/>
                  <a:pt x="175" y="91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61" y="89"/>
                  <a:pt x="161" y="85"/>
                  <a:pt x="162" y="80"/>
                </a:cubicBezTo>
                <a:cubicBezTo>
                  <a:pt x="162" y="78"/>
                  <a:pt x="162" y="77"/>
                  <a:pt x="162" y="76"/>
                </a:cubicBezTo>
                <a:cubicBezTo>
                  <a:pt x="162" y="75"/>
                  <a:pt x="162" y="74"/>
                  <a:pt x="161" y="73"/>
                </a:cubicBezTo>
                <a:cubicBezTo>
                  <a:pt x="160" y="73"/>
                  <a:pt x="159" y="73"/>
                  <a:pt x="157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48" y="91"/>
                  <a:pt x="148" y="91"/>
                  <a:pt x="148" y="91"/>
                </a:cubicBezTo>
                <a:lnTo>
                  <a:pt x="135" y="91"/>
                </a:lnTo>
                <a:close/>
                <a:moveTo>
                  <a:pt x="156" y="53"/>
                </a:moveTo>
                <a:cubicBezTo>
                  <a:pt x="153" y="64"/>
                  <a:pt x="153" y="64"/>
                  <a:pt x="153" y="6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61" y="64"/>
                  <a:pt x="163" y="64"/>
                  <a:pt x="163" y="64"/>
                </a:cubicBezTo>
                <a:cubicBezTo>
                  <a:pt x="166" y="63"/>
                  <a:pt x="167" y="61"/>
                  <a:pt x="168" y="59"/>
                </a:cubicBezTo>
                <a:cubicBezTo>
                  <a:pt x="168" y="58"/>
                  <a:pt x="168" y="57"/>
                  <a:pt x="168" y="57"/>
                </a:cubicBezTo>
                <a:cubicBezTo>
                  <a:pt x="168" y="55"/>
                  <a:pt x="167" y="54"/>
                  <a:pt x="166" y="53"/>
                </a:cubicBezTo>
                <a:cubicBezTo>
                  <a:pt x="164" y="53"/>
                  <a:pt x="163" y="53"/>
                  <a:pt x="160" y="53"/>
                </a:cubicBezTo>
                <a:lnTo>
                  <a:pt x="156" y="53"/>
                </a:lnTo>
                <a:close/>
                <a:moveTo>
                  <a:pt x="177" y="91"/>
                </a:moveTo>
                <a:cubicBezTo>
                  <a:pt x="205" y="44"/>
                  <a:pt x="205" y="44"/>
                  <a:pt x="205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30" y="91"/>
                  <a:pt x="230" y="91"/>
                  <a:pt x="23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4" y="81"/>
                  <a:pt x="214" y="81"/>
                  <a:pt x="214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0" y="91"/>
                  <a:pt x="190" y="91"/>
                  <a:pt x="190" y="91"/>
                </a:cubicBezTo>
                <a:lnTo>
                  <a:pt x="177" y="91"/>
                </a:lnTo>
                <a:close/>
                <a:moveTo>
                  <a:pt x="200" y="73"/>
                </a:moveTo>
                <a:cubicBezTo>
                  <a:pt x="213" y="73"/>
                  <a:pt x="213" y="73"/>
                  <a:pt x="213" y="73"/>
                </a:cubicBezTo>
                <a:cubicBezTo>
                  <a:pt x="211" y="53"/>
                  <a:pt x="211" y="53"/>
                  <a:pt x="211" y="53"/>
                </a:cubicBezTo>
                <a:cubicBezTo>
                  <a:pt x="211" y="53"/>
                  <a:pt x="211" y="53"/>
                  <a:pt x="211" y="53"/>
                </a:cubicBezTo>
                <a:lnTo>
                  <a:pt x="200" y="73"/>
                </a:lnTo>
                <a:close/>
                <a:moveTo>
                  <a:pt x="235" y="91"/>
                </a:moveTo>
                <a:cubicBezTo>
                  <a:pt x="245" y="44"/>
                  <a:pt x="245" y="44"/>
                  <a:pt x="245" y="44"/>
                </a:cubicBezTo>
                <a:cubicBezTo>
                  <a:pt x="279" y="44"/>
                  <a:pt x="279" y="44"/>
                  <a:pt x="279" y="44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55" y="53"/>
                  <a:pt x="255" y="53"/>
                  <a:pt x="255" y="53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2" y="72"/>
                  <a:pt x="272" y="72"/>
                  <a:pt x="272" y="72"/>
                </a:cubicBezTo>
                <a:cubicBezTo>
                  <a:pt x="251" y="72"/>
                  <a:pt x="251" y="72"/>
                  <a:pt x="251" y="72"/>
                </a:cubicBezTo>
                <a:cubicBezTo>
                  <a:pt x="249" y="82"/>
                  <a:pt x="249" y="82"/>
                  <a:pt x="249" y="82"/>
                </a:cubicBezTo>
                <a:cubicBezTo>
                  <a:pt x="272" y="82"/>
                  <a:pt x="272" y="82"/>
                  <a:pt x="272" y="82"/>
                </a:cubicBezTo>
                <a:cubicBezTo>
                  <a:pt x="270" y="91"/>
                  <a:pt x="270" y="91"/>
                  <a:pt x="270" y="91"/>
                </a:cubicBezTo>
                <a:lnTo>
                  <a:pt x="235" y="91"/>
                </a:lnTo>
                <a:close/>
                <a:moveTo>
                  <a:pt x="103" y="22"/>
                </a:moveTo>
                <a:cubicBezTo>
                  <a:pt x="189" y="22"/>
                  <a:pt x="189" y="22"/>
                  <a:pt x="189" y="22"/>
                </a:cubicBezTo>
                <a:cubicBezTo>
                  <a:pt x="186" y="37"/>
                  <a:pt x="186" y="37"/>
                  <a:pt x="186" y="37"/>
                </a:cubicBezTo>
                <a:cubicBezTo>
                  <a:pt x="99" y="37"/>
                  <a:pt x="99" y="37"/>
                  <a:pt x="99" y="37"/>
                </a:cubicBezTo>
                <a:lnTo>
                  <a:pt x="103" y="22"/>
                </a:lnTo>
                <a:close/>
                <a:moveTo>
                  <a:pt x="107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04" y="14"/>
                  <a:pt x="104" y="14"/>
                  <a:pt x="104" y="14"/>
                </a:cubicBezTo>
                <a:lnTo>
                  <a:pt x="107" y="0"/>
                </a:lnTo>
                <a:close/>
                <a:moveTo>
                  <a:pt x="82" y="121"/>
                </a:moveTo>
                <a:cubicBezTo>
                  <a:pt x="168" y="121"/>
                  <a:pt x="168" y="121"/>
                  <a:pt x="168" y="121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79" y="135"/>
                  <a:pt x="79" y="135"/>
                  <a:pt x="79" y="135"/>
                </a:cubicBezTo>
                <a:lnTo>
                  <a:pt x="82" y="121"/>
                </a:lnTo>
                <a:close/>
                <a:moveTo>
                  <a:pt x="86" y="98"/>
                </a:moveTo>
                <a:cubicBezTo>
                  <a:pt x="173" y="98"/>
                  <a:pt x="173" y="98"/>
                  <a:pt x="173" y="98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83" y="113"/>
                  <a:pt x="83" y="113"/>
                  <a:pt x="83" y="113"/>
                </a:cubicBezTo>
                <a:lnTo>
                  <a:pt x="86" y="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1"/>
              </a:solidFill>
            </a:endParaRPr>
          </a:p>
        </p:txBody>
      </p:sp>
      <p:grpSp>
        <p:nvGrpSpPr>
          <p:cNvPr id="80" name="Group 4"/>
          <p:cNvGrpSpPr>
            <a:grpSpLocks noChangeAspect="1"/>
          </p:cNvGrpSpPr>
          <p:nvPr/>
        </p:nvGrpSpPr>
        <p:grpSpPr bwMode="auto">
          <a:xfrm>
            <a:off x="9864741" y="5982295"/>
            <a:ext cx="1938205" cy="548164"/>
            <a:chOff x="3106" y="3483"/>
            <a:chExt cx="1333" cy="3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3106" y="3483"/>
              <a:ext cx="399" cy="361"/>
            </a:xfrm>
            <a:custGeom>
              <a:avLst/>
              <a:gdLst>
                <a:gd name="T0" fmla="*/ 153 w 168"/>
                <a:gd name="T1" fmla="*/ 27 h 150"/>
                <a:gd name="T2" fmla="*/ 104 w 168"/>
                <a:gd name="T3" fmla="*/ 2 h 150"/>
                <a:gd name="T4" fmla="*/ 66 w 168"/>
                <a:gd name="T5" fmla="*/ 4 h 150"/>
                <a:gd name="T6" fmla="*/ 65 w 168"/>
                <a:gd name="T7" fmla="*/ 4 h 150"/>
                <a:gd name="T8" fmla="*/ 3 w 168"/>
                <a:gd name="T9" fmla="*/ 78 h 150"/>
                <a:gd name="T10" fmla="*/ 3 w 168"/>
                <a:gd name="T11" fmla="*/ 78 h 150"/>
                <a:gd name="T12" fmla="*/ 3 w 168"/>
                <a:gd name="T13" fmla="*/ 78 h 150"/>
                <a:gd name="T14" fmla="*/ 38 w 168"/>
                <a:gd name="T15" fmla="*/ 127 h 150"/>
                <a:gd name="T16" fmla="*/ 43 w 168"/>
                <a:gd name="T17" fmla="*/ 128 h 150"/>
                <a:gd name="T18" fmla="*/ 43 w 168"/>
                <a:gd name="T19" fmla="*/ 128 h 150"/>
                <a:gd name="T20" fmla="*/ 50 w 168"/>
                <a:gd name="T21" fmla="*/ 133 h 150"/>
                <a:gd name="T22" fmla="*/ 43 w 168"/>
                <a:gd name="T23" fmla="*/ 117 h 150"/>
                <a:gd name="T24" fmla="*/ 16 w 168"/>
                <a:gd name="T25" fmla="*/ 82 h 150"/>
                <a:gd name="T26" fmla="*/ 16 w 168"/>
                <a:gd name="T27" fmla="*/ 82 h 150"/>
                <a:gd name="T28" fmla="*/ 16 w 168"/>
                <a:gd name="T29" fmla="*/ 75 h 150"/>
                <a:gd name="T30" fmla="*/ 63 w 168"/>
                <a:gd name="T31" fmla="*/ 19 h 150"/>
                <a:gd name="T32" fmla="*/ 63 w 168"/>
                <a:gd name="T33" fmla="*/ 18 h 150"/>
                <a:gd name="T34" fmla="*/ 92 w 168"/>
                <a:gd name="T35" fmla="*/ 12 h 150"/>
                <a:gd name="T36" fmla="*/ 132 w 168"/>
                <a:gd name="T37" fmla="*/ 26 h 150"/>
                <a:gd name="T38" fmla="*/ 146 w 168"/>
                <a:gd name="T39" fmla="*/ 53 h 150"/>
                <a:gd name="T40" fmla="*/ 123 w 168"/>
                <a:gd name="T41" fmla="*/ 84 h 150"/>
                <a:gd name="T42" fmla="*/ 64 w 168"/>
                <a:gd name="T43" fmla="*/ 119 h 150"/>
                <a:gd name="T44" fmla="*/ 51 w 168"/>
                <a:gd name="T45" fmla="*/ 138 h 150"/>
                <a:gd name="T46" fmla="*/ 50 w 168"/>
                <a:gd name="T47" fmla="*/ 150 h 150"/>
                <a:gd name="T48" fmla="*/ 70 w 168"/>
                <a:gd name="T49" fmla="*/ 129 h 150"/>
                <a:gd name="T50" fmla="*/ 130 w 168"/>
                <a:gd name="T51" fmla="*/ 100 h 150"/>
                <a:gd name="T52" fmla="*/ 130 w 168"/>
                <a:gd name="T53" fmla="*/ 100 h 150"/>
                <a:gd name="T54" fmla="*/ 166 w 168"/>
                <a:gd name="T55" fmla="*/ 64 h 150"/>
                <a:gd name="T56" fmla="*/ 153 w 168"/>
                <a:gd name="T57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8" h="150">
                  <a:moveTo>
                    <a:pt x="153" y="27"/>
                  </a:moveTo>
                  <a:cubicBezTo>
                    <a:pt x="140" y="14"/>
                    <a:pt x="123" y="5"/>
                    <a:pt x="104" y="2"/>
                  </a:cubicBezTo>
                  <a:cubicBezTo>
                    <a:pt x="91" y="0"/>
                    <a:pt x="78" y="1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34" y="14"/>
                    <a:pt x="8" y="4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102"/>
                    <a:pt x="15" y="124"/>
                    <a:pt x="38" y="127"/>
                  </a:cubicBezTo>
                  <a:cubicBezTo>
                    <a:pt x="40" y="127"/>
                    <a:pt x="41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7" y="128"/>
                    <a:pt x="49" y="130"/>
                    <a:pt x="50" y="133"/>
                  </a:cubicBezTo>
                  <a:cubicBezTo>
                    <a:pt x="52" y="126"/>
                    <a:pt x="53" y="117"/>
                    <a:pt x="43" y="117"/>
                  </a:cubicBezTo>
                  <a:cubicBezTo>
                    <a:pt x="28" y="116"/>
                    <a:pt x="16" y="100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3" y="46"/>
                    <a:pt x="39" y="30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72" y="14"/>
                    <a:pt x="82" y="12"/>
                    <a:pt x="92" y="12"/>
                  </a:cubicBezTo>
                  <a:cubicBezTo>
                    <a:pt x="107" y="12"/>
                    <a:pt x="121" y="17"/>
                    <a:pt x="132" y="26"/>
                  </a:cubicBezTo>
                  <a:cubicBezTo>
                    <a:pt x="141" y="32"/>
                    <a:pt x="146" y="42"/>
                    <a:pt x="146" y="53"/>
                  </a:cubicBezTo>
                  <a:cubicBezTo>
                    <a:pt x="146" y="68"/>
                    <a:pt x="136" y="80"/>
                    <a:pt x="123" y="84"/>
                  </a:cubicBezTo>
                  <a:cubicBezTo>
                    <a:pt x="123" y="84"/>
                    <a:pt x="74" y="99"/>
                    <a:pt x="64" y="119"/>
                  </a:cubicBezTo>
                  <a:cubicBezTo>
                    <a:pt x="60" y="126"/>
                    <a:pt x="59" y="132"/>
                    <a:pt x="51" y="138"/>
                  </a:cubicBezTo>
                  <a:cubicBezTo>
                    <a:pt x="52" y="144"/>
                    <a:pt x="50" y="150"/>
                    <a:pt x="50" y="150"/>
                  </a:cubicBezTo>
                  <a:cubicBezTo>
                    <a:pt x="61" y="146"/>
                    <a:pt x="63" y="139"/>
                    <a:pt x="70" y="129"/>
                  </a:cubicBezTo>
                  <a:cubicBezTo>
                    <a:pt x="86" y="106"/>
                    <a:pt x="130" y="100"/>
                    <a:pt x="130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48" y="97"/>
                    <a:pt x="163" y="83"/>
                    <a:pt x="166" y="64"/>
                  </a:cubicBezTo>
                  <a:cubicBezTo>
                    <a:pt x="168" y="50"/>
                    <a:pt x="163" y="36"/>
                    <a:pt x="153" y="27"/>
                  </a:cubicBezTo>
                </a:path>
              </a:pathLst>
            </a:custGeom>
            <a:solidFill>
              <a:srgbClr val="B72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4132" y="3567"/>
              <a:ext cx="159" cy="161"/>
            </a:xfrm>
            <a:custGeom>
              <a:avLst/>
              <a:gdLst>
                <a:gd name="T0" fmla="*/ 45 w 67"/>
                <a:gd name="T1" fmla="*/ 45 h 67"/>
                <a:gd name="T2" fmla="*/ 22 w 67"/>
                <a:gd name="T3" fmla="*/ 45 h 67"/>
                <a:gd name="T4" fmla="*/ 22 w 67"/>
                <a:gd name="T5" fmla="*/ 21 h 67"/>
                <a:gd name="T6" fmla="*/ 45 w 67"/>
                <a:gd name="T7" fmla="*/ 21 h 67"/>
                <a:gd name="T8" fmla="*/ 45 w 67"/>
                <a:gd name="T9" fmla="*/ 45 h 67"/>
                <a:gd name="T10" fmla="*/ 51 w 67"/>
                <a:gd name="T11" fmla="*/ 9 h 67"/>
                <a:gd name="T12" fmla="*/ 9 w 67"/>
                <a:gd name="T13" fmla="*/ 16 h 67"/>
                <a:gd name="T14" fmla="*/ 16 w 67"/>
                <a:gd name="T15" fmla="*/ 57 h 67"/>
                <a:gd name="T16" fmla="*/ 58 w 67"/>
                <a:gd name="T17" fmla="*/ 50 h 67"/>
                <a:gd name="T18" fmla="*/ 51 w 67"/>
                <a:gd name="T19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45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45" y="21"/>
                    <a:pt x="45" y="21"/>
                    <a:pt x="45" y="21"/>
                  </a:cubicBezTo>
                  <a:lnTo>
                    <a:pt x="45" y="45"/>
                  </a:lnTo>
                  <a:close/>
                  <a:moveTo>
                    <a:pt x="51" y="9"/>
                  </a:moveTo>
                  <a:cubicBezTo>
                    <a:pt x="37" y="0"/>
                    <a:pt x="19" y="3"/>
                    <a:pt x="9" y="16"/>
                  </a:cubicBezTo>
                  <a:cubicBezTo>
                    <a:pt x="0" y="29"/>
                    <a:pt x="3" y="48"/>
                    <a:pt x="16" y="57"/>
                  </a:cubicBezTo>
                  <a:cubicBezTo>
                    <a:pt x="30" y="67"/>
                    <a:pt x="48" y="64"/>
                    <a:pt x="58" y="50"/>
                  </a:cubicBezTo>
                  <a:cubicBezTo>
                    <a:pt x="67" y="37"/>
                    <a:pt x="64" y="19"/>
                    <a:pt x="5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3600" y="3781"/>
              <a:ext cx="57" cy="79"/>
            </a:xfrm>
            <a:custGeom>
              <a:avLst/>
              <a:gdLst>
                <a:gd name="T0" fmla="*/ 12 w 24"/>
                <a:gd name="T1" fmla="*/ 3 h 33"/>
                <a:gd name="T2" fmla="*/ 5 w 24"/>
                <a:gd name="T3" fmla="*/ 6 h 33"/>
                <a:gd name="T4" fmla="*/ 2 w 24"/>
                <a:gd name="T5" fmla="*/ 12 h 33"/>
                <a:gd name="T6" fmla="*/ 4 w 24"/>
                <a:gd name="T7" fmla="*/ 17 h 33"/>
                <a:gd name="T8" fmla="*/ 7 w 24"/>
                <a:gd name="T9" fmla="*/ 21 h 33"/>
                <a:gd name="T10" fmla="*/ 12 w 24"/>
                <a:gd name="T11" fmla="*/ 22 h 33"/>
                <a:gd name="T12" fmla="*/ 16 w 24"/>
                <a:gd name="T13" fmla="*/ 21 h 33"/>
                <a:gd name="T14" fmla="*/ 20 w 24"/>
                <a:gd name="T15" fmla="*/ 17 h 33"/>
                <a:gd name="T16" fmla="*/ 21 w 24"/>
                <a:gd name="T17" fmla="*/ 12 h 33"/>
                <a:gd name="T18" fmla="*/ 20 w 24"/>
                <a:gd name="T19" fmla="*/ 8 h 33"/>
                <a:gd name="T20" fmla="*/ 16 w 24"/>
                <a:gd name="T21" fmla="*/ 4 h 33"/>
                <a:gd name="T22" fmla="*/ 12 w 24"/>
                <a:gd name="T23" fmla="*/ 3 h 33"/>
                <a:gd name="T24" fmla="*/ 0 w 24"/>
                <a:gd name="T25" fmla="*/ 1 h 33"/>
                <a:gd name="T26" fmla="*/ 3 w 24"/>
                <a:gd name="T27" fmla="*/ 1 h 33"/>
                <a:gd name="T28" fmla="*/ 3 w 24"/>
                <a:gd name="T29" fmla="*/ 5 h 33"/>
                <a:gd name="T30" fmla="*/ 7 w 24"/>
                <a:gd name="T31" fmla="*/ 1 h 33"/>
                <a:gd name="T32" fmla="*/ 12 w 24"/>
                <a:gd name="T33" fmla="*/ 0 h 33"/>
                <a:gd name="T34" fmla="*/ 20 w 24"/>
                <a:gd name="T35" fmla="*/ 4 h 33"/>
                <a:gd name="T36" fmla="*/ 24 w 24"/>
                <a:gd name="T37" fmla="*/ 12 h 33"/>
                <a:gd name="T38" fmla="*/ 20 w 24"/>
                <a:gd name="T39" fmla="*/ 21 h 33"/>
                <a:gd name="T40" fmla="*/ 12 w 24"/>
                <a:gd name="T41" fmla="*/ 25 h 33"/>
                <a:gd name="T42" fmla="*/ 7 w 24"/>
                <a:gd name="T43" fmla="*/ 23 h 33"/>
                <a:gd name="T44" fmla="*/ 3 w 24"/>
                <a:gd name="T45" fmla="*/ 20 h 33"/>
                <a:gd name="T46" fmla="*/ 3 w 24"/>
                <a:gd name="T47" fmla="*/ 33 h 33"/>
                <a:gd name="T48" fmla="*/ 0 w 24"/>
                <a:gd name="T49" fmla="*/ 33 h 33"/>
                <a:gd name="T50" fmla="*/ 0 w 24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33">
                  <a:moveTo>
                    <a:pt x="12" y="3"/>
                  </a:moveTo>
                  <a:cubicBezTo>
                    <a:pt x="9" y="3"/>
                    <a:pt x="7" y="4"/>
                    <a:pt x="5" y="6"/>
                  </a:cubicBezTo>
                  <a:cubicBezTo>
                    <a:pt x="3" y="7"/>
                    <a:pt x="2" y="10"/>
                    <a:pt x="2" y="12"/>
                  </a:cubicBezTo>
                  <a:cubicBezTo>
                    <a:pt x="2" y="14"/>
                    <a:pt x="3" y="16"/>
                    <a:pt x="4" y="17"/>
                  </a:cubicBezTo>
                  <a:cubicBezTo>
                    <a:pt x="4" y="19"/>
                    <a:pt x="5" y="20"/>
                    <a:pt x="7" y="21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8" y="20"/>
                    <a:pt x="19" y="19"/>
                    <a:pt x="20" y="17"/>
                  </a:cubicBezTo>
                  <a:cubicBezTo>
                    <a:pt x="20" y="16"/>
                    <a:pt x="21" y="14"/>
                    <a:pt x="21" y="12"/>
                  </a:cubicBezTo>
                  <a:cubicBezTo>
                    <a:pt x="21" y="11"/>
                    <a:pt x="20" y="9"/>
                    <a:pt x="20" y="8"/>
                  </a:cubicBezTo>
                  <a:cubicBezTo>
                    <a:pt x="19" y="6"/>
                    <a:pt x="18" y="5"/>
                    <a:pt x="16" y="4"/>
                  </a:cubicBezTo>
                  <a:cubicBezTo>
                    <a:pt x="15" y="3"/>
                    <a:pt x="13" y="3"/>
                    <a:pt x="12" y="3"/>
                  </a:cubicBezTo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5" y="0"/>
                    <a:pt x="18" y="1"/>
                    <a:pt x="20" y="4"/>
                  </a:cubicBezTo>
                  <a:cubicBezTo>
                    <a:pt x="23" y="6"/>
                    <a:pt x="24" y="9"/>
                    <a:pt x="24" y="12"/>
                  </a:cubicBezTo>
                  <a:cubicBezTo>
                    <a:pt x="24" y="16"/>
                    <a:pt x="23" y="19"/>
                    <a:pt x="20" y="21"/>
                  </a:cubicBezTo>
                  <a:cubicBezTo>
                    <a:pt x="18" y="23"/>
                    <a:pt x="15" y="25"/>
                    <a:pt x="12" y="25"/>
                  </a:cubicBezTo>
                  <a:cubicBezTo>
                    <a:pt x="10" y="25"/>
                    <a:pt x="8" y="24"/>
                    <a:pt x="7" y="23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8"/>
            <p:cNvSpPr>
              <a:spLocks noEditPoints="1"/>
            </p:cNvSpPr>
            <p:nvPr/>
          </p:nvSpPr>
          <p:spPr bwMode="auto">
            <a:xfrm>
              <a:off x="3712" y="3781"/>
              <a:ext cx="57" cy="60"/>
            </a:xfrm>
            <a:custGeom>
              <a:avLst/>
              <a:gdLst>
                <a:gd name="T0" fmla="*/ 20 w 24"/>
                <a:gd name="T1" fmla="*/ 10 h 25"/>
                <a:gd name="T2" fmla="*/ 19 w 24"/>
                <a:gd name="T3" fmla="*/ 6 h 25"/>
                <a:gd name="T4" fmla="*/ 16 w 24"/>
                <a:gd name="T5" fmla="*/ 4 h 25"/>
                <a:gd name="T6" fmla="*/ 12 w 24"/>
                <a:gd name="T7" fmla="*/ 3 h 25"/>
                <a:gd name="T8" fmla="*/ 6 w 24"/>
                <a:gd name="T9" fmla="*/ 5 h 25"/>
                <a:gd name="T10" fmla="*/ 3 w 24"/>
                <a:gd name="T11" fmla="*/ 10 h 25"/>
                <a:gd name="T12" fmla="*/ 20 w 24"/>
                <a:gd name="T13" fmla="*/ 10 h 25"/>
                <a:gd name="T14" fmla="*/ 20 w 24"/>
                <a:gd name="T15" fmla="*/ 16 h 25"/>
                <a:gd name="T16" fmla="*/ 23 w 24"/>
                <a:gd name="T17" fmla="*/ 18 h 25"/>
                <a:gd name="T18" fmla="*/ 20 w 24"/>
                <a:gd name="T19" fmla="*/ 22 h 25"/>
                <a:gd name="T20" fmla="*/ 16 w 24"/>
                <a:gd name="T21" fmla="*/ 24 h 25"/>
                <a:gd name="T22" fmla="*/ 12 w 24"/>
                <a:gd name="T23" fmla="*/ 25 h 25"/>
                <a:gd name="T24" fmla="*/ 3 w 24"/>
                <a:gd name="T25" fmla="*/ 21 h 25"/>
                <a:gd name="T26" fmla="*/ 0 w 24"/>
                <a:gd name="T27" fmla="*/ 12 h 25"/>
                <a:gd name="T28" fmla="*/ 2 w 24"/>
                <a:gd name="T29" fmla="*/ 4 h 25"/>
                <a:gd name="T30" fmla="*/ 12 w 24"/>
                <a:gd name="T31" fmla="*/ 0 h 25"/>
                <a:gd name="T32" fmla="*/ 21 w 24"/>
                <a:gd name="T33" fmla="*/ 5 h 25"/>
                <a:gd name="T34" fmla="*/ 24 w 24"/>
                <a:gd name="T35" fmla="*/ 13 h 25"/>
                <a:gd name="T36" fmla="*/ 3 w 24"/>
                <a:gd name="T37" fmla="*/ 13 h 25"/>
                <a:gd name="T38" fmla="*/ 5 w 24"/>
                <a:gd name="T39" fmla="*/ 19 h 25"/>
                <a:gd name="T40" fmla="*/ 11 w 24"/>
                <a:gd name="T41" fmla="*/ 22 h 25"/>
                <a:gd name="T42" fmla="*/ 15 w 24"/>
                <a:gd name="T43" fmla="*/ 21 h 25"/>
                <a:gd name="T44" fmla="*/ 18 w 24"/>
                <a:gd name="T45" fmla="*/ 20 h 25"/>
                <a:gd name="T46" fmla="*/ 20 w 24"/>
                <a:gd name="T4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5">
                  <a:moveTo>
                    <a:pt x="20" y="10"/>
                  </a:moveTo>
                  <a:cubicBezTo>
                    <a:pt x="20" y="8"/>
                    <a:pt x="19" y="7"/>
                    <a:pt x="19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9" y="3"/>
                    <a:pt x="7" y="4"/>
                    <a:pt x="6" y="5"/>
                  </a:cubicBezTo>
                  <a:cubicBezTo>
                    <a:pt x="4" y="6"/>
                    <a:pt x="4" y="8"/>
                    <a:pt x="3" y="10"/>
                  </a:cubicBezTo>
                  <a:lnTo>
                    <a:pt x="20" y="10"/>
                  </a:lnTo>
                  <a:close/>
                  <a:moveTo>
                    <a:pt x="20" y="16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9"/>
                    <a:pt x="21" y="21"/>
                    <a:pt x="20" y="22"/>
                  </a:cubicBezTo>
                  <a:cubicBezTo>
                    <a:pt x="19" y="23"/>
                    <a:pt x="18" y="23"/>
                    <a:pt x="16" y="24"/>
                  </a:cubicBezTo>
                  <a:cubicBezTo>
                    <a:pt x="15" y="24"/>
                    <a:pt x="13" y="25"/>
                    <a:pt x="12" y="25"/>
                  </a:cubicBezTo>
                  <a:cubicBezTo>
                    <a:pt x="8" y="25"/>
                    <a:pt x="5" y="23"/>
                    <a:pt x="3" y="21"/>
                  </a:cubicBezTo>
                  <a:cubicBezTo>
                    <a:pt x="1" y="18"/>
                    <a:pt x="0" y="16"/>
                    <a:pt x="0" y="12"/>
                  </a:cubicBezTo>
                  <a:cubicBezTo>
                    <a:pt x="0" y="9"/>
                    <a:pt x="0" y="7"/>
                    <a:pt x="2" y="4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5"/>
                  </a:cubicBezTo>
                  <a:cubicBezTo>
                    <a:pt x="23" y="7"/>
                    <a:pt x="24" y="9"/>
                    <a:pt x="2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5"/>
                    <a:pt x="4" y="17"/>
                    <a:pt x="5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3" y="22"/>
                    <a:pt x="14" y="22"/>
                    <a:pt x="15" y="21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19" y="19"/>
                    <a:pt x="19" y="18"/>
                    <a:pt x="20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3835" y="3781"/>
              <a:ext cx="34" cy="60"/>
            </a:xfrm>
            <a:custGeom>
              <a:avLst/>
              <a:gdLst>
                <a:gd name="T0" fmla="*/ 14 w 14"/>
                <a:gd name="T1" fmla="*/ 3 h 25"/>
                <a:gd name="T2" fmla="*/ 12 w 14"/>
                <a:gd name="T3" fmla="*/ 5 h 25"/>
                <a:gd name="T4" fmla="*/ 7 w 14"/>
                <a:gd name="T5" fmla="*/ 3 h 25"/>
                <a:gd name="T6" fmla="*/ 4 w 14"/>
                <a:gd name="T7" fmla="*/ 4 h 25"/>
                <a:gd name="T8" fmla="*/ 3 w 14"/>
                <a:gd name="T9" fmla="*/ 6 h 25"/>
                <a:gd name="T10" fmla="*/ 4 w 14"/>
                <a:gd name="T11" fmla="*/ 8 h 25"/>
                <a:gd name="T12" fmla="*/ 8 w 14"/>
                <a:gd name="T13" fmla="*/ 11 h 25"/>
                <a:gd name="T14" fmla="*/ 12 w 14"/>
                <a:gd name="T15" fmla="*/ 14 h 25"/>
                <a:gd name="T16" fmla="*/ 14 w 14"/>
                <a:gd name="T17" fmla="*/ 18 h 25"/>
                <a:gd name="T18" fmla="*/ 12 w 14"/>
                <a:gd name="T19" fmla="*/ 23 h 25"/>
                <a:gd name="T20" fmla="*/ 6 w 14"/>
                <a:gd name="T21" fmla="*/ 25 h 25"/>
                <a:gd name="T22" fmla="*/ 3 w 14"/>
                <a:gd name="T23" fmla="*/ 24 h 25"/>
                <a:gd name="T24" fmla="*/ 0 w 14"/>
                <a:gd name="T25" fmla="*/ 21 h 25"/>
                <a:gd name="T26" fmla="*/ 1 w 14"/>
                <a:gd name="T27" fmla="*/ 19 h 25"/>
                <a:gd name="T28" fmla="*/ 6 w 14"/>
                <a:gd name="T29" fmla="*/ 22 h 25"/>
                <a:gd name="T30" fmla="*/ 9 w 14"/>
                <a:gd name="T31" fmla="*/ 21 h 25"/>
                <a:gd name="T32" fmla="*/ 11 w 14"/>
                <a:gd name="T33" fmla="*/ 18 h 25"/>
                <a:gd name="T34" fmla="*/ 10 w 14"/>
                <a:gd name="T35" fmla="*/ 16 h 25"/>
                <a:gd name="T36" fmla="*/ 6 w 14"/>
                <a:gd name="T37" fmla="*/ 13 h 25"/>
                <a:gd name="T38" fmla="*/ 2 w 14"/>
                <a:gd name="T39" fmla="*/ 10 h 25"/>
                <a:gd name="T40" fmla="*/ 1 w 14"/>
                <a:gd name="T41" fmla="*/ 6 h 25"/>
                <a:gd name="T42" fmla="*/ 2 w 14"/>
                <a:gd name="T43" fmla="*/ 2 h 25"/>
                <a:gd name="T44" fmla="*/ 7 w 14"/>
                <a:gd name="T45" fmla="*/ 0 h 25"/>
                <a:gd name="T46" fmla="*/ 14 w 14"/>
                <a:gd name="T4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5">
                  <a:moveTo>
                    <a:pt x="14" y="3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0" y="4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5" y="9"/>
                    <a:pt x="6" y="10"/>
                    <a:pt x="8" y="11"/>
                  </a:cubicBezTo>
                  <a:cubicBezTo>
                    <a:pt x="10" y="12"/>
                    <a:pt x="12" y="13"/>
                    <a:pt x="12" y="14"/>
                  </a:cubicBezTo>
                  <a:cubicBezTo>
                    <a:pt x="13" y="15"/>
                    <a:pt x="14" y="16"/>
                    <a:pt x="14" y="18"/>
                  </a:cubicBezTo>
                  <a:cubicBezTo>
                    <a:pt x="14" y="20"/>
                    <a:pt x="13" y="21"/>
                    <a:pt x="12" y="23"/>
                  </a:cubicBezTo>
                  <a:cubicBezTo>
                    <a:pt x="10" y="24"/>
                    <a:pt x="8" y="25"/>
                    <a:pt x="6" y="25"/>
                  </a:cubicBezTo>
                  <a:cubicBezTo>
                    <a:pt x="5" y="25"/>
                    <a:pt x="4" y="24"/>
                    <a:pt x="3" y="24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10" y="20"/>
                    <a:pt x="11" y="19"/>
                    <a:pt x="11" y="18"/>
                  </a:cubicBezTo>
                  <a:cubicBezTo>
                    <a:pt x="11" y="17"/>
                    <a:pt x="10" y="16"/>
                    <a:pt x="10" y="16"/>
                  </a:cubicBezTo>
                  <a:cubicBezTo>
                    <a:pt x="9" y="15"/>
                    <a:pt x="8" y="14"/>
                    <a:pt x="6" y="13"/>
                  </a:cubicBezTo>
                  <a:cubicBezTo>
                    <a:pt x="4" y="12"/>
                    <a:pt x="2" y="11"/>
                    <a:pt x="2" y="10"/>
                  </a:cubicBezTo>
                  <a:cubicBezTo>
                    <a:pt x="1" y="9"/>
                    <a:pt x="1" y="8"/>
                    <a:pt x="1" y="6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10"/>
            <p:cNvSpPr>
              <a:spLocks noEditPoints="1"/>
            </p:cNvSpPr>
            <p:nvPr/>
          </p:nvSpPr>
          <p:spPr bwMode="auto">
            <a:xfrm>
              <a:off x="3933" y="3781"/>
              <a:ext cx="59" cy="79"/>
            </a:xfrm>
            <a:custGeom>
              <a:avLst/>
              <a:gdLst>
                <a:gd name="T0" fmla="*/ 13 w 25"/>
                <a:gd name="T1" fmla="*/ 3 h 33"/>
                <a:gd name="T2" fmla="*/ 8 w 25"/>
                <a:gd name="T3" fmla="*/ 4 h 33"/>
                <a:gd name="T4" fmla="*/ 5 w 25"/>
                <a:gd name="T5" fmla="*/ 8 h 33"/>
                <a:gd name="T6" fmla="*/ 3 w 25"/>
                <a:gd name="T7" fmla="*/ 12 h 33"/>
                <a:gd name="T8" fmla="*/ 5 w 25"/>
                <a:gd name="T9" fmla="*/ 17 h 33"/>
                <a:gd name="T10" fmla="*/ 8 w 25"/>
                <a:gd name="T11" fmla="*/ 21 h 33"/>
                <a:gd name="T12" fmla="*/ 13 w 25"/>
                <a:gd name="T13" fmla="*/ 22 h 33"/>
                <a:gd name="T14" fmla="*/ 17 w 25"/>
                <a:gd name="T15" fmla="*/ 21 h 33"/>
                <a:gd name="T16" fmla="*/ 21 w 25"/>
                <a:gd name="T17" fmla="*/ 17 h 33"/>
                <a:gd name="T18" fmla="*/ 22 w 25"/>
                <a:gd name="T19" fmla="*/ 12 h 33"/>
                <a:gd name="T20" fmla="*/ 19 w 25"/>
                <a:gd name="T21" fmla="*/ 6 h 33"/>
                <a:gd name="T22" fmla="*/ 13 w 25"/>
                <a:gd name="T23" fmla="*/ 3 h 33"/>
                <a:gd name="T24" fmla="*/ 25 w 25"/>
                <a:gd name="T25" fmla="*/ 1 h 33"/>
                <a:gd name="T26" fmla="*/ 25 w 25"/>
                <a:gd name="T27" fmla="*/ 33 h 33"/>
                <a:gd name="T28" fmla="*/ 22 w 25"/>
                <a:gd name="T29" fmla="*/ 33 h 33"/>
                <a:gd name="T30" fmla="*/ 22 w 25"/>
                <a:gd name="T31" fmla="*/ 20 h 33"/>
                <a:gd name="T32" fmla="*/ 17 w 25"/>
                <a:gd name="T33" fmla="*/ 23 h 33"/>
                <a:gd name="T34" fmla="*/ 12 w 25"/>
                <a:gd name="T35" fmla="*/ 25 h 33"/>
                <a:gd name="T36" fmla="*/ 4 w 25"/>
                <a:gd name="T37" fmla="*/ 21 h 33"/>
                <a:gd name="T38" fmla="*/ 0 w 25"/>
                <a:gd name="T39" fmla="*/ 12 h 33"/>
                <a:gd name="T40" fmla="*/ 4 w 25"/>
                <a:gd name="T41" fmla="*/ 4 h 33"/>
                <a:gd name="T42" fmla="*/ 12 w 25"/>
                <a:gd name="T43" fmla="*/ 0 h 33"/>
                <a:gd name="T44" fmla="*/ 18 w 25"/>
                <a:gd name="T45" fmla="*/ 1 h 33"/>
                <a:gd name="T46" fmla="*/ 22 w 25"/>
                <a:gd name="T47" fmla="*/ 5 h 33"/>
                <a:gd name="T48" fmla="*/ 22 w 25"/>
                <a:gd name="T49" fmla="*/ 1 h 33"/>
                <a:gd name="T50" fmla="*/ 25 w 25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33">
                  <a:moveTo>
                    <a:pt x="13" y="3"/>
                  </a:moveTo>
                  <a:cubicBezTo>
                    <a:pt x="11" y="3"/>
                    <a:pt x="9" y="3"/>
                    <a:pt x="8" y="4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4" y="9"/>
                    <a:pt x="3" y="11"/>
                    <a:pt x="3" y="12"/>
                  </a:cubicBezTo>
                  <a:cubicBezTo>
                    <a:pt x="3" y="14"/>
                    <a:pt x="4" y="16"/>
                    <a:pt x="5" y="17"/>
                  </a:cubicBezTo>
                  <a:cubicBezTo>
                    <a:pt x="5" y="19"/>
                    <a:pt x="7" y="20"/>
                    <a:pt x="8" y="21"/>
                  </a:cubicBezTo>
                  <a:cubicBezTo>
                    <a:pt x="9" y="21"/>
                    <a:pt x="11" y="22"/>
                    <a:pt x="13" y="22"/>
                  </a:cubicBezTo>
                  <a:cubicBezTo>
                    <a:pt x="14" y="22"/>
                    <a:pt x="16" y="21"/>
                    <a:pt x="17" y="21"/>
                  </a:cubicBezTo>
                  <a:cubicBezTo>
                    <a:pt x="19" y="20"/>
                    <a:pt x="20" y="19"/>
                    <a:pt x="21" y="17"/>
                  </a:cubicBezTo>
                  <a:cubicBezTo>
                    <a:pt x="21" y="16"/>
                    <a:pt x="22" y="14"/>
                    <a:pt x="22" y="12"/>
                  </a:cubicBezTo>
                  <a:cubicBezTo>
                    <a:pt x="22" y="10"/>
                    <a:pt x="21" y="7"/>
                    <a:pt x="19" y="6"/>
                  </a:cubicBezTo>
                  <a:cubicBezTo>
                    <a:pt x="17" y="4"/>
                    <a:pt x="15" y="3"/>
                    <a:pt x="13" y="3"/>
                  </a:cubicBezTo>
                  <a:moveTo>
                    <a:pt x="25" y="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2"/>
                    <a:pt x="19" y="23"/>
                    <a:pt x="17" y="23"/>
                  </a:cubicBezTo>
                  <a:cubicBezTo>
                    <a:pt x="16" y="24"/>
                    <a:pt x="14" y="25"/>
                    <a:pt x="12" y="25"/>
                  </a:cubicBezTo>
                  <a:cubicBezTo>
                    <a:pt x="9" y="25"/>
                    <a:pt x="6" y="23"/>
                    <a:pt x="4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9" y="2"/>
                    <a:pt x="20" y="3"/>
                    <a:pt x="22" y="5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4049" y="3784"/>
              <a:ext cx="50" cy="57"/>
            </a:xfrm>
            <a:custGeom>
              <a:avLst/>
              <a:gdLst>
                <a:gd name="T0" fmla="*/ 0 w 21"/>
                <a:gd name="T1" fmla="*/ 0 h 24"/>
                <a:gd name="T2" fmla="*/ 3 w 21"/>
                <a:gd name="T3" fmla="*/ 0 h 24"/>
                <a:gd name="T4" fmla="*/ 3 w 21"/>
                <a:gd name="T5" fmla="*/ 11 h 24"/>
                <a:gd name="T6" fmla="*/ 4 w 21"/>
                <a:gd name="T7" fmla="*/ 16 h 24"/>
                <a:gd name="T8" fmla="*/ 6 w 21"/>
                <a:gd name="T9" fmla="*/ 19 h 24"/>
                <a:gd name="T10" fmla="*/ 10 w 21"/>
                <a:gd name="T11" fmla="*/ 21 h 24"/>
                <a:gd name="T12" fmla="*/ 15 w 21"/>
                <a:gd name="T13" fmla="*/ 19 h 24"/>
                <a:gd name="T14" fmla="*/ 17 w 21"/>
                <a:gd name="T15" fmla="*/ 16 h 24"/>
                <a:gd name="T16" fmla="*/ 18 w 21"/>
                <a:gd name="T17" fmla="*/ 11 h 24"/>
                <a:gd name="T18" fmla="*/ 18 w 21"/>
                <a:gd name="T19" fmla="*/ 0 h 24"/>
                <a:gd name="T20" fmla="*/ 21 w 21"/>
                <a:gd name="T21" fmla="*/ 0 h 24"/>
                <a:gd name="T22" fmla="*/ 21 w 21"/>
                <a:gd name="T23" fmla="*/ 11 h 24"/>
                <a:gd name="T24" fmla="*/ 20 w 21"/>
                <a:gd name="T25" fmla="*/ 18 h 24"/>
                <a:gd name="T26" fmla="*/ 16 w 21"/>
                <a:gd name="T27" fmla="*/ 22 h 24"/>
                <a:gd name="T28" fmla="*/ 10 w 21"/>
                <a:gd name="T29" fmla="*/ 24 h 24"/>
                <a:gd name="T30" fmla="*/ 5 w 21"/>
                <a:gd name="T31" fmla="*/ 22 h 24"/>
                <a:gd name="T32" fmla="*/ 1 w 21"/>
                <a:gd name="T33" fmla="*/ 18 h 24"/>
                <a:gd name="T34" fmla="*/ 0 w 21"/>
                <a:gd name="T35" fmla="*/ 11 h 24"/>
                <a:gd name="T36" fmla="*/ 0 w 21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4" y="17"/>
                    <a:pt x="5" y="19"/>
                    <a:pt x="6" y="19"/>
                  </a:cubicBezTo>
                  <a:cubicBezTo>
                    <a:pt x="7" y="20"/>
                    <a:pt x="9" y="21"/>
                    <a:pt x="10" y="21"/>
                  </a:cubicBezTo>
                  <a:cubicBezTo>
                    <a:pt x="12" y="21"/>
                    <a:pt x="14" y="20"/>
                    <a:pt x="15" y="19"/>
                  </a:cubicBezTo>
                  <a:cubicBezTo>
                    <a:pt x="16" y="19"/>
                    <a:pt x="17" y="18"/>
                    <a:pt x="17" y="16"/>
                  </a:cubicBezTo>
                  <a:cubicBezTo>
                    <a:pt x="17" y="15"/>
                    <a:pt x="18" y="13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4"/>
                    <a:pt x="20" y="17"/>
                    <a:pt x="20" y="18"/>
                  </a:cubicBezTo>
                  <a:cubicBezTo>
                    <a:pt x="19" y="20"/>
                    <a:pt x="18" y="21"/>
                    <a:pt x="16" y="22"/>
                  </a:cubicBezTo>
                  <a:cubicBezTo>
                    <a:pt x="15" y="23"/>
                    <a:pt x="13" y="24"/>
                    <a:pt x="10" y="24"/>
                  </a:cubicBezTo>
                  <a:cubicBezTo>
                    <a:pt x="8" y="24"/>
                    <a:pt x="6" y="23"/>
                    <a:pt x="5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7"/>
                    <a:pt x="0" y="14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4182" y="3784"/>
              <a:ext cx="7" cy="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4279" y="3781"/>
              <a:ext cx="34" cy="60"/>
            </a:xfrm>
            <a:custGeom>
              <a:avLst/>
              <a:gdLst>
                <a:gd name="T0" fmla="*/ 14 w 14"/>
                <a:gd name="T1" fmla="*/ 3 h 25"/>
                <a:gd name="T2" fmla="*/ 12 w 14"/>
                <a:gd name="T3" fmla="*/ 5 h 25"/>
                <a:gd name="T4" fmla="*/ 7 w 14"/>
                <a:gd name="T5" fmla="*/ 3 h 25"/>
                <a:gd name="T6" fmla="*/ 5 w 14"/>
                <a:gd name="T7" fmla="*/ 4 h 25"/>
                <a:gd name="T8" fmla="*/ 4 w 14"/>
                <a:gd name="T9" fmla="*/ 6 h 25"/>
                <a:gd name="T10" fmla="*/ 5 w 14"/>
                <a:gd name="T11" fmla="*/ 8 h 25"/>
                <a:gd name="T12" fmla="*/ 8 w 14"/>
                <a:gd name="T13" fmla="*/ 11 h 25"/>
                <a:gd name="T14" fmla="*/ 13 w 14"/>
                <a:gd name="T15" fmla="*/ 14 h 25"/>
                <a:gd name="T16" fmla="*/ 14 w 14"/>
                <a:gd name="T17" fmla="*/ 18 h 25"/>
                <a:gd name="T18" fmla="*/ 12 w 14"/>
                <a:gd name="T19" fmla="*/ 23 h 25"/>
                <a:gd name="T20" fmla="*/ 7 w 14"/>
                <a:gd name="T21" fmla="*/ 25 h 25"/>
                <a:gd name="T22" fmla="*/ 3 w 14"/>
                <a:gd name="T23" fmla="*/ 24 h 25"/>
                <a:gd name="T24" fmla="*/ 0 w 14"/>
                <a:gd name="T25" fmla="*/ 21 h 25"/>
                <a:gd name="T26" fmla="*/ 2 w 14"/>
                <a:gd name="T27" fmla="*/ 19 h 25"/>
                <a:gd name="T28" fmla="*/ 7 w 14"/>
                <a:gd name="T29" fmla="*/ 22 h 25"/>
                <a:gd name="T30" fmla="*/ 10 w 14"/>
                <a:gd name="T31" fmla="*/ 21 h 25"/>
                <a:gd name="T32" fmla="*/ 11 w 14"/>
                <a:gd name="T33" fmla="*/ 18 h 25"/>
                <a:gd name="T34" fmla="*/ 10 w 14"/>
                <a:gd name="T35" fmla="*/ 16 h 25"/>
                <a:gd name="T36" fmla="*/ 7 w 14"/>
                <a:gd name="T37" fmla="*/ 13 h 25"/>
                <a:gd name="T38" fmla="*/ 2 w 14"/>
                <a:gd name="T39" fmla="*/ 10 h 25"/>
                <a:gd name="T40" fmla="*/ 1 w 14"/>
                <a:gd name="T41" fmla="*/ 6 h 25"/>
                <a:gd name="T42" fmla="*/ 3 w 14"/>
                <a:gd name="T43" fmla="*/ 2 h 25"/>
                <a:gd name="T44" fmla="*/ 8 w 14"/>
                <a:gd name="T45" fmla="*/ 0 h 25"/>
                <a:gd name="T46" fmla="*/ 14 w 14"/>
                <a:gd name="T4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5">
                  <a:moveTo>
                    <a:pt x="14" y="3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5" y="9"/>
                    <a:pt x="7" y="10"/>
                    <a:pt x="8" y="11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4" y="15"/>
                    <a:pt x="14" y="16"/>
                    <a:pt x="14" y="18"/>
                  </a:cubicBezTo>
                  <a:cubicBezTo>
                    <a:pt x="14" y="20"/>
                    <a:pt x="14" y="21"/>
                    <a:pt x="12" y="23"/>
                  </a:cubicBezTo>
                  <a:cubicBezTo>
                    <a:pt x="11" y="24"/>
                    <a:pt x="9" y="25"/>
                    <a:pt x="7" y="25"/>
                  </a:cubicBezTo>
                  <a:cubicBezTo>
                    <a:pt x="6" y="25"/>
                    <a:pt x="4" y="24"/>
                    <a:pt x="3" y="24"/>
                  </a:cubicBezTo>
                  <a:cubicBezTo>
                    <a:pt x="2" y="23"/>
                    <a:pt x="1" y="22"/>
                    <a:pt x="0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5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1" y="17"/>
                    <a:pt x="11" y="16"/>
                    <a:pt x="10" y="16"/>
                  </a:cubicBezTo>
                  <a:cubicBezTo>
                    <a:pt x="10" y="15"/>
                    <a:pt x="9" y="14"/>
                    <a:pt x="7" y="13"/>
                  </a:cubicBezTo>
                  <a:cubicBezTo>
                    <a:pt x="5" y="12"/>
                    <a:pt x="3" y="11"/>
                    <a:pt x="2" y="10"/>
                  </a:cubicBezTo>
                  <a:cubicBezTo>
                    <a:pt x="2" y="9"/>
                    <a:pt x="1" y="8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14"/>
            <p:cNvSpPr>
              <a:spLocks noEditPoints="1"/>
            </p:cNvSpPr>
            <p:nvPr/>
          </p:nvSpPr>
          <p:spPr bwMode="auto">
            <a:xfrm>
              <a:off x="4379" y="3781"/>
              <a:ext cx="57" cy="60"/>
            </a:xfrm>
            <a:custGeom>
              <a:avLst/>
              <a:gdLst>
                <a:gd name="T0" fmla="*/ 12 w 24"/>
                <a:gd name="T1" fmla="*/ 3 h 25"/>
                <a:gd name="T2" fmla="*/ 8 w 24"/>
                <a:gd name="T3" fmla="*/ 4 h 25"/>
                <a:gd name="T4" fmla="*/ 4 w 24"/>
                <a:gd name="T5" fmla="*/ 8 h 25"/>
                <a:gd name="T6" fmla="*/ 3 w 24"/>
                <a:gd name="T7" fmla="*/ 12 h 25"/>
                <a:gd name="T8" fmla="*/ 4 w 24"/>
                <a:gd name="T9" fmla="*/ 17 h 25"/>
                <a:gd name="T10" fmla="*/ 8 w 24"/>
                <a:gd name="T11" fmla="*/ 21 h 25"/>
                <a:gd name="T12" fmla="*/ 12 w 24"/>
                <a:gd name="T13" fmla="*/ 22 h 25"/>
                <a:gd name="T14" fmla="*/ 17 w 24"/>
                <a:gd name="T15" fmla="*/ 21 h 25"/>
                <a:gd name="T16" fmla="*/ 20 w 24"/>
                <a:gd name="T17" fmla="*/ 17 h 25"/>
                <a:gd name="T18" fmla="*/ 22 w 24"/>
                <a:gd name="T19" fmla="*/ 13 h 25"/>
                <a:gd name="T20" fmla="*/ 19 w 24"/>
                <a:gd name="T21" fmla="*/ 6 h 25"/>
                <a:gd name="T22" fmla="*/ 12 w 24"/>
                <a:gd name="T23" fmla="*/ 3 h 25"/>
                <a:gd name="T24" fmla="*/ 24 w 24"/>
                <a:gd name="T25" fmla="*/ 1 h 25"/>
                <a:gd name="T26" fmla="*/ 24 w 24"/>
                <a:gd name="T27" fmla="*/ 24 h 25"/>
                <a:gd name="T28" fmla="*/ 21 w 24"/>
                <a:gd name="T29" fmla="*/ 24 h 25"/>
                <a:gd name="T30" fmla="*/ 21 w 24"/>
                <a:gd name="T31" fmla="*/ 20 h 25"/>
                <a:gd name="T32" fmla="*/ 17 w 24"/>
                <a:gd name="T33" fmla="*/ 24 h 25"/>
                <a:gd name="T34" fmla="*/ 12 w 24"/>
                <a:gd name="T35" fmla="*/ 25 h 25"/>
                <a:gd name="T36" fmla="*/ 3 w 24"/>
                <a:gd name="T37" fmla="*/ 21 h 25"/>
                <a:gd name="T38" fmla="*/ 0 w 24"/>
                <a:gd name="T39" fmla="*/ 12 h 25"/>
                <a:gd name="T40" fmla="*/ 3 w 24"/>
                <a:gd name="T41" fmla="*/ 4 h 25"/>
                <a:gd name="T42" fmla="*/ 12 w 24"/>
                <a:gd name="T43" fmla="*/ 0 h 25"/>
                <a:gd name="T44" fmla="*/ 17 w 24"/>
                <a:gd name="T45" fmla="*/ 1 h 25"/>
                <a:gd name="T46" fmla="*/ 21 w 24"/>
                <a:gd name="T47" fmla="*/ 5 h 25"/>
                <a:gd name="T48" fmla="*/ 21 w 24"/>
                <a:gd name="T49" fmla="*/ 1 h 25"/>
                <a:gd name="T50" fmla="*/ 24 w 24"/>
                <a:gd name="T5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25">
                  <a:moveTo>
                    <a:pt x="12" y="3"/>
                  </a:moveTo>
                  <a:cubicBezTo>
                    <a:pt x="11" y="3"/>
                    <a:pt x="9" y="3"/>
                    <a:pt x="8" y="4"/>
                  </a:cubicBezTo>
                  <a:cubicBezTo>
                    <a:pt x="6" y="5"/>
                    <a:pt x="5" y="6"/>
                    <a:pt x="4" y="8"/>
                  </a:cubicBezTo>
                  <a:cubicBezTo>
                    <a:pt x="3" y="9"/>
                    <a:pt x="3" y="11"/>
                    <a:pt x="3" y="12"/>
                  </a:cubicBezTo>
                  <a:cubicBezTo>
                    <a:pt x="3" y="14"/>
                    <a:pt x="3" y="16"/>
                    <a:pt x="4" y="17"/>
                  </a:cubicBezTo>
                  <a:cubicBezTo>
                    <a:pt x="5" y="19"/>
                    <a:pt x="6" y="20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4" y="22"/>
                    <a:pt x="15" y="22"/>
                    <a:pt x="17" y="21"/>
                  </a:cubicBezTo>
                  <a:cubicBezTo>
                    <a:pt x="18" y="20"/>
                    <a:pt x="20" y="19"/>
                    <a:pt x="20" y="17"/>
                  </a:cubicBezTo>
                  <a:cubicBezTo>
                    <a:pt x="21" y="16"/>
                    <a:pt x="22" y="14"/>
                    <a:pt x="22" y="13"/>
                  </a:cubicBezTo>
                  <a:cubicBezTo>
                    <a:pt x="22" y="10"/>
                    <a:pt x="21" y="8"/>
                    <a:pt x="19" y="6"/>
                  </a:cubicBezTo>
                  <a:cubicBezTo>
                    <a:pt x="17" y="4"/>
                    <a:pt x="15" y="3"/>
                    <a:pt x="12" y="3"/>
                  </a:cubicBezTo>
                  <a:moveTo>
                    <a:pt x="24" y="1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9" y="23"/>
                    <a:pt x="17" y="24"/>
                  </a:cubicBezTo>
                  <a:cubicBezTo>
                    <a:pt x="15" y="24"/>
                    <a:pt x="14" y="25"/>
                    <a:pt x="12" y="25"/>
                  </a:cubicBezTo>
                  <a:cubicBezTo>
                    <a:pt x="9" y="25"/>
                    <a:pt x="6" y="24"/>
                    <a:pt x="3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9" y="2"/>
                    <a:pt x="20" y="3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4298" y="3659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4298" y="3584"/>
              <a:ext cx="141" cy="130"/>
            </a:xfrm>
            <a:custGeom>
              <a:avLst/>
              <a:gdLst>
                <a:gd name="T0" fmla="*/ 50 w 59"/>
                <a:gd name="T1" fmla="*/ 5 h 54"/>
                <a:gd name="T2" fmla="*/ 43 w 59"/>
                <a:gd name="T3" fmla="*/ 0 h 54"/>
                <a:gd name="T4" fmla="*/ 0 w 59"/>
                <a:gd name="T5" fmla="*/ 33 h 54"/>
                <a:gd name="T6" fmla="*/ 0 w 59"/>
                <a:gd name="T7" fmla="*/ 54 h 54"/>
                <a:gd name="T8" fmla="*/ 13 w 59"/>
                <a:gd name="T9" fmla="*/ 54 h 54"/>
                <a:gd name="T10" fmla="*/ 13 w 59"/>
                <a:gd name="T11" fmla="*/ 26 h 54"/>
                <a:gd name="T12" fmla="*/ 15 w 59"/>
                <a:gd name="T13" fmla="*/ 19 h 54"/>
                <a:gd name="T14" fmla="*/ 18 w 59"/>
                <a:gd name="T15" fmla="*/ 14 h 54"/>
                <a:gd name="T16" fmla="*/ 23 w 59"/>
                <a:gd name="T17" fmla="*/ 10 h 54"/>
                <a:gd name="T18" fmla="*/ 29 w 59"/>
                <a:gd name="T19" fmla="*/ 9 h 54"/>
                <a:gd name="T20" fmla="*/ 29 w 59"/>
                <a:gd name="T21" fmla="*/ 9 h 54"/>
                <a:gd name="T22" fmla="*/ 29 w 59"/>
                <a:gd name="T23" fmla="*/ 9 h 54"/>
                <a:gd name="T24" fmla="*/ 35 w 59"/>
                <a:gd name="T25" fmla="*/ 10 h 54"/>
                <a:gd name="T26" fmla="*/ 40 w 59"/>
                <a:gd name="T27" fmla="*/ 14 h 54"/>
                <a:gd name="T28" fmla="*/ 44 w 59"/>
                <a:gd name="T29" fmla="*/ 19 h 54"/>
                <a:gd name="T30" fmla="*/ 45 w 59"/>
                <a:gd name="T31" fmla="*/ 26 h 54"/>
                <a:gd name="T32" fmla="*/ 45 w 59"/>
                <a:gd name="T33" fmla="*/ 54 h 54"/>
                <a:gd name="T34" fmla="*/ 59 w 59"/>
                <a:gd name="T35" fmla="*/ 54 h 54"/>
                <a:gd name="T36" fmla="*/ 59 w 59"/>
                <a:gd name="T37" fmla="*/ 26 h 54"/>
                <a:gd name="T38" fmla="*/ 57 w 59"/>
                <a:gd name="T39" fmla="*/ 14 h 54"/>
                <a:gd name="T40" fmla="*/ 50 w 59"/>
                <a:gd name="T4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54">
                  <a:moveTo>
                    <a:pt x="50" y="5"/>
                  </a:moveTo>
                  <a:cubicBezTo>
                    <a:pt x="48" y="3"/>
                    <a:pt x="46" y="1"/>
                    <a:pt x="43" y="0"/>
                  </a:cubicBezTo>
                  <a:cubicBezTo>
                    <a:pt x="11" y="5"/>
                    <a:pt x="0" y="33"/>
                    <a:pt x="0" y="3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3"/>
                    <a:pt x="14" y="21"/>
                    <a:pt x="15" y="19"/>
                  </a:cubicBezTo>
                  <a:cubicBezTo>
                    <a:pt x="15" y="17"/>
                    <a:pt x="17" y="15"/>
                    <a:pt x="18" y="14"/>
                  </a:cubicBezTo>
                  <a:cubicBezTo>
                    <a:pt x="19" y="12"/>
                    <a:pt x="21" y="11"/>
                    <a:pt x="23" y="10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3" y="9"/>
                    <a:pt x="35" y="10"/>
                  </a:cubicBezTo>
                  <a:cubicBezTo>
                    <a:pt x="37" y="11"/>
                    <a:pt x="39" y="12"/>
                    <a:pt x="40" y="14"/>
                  </a:cubicBezTo>
                  <a:cubicBezTo>
                    <a:pt x="42" y="15"/>
                    <a:pt x="43" y="17"/>
                    <a:pt x="44" y="19"/>
                  </a:cubicBezTo>
                  <a:cubicBezTo>
                    <a:pt x="45" y="21"/>
                    <a:pt x="45" y="24"/>
                    <a:pt x="45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2"/>
                    <a:pt x="58" y="18"/>
                    <a:pt x="57" y="14"/>
                  </a:cubicBezTo>
                  <a:cubicBezTo>
                    <a:pt x="55" y="11"/>
                    <a:pt x="53" y="8"/>
                    <a:pt x="5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17"/>
            <p:cNvSpPr>
              <a:spLocks noEditPoints="1"/>
            </p:cNvSpPr>
            <p:nvPr/>
          </p:nvSpPr>
          <p:spPr bwMode="auto">
            <a:xfrm>
              <a:off x="3862" y="3577"/>
              <a:ext cx="142" cy="139"/>
            </a:xfrm>
            <a:custGeom>
              <a:avLst/>
              <a:gdLst>
                <a:gd name="T0" fmla="*/ 45 w 60"/>
                <a:gd name="T1" fmla="*/ 23 h 58"/>
                <a:gd name="T2" fmla="*/ 39 w 60"/>
                <a:gd name="T3" fmla="*/ 15 h 58"/>
                <a:gd name="T4" fmla="*/ 30 w 60"/>
                <a:gd name="T5" fmla="*/ 12 h 58"/>
                <a:gd name="T6" fmla="*/ 21 w 60"/>
                <a:gd name="T7" fmla="*/ 15 h 58"/>
                <a:gd name="T8" fmla="*/ 15 w 60"/>
                <a:gd name="T9" fmla="*/ 23 h 58"/>
                <a:gd name="T10" fmla="*/ 45 w 60"/>
                <a:gd name="T11" fmla="*/ 23 h 58"/>
                <a:gd name="T12" fmla="*/ 60 w 60"/>
                <a:gd name="T13" fmla="*/ 29 h 58"/>
                <a:gd name="T14" fmla="*/ 60 w 60"/>
                <a:gd name="T15" fmla="*/ 32 h 58"/>
                <a:gd name="T16" fmla="*/ 59 w 60"/>
                <a:gd name="T17" fmla="*/ 35 h 58"/>
                <a:gd name="T18" fmla="*/ 15 w 60"/>
                <a:gd name="T19" fmla="*/ 35 h 58"/>
                <a:gd name="T20" fmla="*/ 17 w 60"/>
                <a:gd name="T21" fmla="*/ 39 h 58"/>
                <a:gd name="T22" fmla="*/ 20 w 60"/>
                <a:gd name="T23" fmla="*/ 43 h 58"/>
                <a:gd name="T24" fmla="*/ 25 w 60"/>
                <a:gd name="T25" fmla="*/ 45 h 58"/>
                <a:gd name="T26" fmla="*/ 31 w 60"/>
                <a:gd name="T27" fmla="*/ 46 h 58"/>
                <a:gd name="T28" fmla="*/ 38 w 60"/>
                <a:gd name="T29" fmla="*/ 45 h 58"/>
                <a:gd name="T30" fmla="*/ 44 w 60"/>
                <a:gd name="T31" fmla="*/ 41 h 58"/>
                <a:gd name="T32" fmla="*/ 53 w 60"/>
                <a:gd name="T33" fmla="*/ 50 h 58"/>
                <a:gd name="T34" fmla="*/ 42 w 60"/>
                <a:gd name="T35" fmla="*/ 56 h 58"/>
                <a:gd name="T36" fmla="*/ 30 w 60"/>
                <a:gd name="T37" fmla="*/ 58 h 58"/>
                <a:gd name="T38" fmla="*/ 18 w 60"/>
                <a:gd name="T39" fmla="*/ 56 h 58"/>
                <a:gd name="T40" fmla="*/ 9 w 60"/>
                <a:gd name="T41" fmla="*/ 49 h 58"/>
                <a:gd name="T42" fmla="*/ 3 w 60"/>
                <a:gd name="T43" fmla="*/ 40 h 58"/>
                <a:gd name="T44" fmla="*/ 0 w 60"/>
                <a:gd name="T45" fmla="*/ 29 h 58"/>
                <a:gd name="T46" fmla="*/ 3 w 60"/>
                <a:gd name="T47" fmla="*/ 17 h 58"/>
                <a:gd name="T48" fmla="*/ 9 w 60"/>
                <a:gd name="T49" fmla="*/ 8 h 58"/>
                <a:gd name="T50" fmla="*/ 19 w 60"/>
                <a:gd name="T51" fmla="*/ 2 h 58"/>
                <a:gd name="T52" fmla="*/ 30 w 60"/>
                <a:gd name="T53" fmla="*/ 0 h 58"/>
                <a:gd name="T54" fmla="*/ 41 w 60"/>
                <a:gd name="T55" fmla="*/ 2 h 58"/>
                <a:gd name="T56" fmla="*/ 51 w 60"/>
                <a:gd name="T57" fmla="*/ 8 h 58"/>
                <a:gd name="T58" fmla="*/ 57 w 60"/>
                <a:gd name="T59" fmla="*/ 17 h 58"/>
                <a:gd name="T60" fmla="*/ 60 w 60"/>
                <a:gd name="T61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58">
                  <a:moveTo>
                    <a:pt x="45" y="23"/>
                  </a:moveTo>
                  <a:cubicBezTo>
                    <a:pt x="44" y="20"/>
                    <a:pt x="42" y="17"/>
                    <a:pt x="39" y="15"/>
                  </a:cubicBezTo>
                  <a:cubicBezTo>
                    <a:pt x="37" y="13"/>
                    <a:pt x="33" y="12"/>
                    <a:pt x="30" y="12"/>
                  </a:cubicBezTo>
                  <a:cubicBezTo>
                    <a:pt x="26" y="12"/>
                    <a:pt x="23" y="13"/>
                    <a:pt x="21" y="15"/>
                  </a:cubicBezTo>
                  <a:cubicBezTo>
                    <a:pt x="18" y="17"/>
                    <a:pt x="16" y="20"/>
                    <a:pt x="15" y="23"/>
                  </a:cubicBezTo>
                  <a:lnTo>
                    <a:pt x="45" y="23"/>
                  </a:lnTo>
                  <a:close/>
                  <a:moveTo>
                    <a:pt x="60" y="29"/>
                  </a:moveTo>
                  <a:cubicBezTo>
                    <a:pt x="60" y="30"/>
                    <a:pt x="60" y="31"/>
                    <a:pt x="60" y="32"/>
                  </a:cubicBezTo>
                  <a:cubicBezTo>
                    <a:pt x="59" y="33"/>
                    <a:pt x="59" y="33"/>
                    <a:pt x="59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8"/>
                    <a:pt x="17" y="39"/>
                  </a:cubicBezTo>
                  <a:cubicBezTo>
                    <a:pt x="18" y="41"/>
                    <a:pt x="19" y="42"/>
                    <a:pt x="20" y="43"/>
                  </a:cubicBezTo>
                  <a:cubicBezTo>
                    <a:pt x="22" y="44"/>
                    <a:pt x="23" y="45"/>
                    <a:pt x="25" y="45"/>
                  </a:cubicBezTo>
                  <a:cubicBezTo>
                    <a:pt x="27" y="46"/>
                    <a:pt x="29" y="46"/>
                    <a:pt x="31" y="46"/>
                  </a:cubicBezTo>
                  <a:cubicBezTo>
                    <a:pt x="33" y="46"/>
                    <a:pt x="36" y="46"/>
                    <a:pt x="38" y="45"/>
                  </a:cubicBezTo>
                  <a:cubicBezTo>
                    <a:pt x="41" y="44"/>
                    <a:pt x="43" y="43"/>
                    <a:pt x="44" y="4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49" y="53"/>
                    <a:pt x="45" y="55"/>
                    <a:pt x="42" y="56"/>
                  </a:cubicBezTo>
                  <a:cubicBezTo>
                    <a:pt x="38" y="57"/>
                    <a:pt x="34" y="58"/>
                    <a:pt x="30" y="58"/>
                  </a:cubicBezTo>
                  <a:cubicBezTo>
                    <a:pt x="26" y="58"/>
                    <a:pt x="22" y="57"/>
                    <a:pt x="18" y="56"/>
                  </a:cubicBezTo>
                  <a:cubicBezTo>
                    <a:pt x="15" y="54"/>
                    <a:pt x="12" y="52"/>
                    <a:pt x="9" y="49"/>
                  </a:cubicBezTo>
                  <a:cubicBezTo>
                    <a:pt x="6" y="47"/>
                    <a:pt x="4" y="44"/>
                    <a:pt x="3" y="40"/>
                  </a:cubicBezTo>
                  <a:cubicBezTo>
                    <a:pt x="1" y="37"/>
                    <a:pt x="0" y="33"/>
                    <a:pt x="0" y="29"/>
                  </a:cubicBezTo>
                  <a:cubicBezTo>
                    <a:pt x="0" y="25"/>
                    <a:pt x="1" y="21"/>
                    <a:pt x="3" y="17"/>
                  </a:cubicBezTo>
                  <a:cubicBezTo>
                    <a:pt x="4" y="14"/>
                    <a:pt x="6" y="11"/>
                    <a:pt x="9" y="8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0"/>
                    <a:pt x="26" y="0"/>
                    <a:pt x="30" y="0"/>
                  </a:cubicBezTo>
                  <a:cubicBezTo>
                    <a:pt x="34" y="0"/>
                    <a:pt x="38" y="0"/>
                    <a:pt x="41" y="2"/>
                  </a:cubicBezTo>
                  <a:cubicBezTo>
                    <a:pt x="45" y="3"/>
                    <a:pt x="48" y="5"/>
                    <a:pt x="51" y="8"/>
                  </a:cubicBezTo>
                  <a:cubicBezTo>
                    <a:pt x="53" y="10"/>
                    <a:pt x="56" y="13"/>
                    <a:pt x="57" y="17"/>
                  </a:cubicBezTo>
                  <a:cubicBezTo>
                    <a:pt x="59" y="21"/>
                    <a:pt x="60" y="24"/>
                    <a:pt x="6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auto">
            <a:xfrm>
              <a:off x="4018" y="3577"/>
              <a:ext cx="124" cy="139"/>
            </a:xfrm>
            <a:custGeom>
              <a:avLst/>
              <a:gdLst>
                <a:gd name="T0" fmla="*/ 52 w 52"/>
                <a:gd name="T1" fmla="*/ 48 h 58"/>
                <a:gd name="T2" fmla="*/ 41 w 52"/>
                <a:gd name="T3" fmla="*/ 56 h 58"/>
                <a:gd name="T4" fmla="*/ 29 w 52"/>
                <a:gd name="T5" fmla="*/ 58 h 58"/>
                <a:gd name="T6" fmla="*/ 18 w 52"/>
                <a:gd name="T7" fmla="*/ 56 h 58"/>
                <a:gd name="T8" fmla="*/ 8 w 52"/>
                <a:gd name="T9" fmla="*/ 50 h 58"/>
                <a:gd name="T10" fmla="*/ 2 w 52"/>
                <a:gd name="T11" fmla="*/ 40 h 58"/>
                <a:gd name="T12" fmla="*/ 0 w 52"/>
                <a:gd name="T13" fmla="*/ 29 h 58"/>
                <a:gd name="T14" fmla="*/ 2 w 52"/>
                <a:gd name="T15" fmla="*/ 17 h 58"/>
                <a:gd name="T16" fmla="*/ 8 w 52"/>
                <a:gd name="T17" fmla="*/ 8 h 58"/>
                <a:gd name="T18" fmla="*/ 17 w 52"/>
                <a:gd name="T19" fmla="*/ 2 h 58"/>
                <a:gd name="T20" fmla="*/ 29 w 52"/>
                <a:gd name="T21" fmla="*/ 0 h 58"/>
                <a:gd name="T22" fmla="*/ 41 w 52"/>
                <a:gd name="T23" fmla="*/ 2 h 58"/>
                <a:gd name="T24" fmla="*/ 51 w 52"/>
                <a:gd name="T25" fmla="*/ 9 h 58"/>
                <a:gd name="T26" fmla="*/ 42 w 52"/>
                <a:gd name="T27" fmla="*/ 18 h 58"/>
                <a:gd name="T28" fmla="*/ 37 w 52"/>
                <a:gd name="T29" fmla="*/ 14 h 58"/>
                <a:gd name="T30" fmla="*/ 29 w 52"/>
                <a:gd name="T31" fmla="*/ 12 h 58"/>
                <a:gd name="T32" fmla="*/ 23 w 52"/>
                <a:gd name="T33" fmla="*/ 13 h 58"/>
                <a:gd name="T34" fmla="*/ 18 w 52"/>
                <a:gd name="T35" fmla="*/ 17 h 58"/>
                <a:gd name="T36" fmla="*/ 15 w 52"/>
                <a:gd name="T37" fmla="*/ 22 h 58"/>
                <a:gd name="T38" fmla="*/ 14 w 52"/>
                <a:gd name="T39" fmla="*/ 29 h 58"/>
                <a:gd name="T40" fmla="*/ 15 w 52"/>
                <a:gd name="T41" fmla="*/ 35 h 58"/>
                <a:gd name="T42" fmla="*/ 18 w 52"/>
                <a:gd name="T43" fmla="*/ 41 h 58"/>
                <a:gd name="T44" fmla="*/ 23 w 52"/>
                <a:gd name="T45" fmla="*/ 44 h 58"/>
                <a:gd name="T46" fmla="*/ 29 w 52"/>
                <a:gd name="T47" fmla="*/ 46 h 58"/>
                <a:gd name="T48" fmla="*/ 37 w 52"/>
                <a:gd name="T49" fmla="*/ 44 h 58"/>
                <a:gd name="T50" fmla="*/ 42 w 52"/>
                <a:gd name="T51" fmla="*/ 39 h 58"/>
                <a:gd name="T52" fmla="*/ 52 w 52"/>
                <a:gd name="T53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58">
                  <a:moveTo>
                    <a:pt x="52" y="48"/>
                  </a:moveTo>
                  <a:cubicBezTo>
                    <a:pt x="49" y="51"/>
                    <a:pt x="45" y="54"/>
                    <a:pt x="41" y="56"/>
                  </a:cubicBezTo>
                  <a:cubicBezTo>
                    <a:pt x="37" y="57"/>
                    <a:pt x="33" y="58"/>
                    <a:pt x="29" y="58"/>
                  </a:cubicBezTo>
                  <a:cubicBezTo>
                    <a:pt x="25" y="58"/>
                    <a:pt x="21" y="57"/>
                    <a:pt x="18" y="56"/>
                  </a:cubicBezTo>
                  <a:cubicBezTo>
                    <a:pt x="14" y="54"/>
                    <a:pt x="11" y="52"/>
                    <a:pt x="8" y="50"/>
                  </a:cubicBezTo>
                  <a:cubicBezTo>
                    <a:pt x="6" y="47"/>
                    <a:pt x="4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5"/>
                    <a:pt x="0" y="21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3"/>
                    <a:pt x="17" y="2"/>
                  </a:cubicBezTo>
                  <a:cubicBezTo>
                    <a:pt x="21" y="0"/>
                    <a:pt x="25" y="0"/>
                    <a:pt x="29" y="0"/>
                  </a:cubicBezTo>
                  <a:cubicBezTo>
                    <a:pt x="33" y="0"/>
                    <a:pt x="37" y="0"/>
                    <a:pt x="41" y="2"/>
                  </a:cubicBezTo>
                  <a:cubicBezTo>
                    <a:pt x="45" y="4"/>
                    <a:pt x="48" y="6"/>
                    <a:pt x="51" y="9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0" y="17"/>
                    <a:pt x="39" y="15"/>
                    <a:pt x="37" y="14"/>
                  </a:cubicBezTo>
                  <a:cubicBezTo>
                    <a:pt x="34" y="13"/>
                    <a:pt x="32" y="12"/>
                    <a:pt x="29" y="12"/>
                  </a:cubicBezTo>
                  <a:cubicBezTo>
                    <a:pt x="27" y="12"/>
                    <a:pt x="25" y="13"/>
                    <a:pt x="23" y="13"/>
                  </a:cubicBezTo>
                  <a:cubicBezTo>
                    <a:pt x="21" y="14"/>
                    <a:pt x="20" y="15"/>
                    <a:pt x="18" y="17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4" y="24"/>
                    <a:pt x="14" y="27"/>
                    <a:pt x="14" y="29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9"/>
                    <a:pt x="18" y="41"/>
                  </a:cubicBezTo>
                  <a:cubicBezTo>
                    <a:pt x="20" y="42"/>
                    <a:pt x="21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2" y="46"/>
                    <a:pt x="34" y="45"/>
                    <a:pt x="37" y="44"/>
                  </a:cubicBezTo>
                  <a:cubicBezTo>
                    <a:pt x="39" y="42"/>
                    <a:pt x="41" y="41"/>
                    <a:pt x="42" y="39"/>
                  </a:cubicBezTo>
                  <a:lnTo>
                    <a:pt x="5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19"/>
            <p:cNvSpPr>
              <a:spLocks/>
            </p:cNvSpPr>
            <p:nvPr/>
          </p:nvSpPr>
          <p:spPr bwMode="auto">
            <a:xfrm>
              <a:off x="3565" y="3577"/>
              <a:ext cx="123" cy="139"/>
            </a:xfrm>
            <a:custGeom>
              <a:avLst/>
              <a:gdLst>
                <a:gd name="T0" fmla="*/ 52 w 52"/>
                <a:gd name="T1" fmla="*/ 48 h 58"/>
                <a:gd name="T2" fmla="*/ 42 w 52"/>
                <a:gd name="T3" fmla="*/ 56 h 58"/>
                <a:gd name="T4" fmla="*/ 29 w 52"/>
                <a:gd name="T5" fmla="*/ 58 h 58"/>
                <a:gd name="T6" fmla="*/ 18 w 52"/>
                <a:gd name="T7" fmla="*/ 56 h 58"/>
                <a:gd name="T8" fmla="*/ 8 w 52"/>
                <a:gd name="T9" fmla="*/ 50 h 58"/>
                <a:gd name="T10" fmla="*/ 2 w 52"/>
                <a:gd name="T11" fmla="*/ 40 h 58"/>
                <a:gd name="T12" fmla="*/ 0 w 52"/>
                <a:gd name="T13" fmla="*/ 29 h 58"/>
                <a:gd name="T14" fmla="*/ 2 w 52"/>
                <a:gd name="T15" fmla="*/ 17 h 58"/>
                <a:gd name="T16" fmla="*/ 8 w 52"/>
                <a:gd name="T17" fmla="*/ 8 h 58"/>
                <a:gd name="T18" fmla="*/ 18 w 52"/>
                <a:gd name="T19" fmla="*/ 2 h 58"/>
                <a:gd name="T20" fmla="*/ 29 w 52"/>
                <a:gd name="T21" fmla="*/ 0 h 58"/>
                <a:gd name="T22" fmla="*/ 41 w 52"/>
                <a:gd name="T23" fmla="*/ 2 h 58"/>
                <a:gd name="T24" fmla="*/ 51 w 52"/>
                <a:gd name="T25" fmla="*/ 9 h 58"/>
                <a:gd name="T26" fmla="*/ 42 w 52"/>
                <a:gd name="T27" fmla="*/ 18 h 58"/>
                <a:gd name="T28" fmla="*/ 37 w 52"/>
                <a:gd name="T29" fmla="*/ 14 h 58"/>
                <a:gd name="T30" fmla="*/ 29 w 52"/>
                <a:gd name="T31" fmla="*/ 12 h 58"/>
                <a:gd name="T32" fmla="*/ 23 w 52"/>
                <a:gd name="T33" fmla="*/ 13 h 58"/>
                <a:gd name="T34" fmla="*/ 18 w 52"/>
                <a:gd name="T35" fmla="*/ 17 h 58"/>
                <a:gd name="T36" fmla="*/ 15 w 52"/>
                <a:gd name="T37" fmla="*/ 22 h 58"/>
                <a:gd name="T38" fmla="*/ 14 w 52"/>
                <a:gd name="T39" fmla="*/ 29 h 58"/>
                <a:gd name="T40" fmla="*/ 15 w 52"/>
                <a:gd name="T41" fmla="*/ 35 h 58"/>
                <a:gd name="T42" fmla="*/ 18 w 52"/>
                <a:gd name="T43" fmla="*/ 41 h 58"/>
                <a:gd name="T44" fmla="*/ 23 w 52"/>
                <a:gd name="T45" fmla="*/ 44 h 58"/>
                <a:gd name="T46" fmla="*/ 29 w 52"/>
                <a:gd name="T47" fmla="*/ 46 h 58"/>
                <a:gd name="T48" fmla="*/ 37 w 52"/>
                <a:gd name="T49" fmla="*/ 44 h 58"/>
                <a:gd name="T50" fmla="*/ 42 w 52"/>
                <a:gd name="T51" fmla="*/ 39 h 58"/>
                <a:gd name="T52" fmla="*/ 52 w 52"/>
                <a:gd name="T53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58">
                  <a:moveTo>
                    <a:pt x="52" y="48"/>
                  </a:moveTo>
                  <a:cubicBezTo>
                    <a:pt x="49" y="51"/>
                    <a:pt x="46" y="54"/>
                    <a:pt x="42" y="56"/>
                  </a:cubicBezTo>
                  <a:cubicBezTo>
                    <a:pt x="38" y="57"/>
                    <a:pt x="34" y="58"/>
                    <a:pt x="29" y="58"/>
                  </a:cubicBezTo>
                  <a:cubicBezTo>
                    <a:pt x="25" y="58"/>
                    <a:pt x="21" y="57"/>
                    <a:pt x="18" y="56"/>
                  </a:cubicBezTo>
                  <a:cubicBezTo>
                    <a:pt x="14" y="54"/>
                    <a:pt x="11" y="52"/>
                    <a:pt x="8" y="50"/>
                  </a:cubicBezTo>
                  <a:cubicBezTo>
                    <a:pt x="6" y="47"/>
                    <a:pt x="4" y="44"/>
                    <a:pt x="2" y="40"/>
                  </a:cubicBezTo>
                  <a:cubicBezTo>
                    <a:pt x="1" y="37"/>
                    <a:pt x="0" y="33"/>
                    <a:pt x="0" y="29"/>
                  </a:cubicBezTo>
                  <a:cubicBezTo>
                    <a:pt x="0" y="25"/>
                    <a:pt x="1" y="21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3"/>
                    <a:pt x="18" y="2"/>
                  </a:cubicBezTo>
                  <a:cubicBezTo>
                    <a:pt x="21" y="0"/>
                    <a:pt x="25" y="0"/>
                    <a:pt x="29" y="0"/>
                  </a:cubicBezTo>
                  <a:cubicBezTo>
                    <a:pt x="33" y="0"/>
                    <a:pt x="37" y="0"/>
                    <a:pt x="41" y="2"/>
                  </a:cubicBezTo>
                  <a:cubicBezTo>
                    <a:pt x="45" y="4"/>
                    <a:pt x="48" y="6"/>
                    <a:pt x="51" y="9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0" y="17"/>
                    <a:pt x="39" y="15"/>
                    <a:pt x="37" y="14"/>
                  </a:cubicBezTo>
                  <a:cubicBezTo>
                    <a:pt x="35" y="13"/>
                    <a:pt x="32" y="12"/>
                    <a:pt x="29" y="12"/>
                  </a:cubicBezTo>
                  <a:cubicBezTo>
                    <a:pt x="27" y="12"/>
                    <a:pt x="25" y="13"/>
                    <a:pt x="23" y="13"/>
                  </a:cubicBezTo>
                  <a:cubicBezTo>
                    <a:pt x="21" y="14"/>
                    <a:pt x="20" y="16"/>
                    <a:pt x="18" y="17"/>
                  </a:cubicBezTo>
                  <a:cubicBezTo>
                    <a:pt x="17" y="19"/>
                    <a:pt x="16" y="20"/>
                    <a:pt x="15" y="22"/>
                  </a:cubicBezTo>
                  <a:cubicBezTo>
                    <a:pt x="14" y="24"/>
                    <a:pt x="14" y="27"/>
                    <a:pt x="14" y="29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9"/>
                    <a:pt x="18" y="41"/>
                  </a:cubicBezTo>
                  <a:cubicBezTo>
                    <a:pt x="20" y="42"/>
                    <a:pt x="21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2" y="46"/>
                    <a:pt x="35" y="45"/>
                    <a:pt x="37" y="44"/>
                  </a:cubicBezTo>
                  <a:cubicBezTo>
                    <a:pt x="39" y="42"/>
                    <a:pt x="41" y="41"/>
                    <a:pt x="42" y="39"/>
                  </a:cubicBezTo>
                  <a:lnTo>
                    <a:pt x="5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Freeform 20"/>
            <p:cNvSpPr>
              <a:spLocks/>
            </p:cNvSpPr>
            <p:nvPr/>
          </p:nvSpPr>
          <p:spPr bwMode="auto">
            <a:xfrm>
              <a:off x="3707" y="3519"/>
              <a:ext cx="140" cy="195"/>
            </a:xfrm>
            <a:custGeom>
              <a:avLst/>
              <a:gdLst>
                <a:gd name="T0" fmla="*/ 57 w 59"/>
                <a:gd name="T1" fmla="*/ 41 h 81"/>
                <a:gd name="T2" fmla="*/ 50 w 59"/>
                <a:gd name="T3" fmla="*/ 32 h 81"/>
                <a:gd name="T4" fmla="*/ 41 w 59"/>
                <a:gd name="T5" fmla="*/ 26 h 81"/>
                <a:gd name="T6" fmla="*/ 29 w 59"/>
                <a:gd name="T7" fmla="*/ 24 h 81"/>
                <a:gd name="T8" fmla="*/ 18 w 59"/>
                <a:gd name="T9" fmla="*/ 26 h 81"/>
                <a:gd name="T10" fmla="*/ 13 w 59"/>
                <a:gd name="T11" fmla="*/ 28 h 81"/>
                <a:gd name="T12" fmla="*/ 13 w 59"/>
                <a:gd name="T13" fmla="*/ 0 h 81"/>
                <a:gd name="T14" fmla="*/ 0 w 59"/>
                <a:gd name="T15" fmla="*/ 0 h 81"/>
                <a:gd name="T16" fmla="*/ 0 w 59"/>
                <a:gd name="T17" fmla="*/ 81 h 81"/>
                <a:gd name="T18" fmla="*/ 13 w 59"/>
                <a:gd name="T19" fmla="*/ 81 h 81"/>
                <a:gd name="T20" fmla="*/ 13 w 59"/>
                <a:gd name="T21" fmla="*/ 53 h 81"/>
                <a:gd name="T22" fmla="*/ 15 w 59"/>
                <a:gd name="T23" fmla="*/ 46 h 81"/>
                <a:gd name="T24" fmla="*/ 18 w 59"/>
                <a:gd name="T25" fmla="*/ 41 h 81"/>
                <a:gd name="T26" fmla="*/ 23 w 59"/>
                <a:gd name="T27" fmla="*/ 37 h 81"/>
                <a:gd name="T28" fmla="*/ 29 w 59"/>
                <a:gd name="T29" fmla="*/ 36 h 81"/>
                <a:gd name="T30" fmla="*/ 29 w 59"/>
                <a:gd name="T31" fmla="*/ 36 h 81"/>
                <a:gd name="T32" fmla="*/ 29 w 59"/>
                <a:gd name="T33" fmla="*/ 36 h 81"/>
                <a:gd name="T34" fmla="*/ 35 w 59"/>
                <a:gd name="T35" fmla="*/ 37 h 81"/>
                <a:gd name="T36" fmla="*/ 40 w 59"/>
                <a:gd name="T37" fmla="*/ 41 h 81"/>
                <a:gd name="T38" fmla="*/ 44 w 59"/>
                <a:gd name="T39" fmla="*/ 46 h 81"/>
                <a:gd name="T40" fmla="*/ 45 w 59"/>
                <a:gd name="T41" fmla="*/ 53 h 81"/>
                <a:gd name="T42" fmla="*/ 45 w 59"/>
                <a:gd name="T43" fmla="*/ 81 h 81"/>
                <a:gd name="T44" fmla="*/ 59 w 59"/>
                <a:gd name="T45" fmla="*/ 81 h 81"/>
                <a:gd name="T46" fmla="*/ 59 w 59"/>
                <a:gd name="T47" fmla="*/ 53 h 81"/>
                <a:gd name="T48" fmla="*/ 57 w 59"/>
                <a:gd name="T4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1">
                  <a:moveTo>
                    <a:pt x="57" y="41"/>
                  </a:moveTo>
                  <a:cubicBezTo>
                    <a:pt x="55" y="38"/>
                    <a:pt x="53" y="35"/>
                    <a:pt x="50" y="32"/>
                  </a:cubicBezTo>
                  <a:cubicBezTo>
                    <a:pt x="48" y="30"/>
                    <a:pt x="44" y="27"/>
                    <a:pt x="41" y="26"/>
                  </a:cubicBezTo>
                  <a:cubicBezTo>
                    <a:pt x="37" y="24"/>
                    <a:pt x="33" y="24"/>
                    <a:pt x="29" y="24"/>
                  </a:cubicBezTo>
                  <a:cubicBezTo>
                    <a:pt x="25" y="24"/>
                    <a:pt x="21" y="24"/>
                    <a:pt x="18" y="26"/>
                  </a:cubicBezTo>
                  <a:cubicBezTo>
                    <a:pt x="16" y="27"/>
                    <a:pt x="15" y="27"/>
                    <a:pt x="13" y="2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1"/>
                    <a:pt x="14" y="48"/>
                    <a:pt x="15" y="46"/>
                  </a:cubicBezTo>
                  <a:cubicBezTo>
                    <a:pt x="16" y="44"/>
                    <a:pt x="17" y="42"/>
                    <a:pt x="18" y="41"/>
                  </a:cubicBezTo>
                  <a:cubicBezTo>
                    <a:pt x="19" y="39"/>
                    <a:pt x="21" y="38"/>
                    <a:pt x="23" y="37"/>
                  </a:cubicBezTo>
                  <a:cubicBezTo>
                    <a:pt x="25" y="36"/>
                    <a:pt x="27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1" y="36"/>
                    <a:pt x="34" y="36"/>
                    <a:pt x="35" y="37"/>
                  </a:cubicBezTo>
                  <a:cubicBezTo>
                    <a:pt x="37" y="38"/>
                    <a:pt x="39" y="39"/>
                    <a:pt x="40" y="41"/>
                  </a:cubicBezTo>
                  <a:cubicBezTo>
                    <a:pt x="42" y="42"/>
                    <a:pt x="43" y="44"/>
                    <a:pt x="44" y="46"/>
                  </a:cubicBezTo>
                  <a:cubicBezTo>
                    <a:pt x="45" y="48"/>
                    <a:pt x="45" y="51"/>
                    <a:pt x="45" y="5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49"/>
                    <a:pt x="58" y="45"/>
                    <a:pt x="57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4272" y="3570"/>
              <a:ext cx="105" cy="76"/>
            </a:xfrm>
            <a:custGeom>
              <a:avLst/>
              <a:gdLst>
                <a:gd name="T0" fmla="*/ 0 w 44"/>
                <a:gd name="T1" fmla="*/ 7 h 32"/>
                <a:gd name="T2" fmla="*/ 11 w 44"/>
                <a:gd name="T3" fmla="*/ 32 h 32"/>
                <a:gd name="T4" fmla="*/ 44 w 44"/>
                <a:gd name="T5" fmla="*/ 3 h 32"/>
                <a:gd name="T6" fmla="*/ 15 w 44"/>
                <a:gd name="T7" fmla="*/ 16 h 32"/>
                <a:gd name="T8" fmla="*/ 0 w 44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0" y="7"/>
                  </a:moveTo>
                  <a:cubicBezTo>
                    <a:pt x="0" y="7"/>
                    <a:pt x="11" y="16"/>
                    <a:pt x="11" y="32"/>
                  </a:cubicBezTo>
                  <a:cubicBezTo>
                    <a:pt x="11" y="32"/>
                    <a:pt x="20" y="12"/>
                    <a:pt x="44" y="3"/>
                  </a:cubicBezTo>
                  <a:cubicBezTo>
                    <a:pt x="44" y="3"/>
                    <a:pt x="25" y="0"/>
                    <a:pt x="15" y="16"/>
                  </a:cubicBezTo>
                  <a:cubicBezTo>
                    <a:pt x="15" y="16"/>
                    <a:pt x="10" y="8"/>
                    <a:pt x="0" y="7"/>
                  </a:cubicBezTo>
                </a:path>
              </a:pathLst>
            </a:custGeom>
            <a:solidFill>
              <a:srgbClr val="B72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635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6" grpId="0"/>
      <p:bldP spid="107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39" grpId="0"/>
      <p:bldP spid="40" grpId="0"/>
      <p:bldP spid="105" grpId="0"/>
      <p:bldP spid="2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545472" y="6338535"/>
            <a:ext cx="53334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vender produtos e serviços para GRANDES EMPRESAS?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clientela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4439428" y="3802536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1062296" y="4719346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84147" y="5313812"/>
            <a:ext cx="2808354" cy="770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9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vendem e não gostariam de vender para as grandes empresas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344724217"/>
              </p:ext>
            </p:extLst>
          </p:nvPr>
        </p:nvGraphicFramePr>
        <p:xfrm>
          <a:off x="2199577" y="3272702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982838" y="3946754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Título 1">
            <a:extLst/>
          </p:cNvPr>
          <p:cNvSpPr txBox="1">
            <a:spLocks/>
          </p:cNvSpPr>
          <p:nvPr/>
        </p:nvSpPr>
        <p:spPr>
          <a:xfrm>
            <a:off x="666113" y="2834225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C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pt-BR" sz="1800" dirty="0">
                <a:solidFill>
                  <a:srgbClr val="FFC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FFC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ítulo 1">
            <a:extLst/>
          </p:cNvPr>
          <p:cNvSpPr txBox="1">
            <a:spLocks/>
          </p:cNvSpPr>
          <p:nvPr/>
        </p:nvSpPr>
        <p:spPr>
          <a:xfrm>
            <a:off x="219336" y="3442076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FFC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 vendem para grandes empresas</a:t>
            </a:r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172064182"/>
              </p:ext>
            </p:extLst>
          </p:nvPr>
        </p:nvGraphicFramePr>
        <p:xfrm>
          <a:off x="8210877" y="2860162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32716"/>
              </p:ext>
            </p:extLst>
          </p:nvPr>
        </p:nvGraphicFramePr>
        <p:xfrm>
          <a:off x="7873254" y="5038260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23" y="3885604"/>
            <a:ext cx="951770" cy="951770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229387" y="784562"/>
            <a:ext cx="6506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 análise conjunta de ambas respostas indica que: </a:t>
            </a:r>
          </a:p>
          <a:p>
            <a:pPr marL="742950" lvl="1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 proporção de MPE que não costuma vender mas que gostaria de vender para as grandes empresas (36%) equivale àquela que já vende para grandes empresas (36%) </a:t>
            </a:r>
          </a:p>
          <a:p>
            <a:pPr marL="742950" lvl="1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cerca de 1 em cada 4 MPE (26%) não está interessada em fornecer para às ‘grandes empresas’ </a:t>
            </a:r>
            <a:r>
              <a:rPr lang="pt-BR" sz="1200" dirty="0"/>
              <a:t>(p1/p2)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45" name="Retângulo 44">
            <a:extLst/>
          </p:cNvPr>
          <p:cNvSpPr/>
          <p:nvPr/>
        </p:nvSpPr>
        <p:spPr>
          <a:xfrm>
            <a:off x="545471" y="6533041"/>
            <a:ext cx="6525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P2.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gostaria de começar a vender produtos e serviços para grandes empresas?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3677479" y="2889674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4504373" y="2782835"/>
            <a:ext cx="1959180" cy="732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sabem | sem resposta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DFA3A35-06CF-45D1-B9BB-151328B831CA}"/>
              </a:ext>
            </a:extLst>
          </p:cNvPr>
          <p:cNvSpPr txBox="1"/>
          <p:nvPr/>
        </p:nvSpPr>
        <p:spPr>
          <a:xfrm>
            <a:off x="7530206" y="1661725"/>
            <a:ext cx="4327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o percentual de ME (39%) que não costuma vender, mas que se interessa em começar a vender para ‘grandes empresas’ é 50% maior do que o de EPP (26%) com esse mesmo intuito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48" name="Elipse 47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" y="260243"/>
            <a:ext cx="395192" cy="395192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5C36628F-CB67-4AB5-81DC-CFFAFB25BF93}"/>
              </a:ext>
            </a:extLst>
          </p:cNvPr>
          <p:cNvSpPr txBox="1">
            <a:spLocks/>
          </p:cNvSpPr>
          <p:nvPr/>
        </p:nvSpPr>
        <p:spPr>
          <a:xfrm>
            <a:off x="4295461" y="4554893"/>
            <a:ext cx="2715321" cy="1037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costumam, mas gostariam de vender para grandes empresas </a:t>
            </a:r>
          </a:p>
        </p:txBody>
      </p:sp>
    </p:spTree>
    <p:extLst>
      <p:ext uri="{BB962C8B-B14F-4D97-AF65-F5344CB8AC3E}">
        <p14:creationId xmlns:p14="http://schemas.microsoft.com/office/powerpoint/2010/main" val="2312949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7" grpId="0"/>
      <p:bldP spid="28" grpId="0"/>
      <p:bldP spid="29" grpId="0"/>
      <p:bldGraphic spid="30" grpId="0">
        <p:bldAsOne/>
      </p:bldGraphic>
      <p:bldP spid="32" grpId="0"/>
      <p:bldP spid="45" grpId="0"/>
      <p:bldP spid="46" grpId="0"/>
      <p:bldP spid="47" grpId="0"/>
      <p:bldP spid="3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53334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vender produtos e serviços para GRANDES EMPRESAS?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clientela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tângulo 44">
            <a:extLst/>
          </p:cNvPr>
          <p:cNvSpPr/>
          <p:nvPr/>
        </p:nvSpPr>
        <p:spPr>
          <a:xfrm>
            <a:off x="410079" y="6606680"/>
            <a:ext cx="6525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P2.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gostaria de começar a vender produtos e serviços para grandes empresas?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3150581675"/>
              </p:ext>
            </p:extLst>
          </p:nvPr>
        </p:nvGraphicFramePr>
        <p:xfrm>
          <a:off x="752314" y="16627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Tabela 4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88677"/>
              </p:ext>
            </p:extLst>
          </p:nvPr>
        </p:nvGraphicFramePr>
        <p:xfrm>
          <a:off x="323950" y="32755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0" name="Retângulo 49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não costumam, mas gostariam de vender para grandes empresas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079027612"/>
              </p:ext>
            </p:extLst>
          </p:nvPr>
        </p:nvGraphicFramePr>
        <p:xfrm>
          <a:off x="8087142" y="16627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79893"/>
              </p:ext>
            </p:extLst>
          </p:nvPr>
        </p:nvGraphicFramePr>
        <p:xfrm>
          <a:off x="8016916" y="32614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040637179"/>
              </p:ext>
            </p:extLst>
          </p:nvPr>
        </p:nvGraphicFramePr>
        <p:xfrm>
          <a:off x="4404716" y="16627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09902"/>
              </p:ext>
            </p:extLst>
          </p:nvPr>
        </p:nvGraphicFramePr>
        <p:xfrm>
          <a:off x="4404716" y="32614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1234436180"/>
              </p:ext>
            </p:extLst>
          </p:nvPr>
        </p:nvGraphicFramePr>
        <p:xfrm>
          <a:off x="231035" y="4093399"/>
          <a:ext cx="11960966" cy="166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Tabela 5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49562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7" name="Elipse 56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8" name="Imagem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" y="260243"/>
            <a:ext cx="395192" cy="3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49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5" grpId="0"/>
      <p:bldGraphic spid="48" grpId="0">
        <p:bldAsOne/>
      </p:bldGraphic>
      <p:bldP spid="50" grpId="0"/>
      <p:bldGraphic spid="51" grpId="0">
        <p:bldAsOne/>
      </p:bldGraphic>
      <p:bldGraphic spid="53" grpId="0">
        <p:bldAsOne/>
      </p:bldGraphic>
      <p:bldGraphic spid="5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84384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P3.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vender produtos e serviços para o GOVERNO (prefeitura ou governo estadual ou governo federal)?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governo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921099" y="3482534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616135" y="3599125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90924" y="4248017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839940628"/>
              </p:ext>
            </p:extLst>
          </p:nvPr>
        </p:nvGraphicFramePr>
        <p:xfrm>
          <a:off x="1700810" y="3277914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079563" y="3701461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312884498"/>
              </p:ext>
            </p:extLst>
          </p:nvPr>
        </p:nvGraphicFramePr>
        <p:xfrm>
          <a:off x="7573428" y="221128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86606" y="4410021"/>
          <a:ext cx="3572363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7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888304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36632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448187" y="1069179"/>
            <a:ext cx="5333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o cliente ‘governo’ é ainda menos presente enquanto mercado das MPE, e apenas 1 em cada 4 MPE (24%) costuma vender ao governo </a:t>
            </a:r>
            <a:r>
              <a:rPr lang="pt-BR" sz="1200" dirty="0"/>
              <a:t>(p3)</a:t>
            </a:r>
            <a:endParaRPr lang="pt-BR" sz="1200" dirty="0">
              <a:solidFill>
                <a:srgbClr val="5B9BD5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25" y="3846096"/>
            <a:ext cx="1002335" cy="1002335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7F396977-104B-455B-AB8B-29C59E643A22}"/>
              </a:ext>
            </a:extLst>
          </p:cNvPr>
          <p:cNvSpPr txBox="1"/>
          <p:nvPr/>
        </p:nvSpPr>
        <p:spPr>
          <a:xfrm>
            <a:off x="6406039" y="1069179"/>
            <a:ext cx="5333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mesmo no caso das EPP o cliente ‘governo’ ainda é também bastante reduzido (28%), embora seja ¼ maior que no caso das ME (22%)</a:t>
            </a:r>
          </a:p>
        </p:txBody>
      </p:sp>
      <p:sp>
        <p:nvSpPr>
          <p:cNvPr id="45" name="Elipse 4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" y="206016"/>
            <a:ext cx="503646" cy="503646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A0C086A0-B0D1-4448-936F-81F4DEEE3DF2}"/>
              </a:ext>
            </a:extLst>
          </p:cNvPr>
          <p:cNvSpPr txBox="1">
            <a:spLocks/>
          </p:cNvSpPr>
          <p:nvPr/>
        </p:nvSpPr>
        <p:spPr>
          <a:xfrm>
            <a:off x="3333679" y="2541769"/>
            <a:ext cx="2569788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costumam vender para o governo</a:t>
            </a:r>
          </a:p>
        </p:txBody>
      </p:sp>
    </p:spTree>
    <p:extLst>
      <p:ext uri="{BB962C8B-B14F-4D97-AF65-F5344CB8AC3E}">
        <p14:creationId xmlns:p14="http://schemas.microsoft.com/office/powerpoint/2010/main" val="38463943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32" grpId="0"/>
      <p:bldP spid="3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84384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P3.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vender produtos e serviços para o GOVERNO (prefeitura ou governo estadual ou governo federal)?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governo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1888821052"/>
              </p:ext>
            </p:extLst>
          </p:nvPr>
        </p:nvGraphicFramePr>
        <p:xfrm>
          <a:off x="752314" y="16627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Tabela 4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261"/>
              </p:ext>
            </p:extLst>
          </p:nvPr>
        </p:nvGraphicFramePr>
        <p:xfrm>
          <a:off x="323950" y="32755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7" name="Retângulo 46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costumam vender para governo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1767163417"/>
              </p:ext>
            </p:extLst>
          </p:nvPr>
        </p:nvGraphicFramePr>
        <p:xfrm>
          <a:off x="8087142" y="16627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Tabela 4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14447"/>
              </p:ext>
            </p:extLst>
          </p:nvPr>
        </p:nvGraphicFramePr>
        <p:xfrm>
          <a:off x="8016916" y="32614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3961520757"/>
              </p:ext>
            </p:extLst>
          </p:nvPr>
        </p:nvGraphicFramePr>
        <p:xfrm>
          <a:off x="4404716" y="16627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Tabela 5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26208"/>
              </p:ext>
            </p:extLst>
          </p:nvPr>
        </p:nvGraphicFramePr>
        <p:xfrm>
          <a:off x="4404716" y="32614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120162738"/>
              </p:ext>
            </p:extLst>
          </p:nvPr>
        </p:nvGraphicFramePr>
        <p:xfrm>
          <a:off x="231035" y="3898894"/>
          <a:ext cx="11960966" cy="186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Tabela 5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48457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4" name="Elipse 53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" y="206016"/>
            <a:ext cx="503646" cy="5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08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45" grpId="0">
        <p:bldAsOne/>
      </p:bldGraphic>
      <p:bldP spid="47" grpId="0"/>
      <p:bldGraphic spid="48" grpId="0">
        <p:bldAsOne/>
      </p:bldGraphic>
      <p:bldGraphic spid="50" grpId="0">
        <p:bldAsOne/>
      </p:bldGraphic>
      <p:bldGraphic spid="5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81712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P4.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gostaria de começar a vender produtos para o governo (prefeitura ou governo estadual ou governo federal)? (RU)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costuma vender para o governo.</a:t>
            </a:r>
          </a:p>
          <a:p>
            <a:pPr fontAlgn="ctr"/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governo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4206141" y="3805167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807727" y="3493940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100668" y="4142832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582983353"/>
              </p:ext>
            </p:extLst>
          </p:nvPr>
        </p:nvGraphicFramePr>
        <p:xfrm>
          <a:off x="1892402" y="3172729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180231" y="3652534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Título 1">
            <a:extLst/>
          </p:cNvPr>
          <p:cNvSpPr txBox="1">
            <a:spLocks/>
          </p:cNvSpPr>
          <p:nvPr/>
        </p:nvSpPr>
        <p:spPr>
          <a:xfrm>
            <a:off x="2837322" y="2593152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ítulo 1">
            <a:extLst/>
          </p:cNvPr>
          <p:cNvSpPr txBox="1">
            <a:spLocks/>
          </p:cNvSpPr>
          <p:nvPr/>
        </p:nvSpPr>
        <p:spPr>
          <a:xfrm>
            <a:off x="3638983" y="2689654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sabem | sem resposta</a:t>
            </a:r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1.502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38050107"/>
              </p:ext>
            </p:extLst>
          </p:nvPr>
        </p:nvGraphicFramePr>
        <p:xfrm>
          <a:off x="7573428" y="221128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55958"/>
              </p:ext>
            </p:extLst>
          </p:nvPr>
        </p:nvGraphicFramePr>
        <p:xfrm>
          <a:off x="7286606" y="4410021"/>
          <a:ext cx="3572363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7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888304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36632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1.190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11" y="3857981"/>
            <a:ext cx="894043" cy="894043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5C2A73AE-EFAF-4EB3-B5B3-77F46C3527D3}"/>
              </a:ext>
            </a:extLst>
          </p:cNvPr>
          <p:cNvSpPr txBox="1"/>
          <p:nvPr/>
        </p:nvSpPr>
        <p:spPr>
          <a:xfrm>
            <a:off x="448186" y="1069179"/>
            <a:ext cx="533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entre as </a:t>
            </a:r>
            <a:r>
              <a:rPr lang="pt-BR" dirty="0" err="1"/>
              <a:t>MPEs</a:t>
            </a:r>
            <a:r>
              <a:rPr lang="pt-BR" dirty="0"/>
              <a:t> que não costumam vender para  as ‘grandes empresas’, quase a metade (46%) gostaria de começar a fazê-lo </a:t>
            </a:r>
            <a:r>
              <a:rPr lang="pt-BR" sz="1200" dirty="0"/>
              <a:t>(p4)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8F8A89B-10E4-4511-AD9D-085439423028}"/>
              </a:ext>
            </a:extLst>
          </p:cNvPr>
          <p:cNvSpPr txBox="1"/>
          <p:nvPr/>
        </p:nvSpPr>
        <p:spPr>
          <a:xfrm>
            <a:off x="6836737" y="1069179"/>
            <a:ext cx="500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 aspiração de ampliar o mercado vendendo para o governo é praticamente igual quando analisadas as </a:t>
            </a:r>
            <a:r>
              <a:rPr lang="pt-BR" dirty="0" err="1"/>
              <a:t>MEs</a:t>
            </a:r>
            <a:r>
              <a:rPr lang="pt-BR" dirty="0"/>
              <a:t> (46%) e as </a:t>
            </a:r>
            <a:r>
              <a:rPr lang="pt-BR" dirty="0" err="1"/>
              <a:t>EPPs</a:t>
            </a:r>
            <a:r>
              <a:rPr lang="pt-BR" dirty="0"/>
              <a:t> (45%)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32" name="Elipse 31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" y="206016"/>
            <a:ext cx="503646" cy="503646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A0104515-17FB-4B28-B495-163CBE819387}"/>
              </a:ext>
            </a:extLst>
          </p:cNvPr>
          <p:cNvSpPr txBox="1">
            <a:spLocks/>
          </p:cNvSpPr>
          <p:nvPr/>
        </p:nvSpPr>
        <p:spPr>
          <a:xfrm>
            <a:off x="3838922" y="4804964"/>
            <a:ext cx="3275133" cy="1042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gostariam de começar a vender para o governo</a:t>
            </a:r>
          </a:p>
        </p:txBody>
      </p:sp>
    </p:spTree>
    <p:extLst>
      <p:ext uri="{BB962C8B-B14F-4D97-AF65-F5344CB8AC3E}">
        <p14:creationId xmlns:p14="http://schemas.microsoft.com/office/powerpoint/2010/main" val="23583217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7" grpId="0"/>
      <p:bldP spid="28" grpId="0"/>
      <p:bldP spid="29" grpId="0"/>
      <p:bldGraphic spid="30" grpId="0">
        <p:bldAsOne/>
      </p:bldGraphic>
      <p:bldP spid="33" grpId="0"/>
      <p:bldP spid="45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8171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P4.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gostaria de começar a vender produtos para o governo (prefeitura ou governo estadual ou governo federal)?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governo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3679346571"/>
              </p:ext>
            </p:extLst>
          </p:nvPr>
        </p:nvGraphicFramePr>
        <p:xfrm>
          <a:off x="752314" y="16627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Tabela 4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42356"/>
              </p:ext>
            </p:extLst>
          </p:nvPr>
        </p:nvGraphicFramePr>
        <p:xfrm>
          <a:off x="323950" y="32755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966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7" name="Retângulo 46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não costumam, mas gostariam de começar a vender para governo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45986174"/>
              </p:ext>
            </p:extLst>
          </p:nvPr>
        </p:nvGraphicFramePr>
        <p:xfrm>
          <a:off x="8087142" y="16627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Tabela 4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00224"/>
              </p:ext>
            </p:extLst>
          </p:nvPr>
        </p:nvGraphicFramePr>
        <p:xfrm>
          <a:off x="8016916" y="32614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224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2693330101"/>
              </p:ext>
            </p:extLst>
          </p:nvPr>
        </p:nvGraphicFramePr>
        <p:xfrm>
          <a:off x="4404716" y="16627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Tabela 5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79988"/>
              </p:ext>
            </p:extLst>
          </p:nvPr>
        </p:nvGraphicFramePr>
        <p:xfrm>
          <a:off x="4404716" y="32614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762938585"/>
              </p:ext>
            </p:extLst>
          </p:nvPr>
        </p:nvGraphicFramePr>
        <p:xfrm>
          <a:off x="231035" y="4037392"/>
          <a:ext cx="11960966" cy="172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Tabela 5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10087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4" name="Elipse 53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" y="206016"/>
            <a:ext cx="503646" cy="5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8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2" grpId="0">
        <p:bldAsOne/>
      </p:bldGraphic>
      <p:bldP spid="47" grpId="0"/>
      <p:bldGraphic spid="48" grpId="0">
        <p:bldAsOne/>
      </p:bldGraphic>
      <p:bldGraphic spid="50" grpId="0">
        <p:bldAsOne/>
      </p:bldGraphic>
      <p:bldGraphic spid="5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8916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P3.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vender produtos e serviços para o GOVERNO (prefeitura ou governo estadual ou governo federal)?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governo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4727790" y="4218929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1345594" y="4582217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158424" y="5109374"/>
            <a:ext cx="2485763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1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vendem e não gostariam de vender para o governo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66525583"/>
              </p:ext>
            </p:extLst>
          </p:nvPr>
        </p:nvGraphicFramePr>
        <p:xfrm>
          <a:off x="2362167" y="3674074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775709" y="4060084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Título 1">
            <a:extLst/>
          </p:cNvPr>
          <p:cNvSpPr txBox="1">
            <a:spLocks/>
          </p:cNvSpPr>
          <p:nvPr/>
        </p:nvSpPr>
        <p:spPr>
          <a:xfrm>
            <a:off x="1623258" y="3258917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C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pt-BR" sz="1800" dirty="0">
                <a:solidFill>
                  <a:srgbClr val="FFC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FFC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ítulo 1">
            <a:extLst/>
          </p:cNvPr>
          <p:cNvSpPr txBox="1">
            <a:spLocks/>
          </p:cNvSpPr>
          <p:nvPr/>
        </p:nvSpPr>
        <p:spPr>
          <a:xfrm>
            <a:off x="410078" y="3823030"/>
            <a:ext cx="211399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FFC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 vendem para o governo</a:t>
            </a:r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699026639"/>
              </p:ext>
            </p:extLst>
          </p:nvPr>
        </p:nvGraphicFramePr>
        <p:xfrm>
          <a:off x="7941858" y="2802642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22235"/>
              </p:ext>
            </p:extLst>
          </p:nvPr>
        </p:nvGraphicFramePr>
        <p:xfrm>
          <a:off x="7604235" y="4980740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5" name="Retângulo 44">
            <a:extLst/>
          </p:cNvPr>
          <p:cNvSpPr/>
          <p:nvPr/>
        </p:nvSpPr>
        <p:spPr>
          <a:xfrm>
            <a:off x="410078" y="6606680"/>
            <a:ext cx="83822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P4.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gostaria de começar a vender produtos para o governo (prefeitura ou governo estadual ou governo federal)?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3650509" y="3222701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4346596" y="3180356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sabem | sem resposta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82" y="4242256"/>
            <a:ext cx="1002335" cy="100233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B72008FF-D7F0-4476-A330-E89DCC2075BC}"/>
              </a:ext>
            </a:extLst>
          </p:cNvPr>
          <p:cNvSpPr txBox="1"/>
          <p:nvPr/>
        </p:nvSpPr>
        <p:spPr>
          <a:xfrm>
            <a:off x="7728435" y="1439872"/>
            <a:ext cx="4202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o percentual de ME (36%) que não costuma vender, mas que está interessado, em começar a vender para o governo é maior do que o de EPP (32%) com esse mesmo intuito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50" name="Elipse 49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" y="206016"/>
            <a:ext cx="503646" cy="503646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82AF18DC-FF12-43E7-AAFF-969BC20F1F57}"/>
              </a:ext>
            </a:extLst>
          </p:cNvPr>
          <p:cNvSpPr txBox="1">
            <a:spLocks/>
          </p:cNvSpPr>
          <p:nvPr/>
        </p:nvSpPr>
        <p:spPr>
          <a:xfrm>
            <a:off x="4117538" y="5035989"/>
            <a:ext cx="3208972" cy="11466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costumam, mas gostariam de vender para o governo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C4253A5-C365-4255-BC4F-A08676EA94A4}"/>
              </a:ext>
            </a:extLst>
          </p:cNvPr>
          <p:cNvSpPr txBox="1"/>
          <p:nvPr/>
        </p:nvSpPr>
        <p:spPr>
          <a:xfrm>
            <a:off x="229387" y="1086806"/>
            <a:ext cx="6720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 análise conjunta de ambas respostas indica que: </a:t>
            </a:r>
          </a:p>
          <a:p>
            <a:pPr marL="742950" lvl="1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 proporção de MPE que não costuma vender, mas que gostaria de vender, para o governo (35%) é bem superior àquela que já vende para o governo (24%). </a:t>
            </a:r>
          </a:p>
          <a:p>
            <a:pPr marL="742950" lvl="1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cerca de 2 em cada 5 MPE (39%) não está interessada em fornecer para o governo </a:t>
            </a:r>
            <a:r>
              <a:rPr lang="pt-BR" sz="1200" dirty="0"/>
              <a:t>(p3/p4)</a:t>
            </a:r>
            <a:endParaRPr lang="pt-BR" sz="12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28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7" grpId="0"/>
      <p:bldP spid="28" grpId="0"/>
      <p:bldP spid="29" grpId="0"/>
      <p:bldGraphic spid="30" grpId="0">
        <p:bldAsOne/>
      </p:bldGraphic>
      <p:bldP spid="45" grpId="0"/>
      <p:bldP spid="46" grpId="0"/>
      <p:bldP spid="47" grpId="0"/>
      <p:bldP spid="49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8916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P3.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vender produtos e serviços para o GOVERNO (prefeitura ou governo estadual ou governo federal)?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governo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tângulo 44">
            <a:extLst/>
          </p:cNvPr>
          <p:cNvSpPr/>
          <p:nvPr/>
        </p:nvSpPr>
        <p:spPr>
          <a:xfrm>
            <a:off x="410078" y="6606680"/>
            <a:ext cx="83822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P4.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gostaria de começar a vender produtos para o governo (prefeitura ou governo estadual ou governo federal)?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3484063604"/>
              </p:ext>
            </p:extLst>
          </p:nvPr>
        </p:nvGraphicFramePr>
        <p:xfrm>
          <a:off x="752314" y="16627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" name="Tabela 5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79904"/>
              </p:ext>
            </p:extLst>
          </p:nvPr>
        </p:nvGraphicFramePr>
        <p:xfrm>
          <a:off x="323950" y="32755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2" name="Retângulo 51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costumam | gostariam de começar a vender para governo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703089601"/>
              </p:ext>
            </p:extLst>
          </p:nvPr>
        </p:nvGraphicFramePr>
        <p:xfrm>
          <a:off x="8087142" y="16627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84414"/>
              </p:ext>
            </p:extLst>
          </p:nvPr>
        </p:nvGraphicFramePr>
        <p:xfrm>
          <a:off x="8016916" y="32614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223166671"/>
              </p:ext>
            </p:extLst>
          </p:nvPr>
        </p:nvGraphicFramePr>
        <p:xfrm>
          <a:off x="4404716" y="16627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Tabela 5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34731"/>
              </p:ext>
            </p:extLst>
          </p:nvPr>
        </p:nvGraphicFramePr>
        <p:xfrm>
          <a:off x="4404716" y="32614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7" name="Gráfico 56"/>
          <p:cNvGraphicFramePr/>
          <p:nvPr>
            <p:extLst>
              <p:ext uri="{D42A27DB-BD31-4B8C-83A1-F6EECF244321}">
                <p14:modId xmlns:p14="http://schemas.microsoft.com/office/powerpoint/2010/main" val="4071673100"/>
              </p:ext>
            </p:extLst>
          </p:nvPr>
        </p:nvGraphicFramePr>
        <p:xfrm>
          <a:off x="231035" y="3983394"/>
          <a:ext cx="11960966" cy="177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8" name="Tabela 57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29164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9" name="Elipse 58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" y="206016"/>
            <a:ext cx="503646" cy="5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50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5" grpId="0"/>
      <p:bldGraphic spid="50" grpId="0">
        <p:bldAsOne/>
      </p:bldGraphic>
      <p:bldP spid="52" grpId="0"/>
      <p:bldGraphic spid="53" grpId="0">
        <p:bldAsOne/>
      </p:bldGraphic>
      <p:bldGraphic spid="55" grpId="0">
        <p:bldAsOne/>
      </p:bldGraphic>
      <p:bldGraphic spid="5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P5.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sabia que as grandes empresas e o governo, cada vez mais, demandam de seus fornecedores que eles criem seu próprio “Programa de Integridade”?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i="1" dirty="0" err="1">
                <a:solidFill>
                  <a:srgbClr val="26C6DA"/>
                </a:solidFill>
              </a:rPr>
              <a:t>compliance</a:t>
            </a:r>
            <a:endParaRPr lang="pt-BR" sz="2400" i="1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989341" y="3689779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4179773" y="4524150"/>
            <a:ext cx="758635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</a:t>
            </a: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697759" y="4443852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9300" y="5092744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722198153"/>
              </p:ext>
            </p:extLst>
          </p:nvPr>
        </p:nvGraphicFramePr>
        <p:xfrm>
          <a:off x="1791734" y="3073797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079563" y="4266667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528408304"/>
              </p:ext>
            </p:extLst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448188" y="1069179"/>
            <a:ext cx="5147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o conhecimento com relação à demanda de um ‘programa de integridade’ ainda é bem restrito no universo de ME e EPP, se limitando a aproximadamente 1 em cada 3 desses entrevistados (35%) </a:t>
            </a:r>
            <a:r>
              <a:rPr lang="pt-BR" sz="1200" dirty="0"/>
              <a:t>(p5)</a:t>
            </a:r>
            <a:endParaRPr lang="pt-BR" sz="1200" dirty="0">
              <a:solidFill>
                <a:srgbClr val="5B9BD5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45" y="3731268"/>
            <a:ext cx="958192" cy="958192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50DDD0A4-FF30-4D0F-B2F4-83591D3206EF}"/>
              </a:ext>
            </a:extLst>
          </p:cNvPr>
          <p:cNvSpPr txBox="1"/>
          <p:nvPr/>
        </p:nvSpPr>
        <p:spPr>
          <a:xfrm>
            <a:off x="6427547" y="1077765"/>
            <a:ext cx="551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esse conhecimento é um pouco maior (18%) junto ao perfil de EPP, mas ainda assim ambos percentuais são ainda bastante restritos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33" name="Elipse 3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2" y="262137"/>
            <a:ext cx="430184" cy="4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45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32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P5.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sabia que as grandes empresas e o governo, cada vez mais, demandam de seus fornecedores que eles criem seu próprio “Programa de Integridade”?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i="1" dirty="0" err="1">
                <a:solidFill>
                  <a:srgbClr val="26C6DA"/>
                </a:solidFill>
              </a:rPr>
              <a:t>compliance</a:t>
            </a:r>
            <a:endParaRPr lang="pt-BR" sz="2400" i="1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3832095365"/>
              </p:ext>
            </p:extLst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Tabela 4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52947"/>
              </p:ext>
            </p:extLst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6" name="Retângulo 45">
            <a:extLst/>
          </p:cNvPr>
          <p:cNvSpPr/>
          <p:nvPr/>
        </p:nvSpPr>
        <p:spPr>
          <a:xfrm>
            <a:off x="410079" y="1017434"/>
            <a:ext cx="11185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sabiam que as grandes empresas e governo demandam de seus fornecedores a criação do próprio “Programa de Integridade”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4025623926"/>
              </p:ext>
            </p:extLst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Tabela 4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31226"/>
              </p:ext>
            </p:extLst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2854593879"/>
              </p:ext>
            </p:extLst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Tabela 5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52739"/>
              </p:ext>
            </p:extLst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384678245"/>
              </p:ext>
            </p:extLst>
          </p:nvPr>
        </p:nvGraphicFramePr>
        <p:xfrm>
          <a:off x="231035" y="4013194"/>
          <a:ext cx="11960966" cy="174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Tabela 5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88155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4" name="Elipse 53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2" y="262137"/>
            <a:ext cx="430184" cy="4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9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3" grpId="0">
        <p:bldAsOne/>
      </p:bldGraphic>
      <p:bldP spid="46" grpId="0"/>
      <p:bldGraphic spid="47" grpId="0">
        <p:bldAsOne/>
      </p:bldGraphic>
      <p:bldGraphic spid="50" grpId="0">
        <p:bldAsOne/>
      </p:bldGraphic>
      <p:bldGraphic spid="5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30745" y="1732848"/>
            <a:ext cx="24511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i="1" dirty="0">
                <a:solidFill>
                  <a:srgbClr val="1E9DAE"/>
                </a:solidFill>
                <a:latin typeface="+mn-lt"/>
              </a:rPr>
              <a:t>objetivo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130745" y="2229428"/>
            <a:ext cx="6007100" cy="251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4000" b="1" dirty="0">
                <a:solidFill>
                  <a:schemeClr val="bg1"/>
                </a:solidFill>
              </a:rPr>
              <a:t>identificar a situação atual das MPE quanto à questão da integridade das empresas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DDF9A82-C8B4-4336-BD5E-7A47D671637F}"/>
              </a:ext>
            </a:extLst>
          </p:cNvPr>
          <p:cNvSpPr txBox="1">
            <a:spLocks/>
          </p:cNvSpPr>
          <p:nvPr/>
        </p:nvSpPr>
        <p:spPr>
          <a:xfrm>
            <a:off x="1016418" y="162900"/>
            <a:ext cx="6644481" cy="518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introdução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9627D03C-5E4F-495C-BA95-750A55DC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976" y="2276907"/>
            <a:ext cx="2583201" cy="2584511"/>
          </a:xfrm>
          <a:prstGeom prst="ellipse">
            <a:avLst/>
          </a:prstGeom>
          <a:solidFill>
            <a:srgbClr val="5E7A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175A8890-58AC-4D77-8308-0397A2C09E58}"/>
              </a:ext>
            </a:extLst>
          </p:cNvPr>
          <p:cNvSpPr>
            <a:spLocks/>
          </p:cNvSpPr>
          <p:nvPr/>
        </p:nvSpPr>
        <p:spPr bwMode="auto">
          <a:xfrm>
            <a:off x="1558877" y="2500906"/>
            <a:ext cx="2162710" cy="2162710"/>
          </a:xfrm>
          <a:custGeom>
            <a:avLst/>
            <a:gdLst>
              <a:gd name="connsiteX0" fmla="*/ 1080701 w 2162710"/>
              <a:gd name="connsiteY0" fmla="*/ 184702 h 2162710"/>
              <a:gd name="connsiteX1" fmla="*/ 184702 w 2162710"/>
              <a:gd name="connsiteY1" fmla="*/ 1080701 h 2162710"/>
              <a:gd name="connsiteX2" fmla="*/ 1080701 w 2162710"/>
              <a:gd name="connsiteY2" fmla="*/ 1976700 h 2162710"/>
              <a:gd name="connsiteX3" fmla="*/ 1976700 w 2162710"/>
              <a:gd name="connsiteY3" fmla="*/ 1080701 h 2162710"/>
              <a:gd name="connsiteX4" fmla="*/ 1080701 w 2162710"/>
              <a:gd name="connsiteY4" fmla="*/ 184702 h 2162710"/>
              <a:gd name="connsiteX5" fmla="*/ 1081355 w 2162710"/>
              <a:gd name="connsiteY5" fmla="*/ 0 h 2162710"/>
              <a:gd name="connsiteX6" fmla="*/ 2162710 w 2162710"/>
              <a:gd name="connsiteY6" fmla="*/ 1081355 h 2162710"/>
              <a:gd name="connsiteX7" fmla="*/ 1081355 w 2162710"/>
              <a:gd name="connsiteY7" fmla="*/ 2162710 h 2162710"/>
              <a:gd name="connsiteX8" fmla="*/ 0 w 2162710"/>
              <a:gd name="connsiteY8" fmla="*/ 1081355 h 2162710"/>
              <a:gd name="connsiteX9" fmla="*/ 1081355 w 2162710"/>
              <a:gd name="connsiteY9" fmla="*/ 0 h 216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710" h="2162710">
                <a:moveTo>
                  <a:pt x="1080701" y="184702"/>
                </a:moveTo>
                <a:cubicBezTo>
                  <a:pt x="585854" y="184702"/>
                  <a:pt x="184702" y="585854"/>
                  <a:pt x="184702" y="1080701"/>
                </a:cubicBezTo>
                <a:cubicBezTo>
                  <a:pt x="184702" y="1575548"/>
                  <a:pt x="585854" y="1976700"/>
                  <a:pt x="1080701" y="1976700"/>
                </a:cubicBezTo>
                <a:cubicBezTo>
                  <a:pt x="1575548" y="1976700"/>
                  <a:pt x="1976700" y="1575548"/>
                  <a:pt x="1976700" y="1080701"/>
                </a:cubicBezTo>
                <a:cubicBezTo>
                  <a:pt x="1976700" y="585854"/>
                  <a:pt x="1575548" y="184702"/>
                  <a:pt x="1080701" y="184702"/>
                </a:cubicBezTo>
                <a:close/>
                <a:moveTo>
                  <a:pt x="1081355" y="0"/>
                </a:moveTo>
                <a:cubicBezTo>
                  <a:pt x="1675356" y="0"/>
                  <a:pt x="2162710" y="482394"/>
                  <a:pt x="2162710" y="1081355"/>
                </a:cubicBezTo>
                <a:cubicBezTo>
                  <a:pt x="2162710" y="1675356"/>
                  <a:pt x="1675356" y="2162710"/>
                  <a:pt x="1081355" y="2162710"/>
                </a:cubicBezTo>
                <a:cubicBezTo>
                  <a:pt x="487354" y="2162710"/>
                  <a:pt x="0" y="1679077"/>
                  <a:pt x="0" y="1081355"/>
                </a:cubicBezTo>
                <a:cubicBezTo>
                  <a:pt x="0" y="487354"/>
                  <a:pt x="482394" y="0"/>
                  <a:pt x="1081355" y="0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E3D899DA-F984-4CA0-8B1E-92576CB734D4}"/>
              </a:ext>
            </a:extLst>
          </p:cNvPr>
          <p:cNvSpPr>
            <a:spLocks/>
          </p:cNvSpPr>
          <p:nvPr/>
        </p:nvSpPr>
        <p:spPr bwMode="auto">
          <a:xfrm>
            <a:off x="1929590" y="2871619"/>
            <a:ext cx="1419975" cy="1419974"/>
          </a:xfrm>
          <a:custGeom>
            <a:avLst/>
            <a:gdLst>
              <a:gd name="connsiteX0" fmla="*/ 710643 w 1419975"/>
              <a:gd name="connsiteY0" fmla="*/ 184702 h 1419974"/>
              <a:gd name="connsiteX1" fmla="*/ 186012 w 1419975"/>
              <a:gd name="connsiteY1" fmla="*/ 709333 h 1419974"/>
              <a:gd name="connsiteX2" fmla="*/ 710643 w 1419975"/>
              <a:gd name="connsiteY2" fmla="*/ 1233964 h 1419974"/>
              <a:gd name="connsiteX3" fmla="*/ 1235274 w 1419975"/>
              <a:gd name="connsiteY3" fmla="*/ 710573 h 1419974"/>
              <a:gd name="connsiteX4" fmla="*/ 710643 w 1419975"/>
              <a:gd name="connsiteY4" fmla="*/ 184702 h 1419974"/>
              <a:gd name="connsiteX5" fmla="*/ 710608 w 1419975"/>
              <a:gd name="connsiteY5" fmla="*/ 0 h 1419974"/>
              <a:gd name="connsiteX6" fmla="*/ 1419975 w 1419975"/>
              <a:gd name="connsiteY6" fmla="*/ 710607 h 1419974"/>
              <a:gd name="connsiteX7" fmla="*/ 710608 w 1419975"/>
              <a:gd name="connsiteY7" fmla="*/ 1419974 h 1419974"/>
              <a:gd name="connsiteX8" fmla="*/ 0 w 1419975"/>
              <a:gd name="connsiteY8" fmla="*/ 710607 h 1419974"/>
              <a:gd name="connsiteX9" fmla="*/ 710608 w 1419975"/>
              <a:gd name="connsiteY9" fmla="*/ 0 h 141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9975" h="1419974">
                <a:moveTo>
                  <a:pt x="710643" y="184702"/>
                </a:moveTo>
                <a:cubicBezTo>
                  <a:pt x="422902" y="184702"/>
                  <a:pt x="186012" y="421592"/>
                  <a:pt x="186012" y="709333"/>
                </a:cubicBezTo>
                <a:cubicBezTo>
                  <a:pt x="186012" y="997074"/>
                  <a:pt x="422902" y="1233964"/>
                  <a:pt x="710643" y="1233964"/>
                </a:cubicBezTo>
                <a:cubicBezTo>
                  <a:pt x="998384" y="1233964"/>
                  <a:pt x="1235274" y="998314"/>
                  <a:pt x="1235274" y="710573"/>
                </a:cubicBezTo>
                <a:cubicBezTo>
                  <a:pt x="1235274" y="421592"/>
                  <a:pt x="998384" y="184702"/>
                  <a:pt x="710643" y="184702"/>
                </a:cubicBezTo>
                <a:close/>
                <a:moveTo>
                  <a:pt x="710608" y="0"/>
                </a:moveTo>
                <a:cubicBezTo>
                  <a:pt x="1100016" y="0"/>
                  <a:pt x="1419975" y="319959"/>
                  <a:pt x="1419975" y="710607"/>
                </a:cubicBezTo>
                <a:cubicBezTo>
                  <a:pt x="1419975" y="1100015"/>
                  <a:pt x="1101256" y="1419974"/>
                  <a:pt x="710608" y="1419974"/>
                </a:cubicBezTo>
                <a:cubicBezTo>
                  <a:pt x="319960" y="1419974"/>
                  <a:pt x="0" y="1100015"/>
                  <a:pt x="0" y="710607"/>
                </a:cubicBezTo>
                <a:cubicBezTo>
                  <a:pt x="0" y="319959"/>
                  <a:pt x="319960" y="0"/>
                  <a:pt x="710608" y="0"/>
                </a:cubicBezTo>
                <a:close/>
              </a:path>
            </a:pathLst>
          </a:cu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357B503-8607-4E60-A27B-66C3014376C7}"/>
              </a:ext>
            </a:extLst>
          </p:cNvPr>
          <p:cNvSpPr>
            <a:spLocks/>
          </p:cNvSpPr>
          <p:nvPr/>
        </p:nvSpPr>
        <p:spPr bwMode="auto">
          <a:xfrm>
            <a:off x="2301613" y="3242332"/>
            <a:ext cx="677239" cy="678549"/>
          </a:xfrm>
          <a:custGeom>
            <a:avLst/>
            <a:gdLst>
              <a:gd name="connsiteX0" fmla="*/ 338065 w 677239"/>
              <a:gd name="connsiteY0" fmla="*/ 172912 h 678549"/>
              <a:gd name="connsiteX1" fmla="*/ 170292 w 677239"/>
              <a:gd name="connsiteY1" fmla="*/ 339893 h 678549"/>
              <a:gd name="connsiteX2" fmla="*/ 338065 w 677239"/>
              <a:gd name="connsiteY2" fmla="*/ 505637 h 678549"/>
              <a:gd name="connsiteX3" fmla="*/ 504595 w 677239"/>
              <a:gd name="connsiteY3" fmla="*/ 339893 h 678549"/>
              <a:gd name="connsiteX4" fmla="*/ 338065 w 677239"/>
              <a:gd name="connsiteY4" fmla="*/ 172912 h 678549"/>
              <a:gd name="connsiteX5" fmla="*/ 338620 w 677239"/>
              <a:gd name="connsiteY5" fmla="*/ 0 h 678549"/>
              <a:gd name="connsiteX6" fmla="*/ 677239 w 677239"/>
              <a:gd name="connsiteY6" fmla="*/ 339895 h 678549"/>
              <a:gd name="connsiteX7" fmla="*/ 338620 w 677239"/>
              <a:gd name="connsiteY7" fmla="*/ 678549 h 678549"/>
              <a:gd name="connsiteX8" fmla="*/ 0 w 677239"/>
              <a:gd name="connsiteY8" fmla="*/ 339895 h 678549"/>
              <a:gd name="connsiteX9" fmla="*/ 338620 w 677239"/>
              <a:gd name="connsiteY9" fmla="*/ 0 h 6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239" h="678549">
                <a:moveTo>
                  <a:pt x="338065" y="172912"/>
                </a:moveTo>
                <a:cubicBezTo>
                  <a:pt x="244858" y="172912"/>
                  <a:pt x="170292" y="247126"/>
                  <a:pt x="170292" y="339893"/>
                </a:cubicBezTo>
                <a:cubicBezTo>
                  <a:pt x="170292" y="431423"/>
                  <a:pt x="244858" y="505637"/>
                  <a:pt x="338065" y="505637"/>
                </a:cubicBezTo>
                <a:cubicBezTo>
                  <a:pt x="431272" y="505637"/>
                  <a:pt x="509566" y="431423"/>
                  <a:pt x="504595" y="339893"/>
                </a:cubicBezTo>
                <a:cubicBezTo>
                  <a:pt x="504595" y="247126"/>
                  <a:pt x="431272" y="172912"/>
                  <a:pt x="338065" y="172912"/>
                </a:cubicBezTo>
                <a:close/>
                <a:moveTo>
                  <a:pt x="338620" y="0"/>
                </a:moveTo>
                <a:cubicBezTo>
                  <a:pt x="523434" y="0"/>
                  <a:pt x="677239" y="153821"/>
                  <a:pt x="677239" y="339895"/>
                </a:cubicBezTo>
                <a:cubicBezTo>
                  <a:pt x="677239" y="524728"/>
                  <a:pt x="524674" y="678549"/>
                  <a:pt x="338620" y="678549"/>
                </a:cubicBezTo>
                <a:cubicBezTo>
                  <a:pt x="152565" y="678549"/>
                  <a:pt x="0" y="524728"/>
                  <a:pt x="0" y="339895"/>
                </a:cubicBezTo>
                <a:cubicBezTo>
                  <a:pt x="0" y="153821"/>
                  <a:pt x="152565" y="0"/>
                  <a:pt x="338620" y="0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498CC468-CC3E-4B6C-9643-F4F23410E996}"/>
              </a:ext>
            </a:extLst>
          </p:cNvPr>
          <p:cNvSpPr>
            <a:spLocks/>
          </p:cNvSpPr>
          <p:nvPr/>
        </p:nvSpPr>
        <p:spPr bwMode="auto">
          <a:xfrm>
            <a:off x="3637751" y="1970381"/>
            <a:ext cx="613052" cy="613052"/>
          </a:xfrm>
          <a:custGeom>
            <a:avLst/>
            <a:gdLst>
              <a:gd name="T0" fmla="*/ 248 w 468"/>
              <a:gd name="T1" fmla="*/ 0 h 468"/>
              <a:gd name="T2" fmla="*/ 251 w 468"/>
              <a:gd name="T3" fmla="*/ 216 h 468"/>
              <a:gd name="T4" fmla="*/ 468 w 468"/>
              <a:gd name="T5" fmla="*/ 220 h 468"/>
              <a:gd name="T6" fmla="*/ 220 w 468"/>
              <a:gd name="T7" fmla="*/ 468 h 468"/>
              <a:gd name="T8" fmla="*/ 4 w 468"/>
              <a:gd name="T9" fmla="*/ 464 h 468"/>
              <a:gd name="T10" fmla="*/ 0 w 468"/>
              <a:gd name="T11" fmla="*/ 248 h 468"/>
              <a:gd name="T12" fmla="*/ 248 w 468"/>
              <a:gd name="T13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468">
                <a:moveTo>
                  <a:pt x="248" y="0"/>
                </a:moveTo>
                <a:lnTo>
                  <a:pt x="251" y="216"/>
                </a:lnTo>
                <a:lnTo>
                  <a:pt x="468" y="220"/>
                </a:lnTo>
                <a:lnTo>
                  <a:pt x="220" y="468"/>
                </a:lnTo>
                <a:lnTo>
                  <a:pt x="4" y="464"/>
                </a:lnTo>
                <a:lnTo>
                  <a:pt x="0" y="248"/>
                </a:lnTo>
                <a:lnTo>
                  <a:pt x="248" y="0"/>
                </a:lnTo>
                <a:close/>
              </a:path>
            </a:pathLst>
          </a:cu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DC21EAF-0765-4B3E-815E-F40162757F3A}"/>
              </a:ext>
            </a:extLst>
          </p:cNvPr>
          <p:cNvSpPr>
            <a:spLocks noEditPoints="1"/>
          </p:cNvSpPr>
          <p:nvPr/>
        </p:nvSpPr>
        <p:spPr bwMode="auto">
          <a:xfrm>
            <a:off x="1327018" y="1859036"/>
            <a:ext cx="3035130" cy="3036440"/>
          </a:xfrm>
          <a:custGeom>
            <a:avLst/>
            <a:gdLst>
              <a:gd name="T0" fmla="*/ 1882 w 2448"/>
              <a:gd name="T1" fmla="*/ 618 h 2448"/>
              <a:gd name="T2" fmla="*/ 2111 w 2448"/>
              <a:gd name="T3" fmla="*/ 621 h 2448"/>
              <a:gd name="T4" fmla="*/ 2448 w 2448"/>
              <a:gd name="T5" fmla="*/ 284 h 2448"/>
              <a:gd name="T6" fmla="*/ 2167 w 2448"/>
              <a:gd name="T7" fmla="*/ 280 h 2448"/>
              <a:gd name="T8" fmla="*/ 2163 w 2448"/>
              <a:gd name="T9" fmla="*/ 0 h 2448"/>
              <a:gd name="T10" fmla="*/ 1826 w 2448"/>
              <a:gd name="T11" fmla="*/ 337 h 2448"/>
              <a:gd name="T12" fmla="*/ 1830 w 2448"/>
              <a:gd name="T13" fmla="*/ 562 h 2448"/>
              <a:gd name="T14" fmla="*/ 1782 w 2448"/>
              <a:gd name="T15" fmla="*/ 610 h 2448"/>
              <a:gd name="T16" fmla="*/ 1059 w 2448"/>
              <a:gd name="T17" fmla="*/ 329 h 2448"/>
              <a:gd name="T18" fmla="*/ 0 w 2448"/>
              <a:gd name="T19" fmla="*/ 1389 h 2448"/>
              <a:gd name="T20" fmla="*/ 1059 w 2448"/>
              <a:gd name="T21" fmla="*/ 2448 h 2448"/>
              <a:gd name="T22" fmla="*/ 2118 w 2448"/>
              <a:gd name="T23" fmla="*/ 1389 h 2448"/>
              <a:gd name="T24" fmla="*/ 1833 w 2448"/>
              <a:gd name="T25" fmla="*/ 666 h 2448"/>
              <a:gd name="T26" fmla="*/ 1882 w 2448"/>
              <a:gd name="T27" fmla="*/ 618 h 2448"/>
              <a:gd name="T28" fmla="*/ 2092 w 2448"/>
              <a:gd name="T29" fmla="*/ 179 h 2448"/>
              <a:gd name="T30" fmla="*/ 2096 w 2448"/>
              <a:gd name="T31" fmla="*/ 355 h 2448"/>
              <a:gd name="T32" fmla="*/ 2272 w 2448"/>
              <a:gd name="T33" fmla="*/ 359 h 2448"/>
              <a:gd name="T34" fmla="*/ 2081 w 2448"/>
              <a:gd name="T35" fmla="*/ 550 h 2448"/>
              <a:gd name="T36" fmla="*/ 1920 w 2448"/>
              <a:gd name="T37" fmla="*/ 546 h 2448"/>
              <a:gd name="T38" fmla="*/ 1913 w 2448"/>
              <a:gd name="T39" fmla="*/ 539 h 2448"/>
              <a:gd name="T40" fmla="*/ 1905 w 2448"/>
              <a:gd name="T41" fmla="*/ 535 h 2448"/>
              <a:gd name="T42" fmla="*/ 1901 w 2448"/>
              <a:gd name="T43" fmla="*/ 374 h 2448"/>
              <a:gd name="T44" fmla="*/ 2092 w 2448"/>
              <a:gd name="T45" fmla="*/ 179 h 2448"/>
              <a:gd name="T46" fmla="*/ 2043 w 2448"/>
              <a:gd name="T47" fmla="*/ 1389 h 2448"/>
              <a:gd name="T48" fmla="*/ 1059 w 2448"/>
              <a:gd name="T49" fmla="*/ 2373 h 2448"/>
              <a:gd name="T50" fmla="*/ 74 w 2448"/>
              <a:gd name="T51" fmla="*/ 1389 h 2448"/>
              <a:gd name="T52" fmla="*/ 1059 w 2448"/>
              <a:gd name="T53" fmla="*/ 404 h 2448"/>
              <a:gd name="T54" fmla="*/ 1729 w 2448"/>
              <a:gd name="T55" fmla="*/ 666 h 2448"/>
              <a:gd name="T56" fmla="*/ 1033 w 2448"/>
              <a:gd name="T57" fmla="*/ 1362 h 2448"/>
              <a:gd name="T58" fmla="*/ 1033 w 2448"/>
              <a:gd name="T59" fmla="*/ 1415 h 2448"/>
              <a:gd name="T60" fmla="*/ 1059 w 2448"/>
              <a:gd name="T61" fmla="*/ 1426 h 2448"/>
              <a:gd name="T62" fmla="*/ 1085 w 2448"/>
              <a:gd name="T63" fmla="*/ 1415 h 2448"/>
              <a:gd name="T64" fmla="*/ 1781 w 2448"/>
              <a:gd name="T65" fmla="*/ 718 h 2448"/>
              <a:gd name="T66" fmla="*/ 2043 w 2448"/>
              <a:gd name="T67" fmla="*/ 1389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48" h="2448">
                <a:moveTo>
                  <a:pt x="1882" y="618"/>
                </a:moveTo>
                <a:cubicBezTo>
                  <a:pt x="2111" y="621"/>
                  <a:pt x="2111" y="621"/>
                  <a:pt x="2111" y="621"/>
                </a:cubicBezTo>
                <a:cubicBezTo>
                  <a:pt x="2448" y="284"/>
                  <a:pt x="2448" y="284"/>
                  <a:pt x="2448" y="284"/>
                </a:cubicBezTo>
                <a:cubicBezTo>
                  <a:pt x="2167" y="280"/>
                  <a:pt x="2167" y="280"/>
                  <a:pt x="2167" y="280"/>
                </a:cubicBezTo>
                <a:cubicBezTo>
                  <a:pt x="2163" y="0"/>
                  <a:pt x="2163" y="0"/>
                  <a:pt x="2163" y="0"/>
                </a:cubicBezTo>
                <a:cubicBezTo>
                  <a:pt x="1826" y="337"/>
                  <a:pt x="1826" y="337"/>
                  <a:pt x="1826" y="337"/>
                </a:cubicBezTo>
                <a:cubicBezTo>
                  <a:pt x="1830" y="562"/>
                  <a:pt x="1830" y="562"/>
                  <a:pt x="1830" y="562"/>
                </a:cubicBezTo>
                <a:cubicBezTo>
                  <a:pt x="1782" y="610"/>
                  <a:pt x="1782" y="610"/>
                  <a:pt x="1782" y="610"/>
                </a:cubicBezTo>
                <a:cubicBezTo>
                  <a:pt x="1591" y="438"/>
                  <a:pt x="1336" y="329"/>
                  <a:pt x="1059" y="329"/>
                </a:cubicBezTo>
                <a:cubicBezTo>
                  <a:pt x="475" y="329"/>
                  <a:pt x="0" y="805"/>
                  <a:pt x="0" y="1389"/>
                </a:cubicBezTo>
                <a:cubicBezTo>
                  <a:pt x="0" y="1973"/>
                  <a:pt x="475" y="2448"/>
                  <a:pt x="1059" y="2448"/>
                </a:cubicBezTo>
                <a:cubicBezTo>
                  <a:pt x="1643" y="2448"/>
                  <a:pt x="2118" y="1973"/>
                  <a:pt x="2118" y="1389"/>
                </a:cubicBezTo>
                <a:cubicBezTo>
                  <a:pt x="2118" y="1111"/>
                  <a:pt x="2010" y="857"/>
                  <a:pt x="1833" y="666"/>
                </a:cubicBezTo>
                <a:lnTo>
                  <a:pt x="1882" y="618"/>
                </a:lnTo>
                <a:close/>
                <a:moveTo>
                  <a:pt x="2092" y="179"/>
                </a:moveTo>
                <a:cubicBezTo>
                  <a:pt x="2096" y="355"/>
                  <a:pt x="2096" y="355"/>
                  <a:pt x="2096" y="355"/>
                </a:cubicBezTo>
                <a:cubicBezTo>
                  <a:pt x="2272" y="359"/>
                  <a:pt x="2272" y="359"/>
                  <a:pt x="2272" y="359"/>
                </a:cubicBezTo>
                <a:cubicBezTo>
                  <a:pt x="2081" y="550"/>
                  <a:pt x="2081" y="550"/>
                  <a:pt x="2081" y="550"/>
                </a:cubicBezTo>
                <a:cubicBezTo>
                  <a:pt x="1920" y="546"/>
                  <a:pt x="1920" y="546"/>
                  <a:pt x="1920" y="546"/>
                </a:cubicBezTo>
                <a:cubicBezTo>
                  <a:pt x="1920" y="542"/>
                  <a:pt x="1916" y="539"/>
                  <a:pt x="1913" y="539"/>
                </a:cubicBezTo>
                <a:cubicBezTo>
                  <a:pt x="1909" y="535"/>
                  <a:pt x="1909" y="535"/>
                  <a:pt x="1905" y="535"/>
                </a:cubicBezTo>
                <a:cubicBezTo>
                  <a:pt x="1901" y="374"/>
                  <a:pt x="1901" y="374"/>
                  <a:pt x="1901" y="374"/>
                </a:cubicBezTo>
                <a:lnTo>
                  <a:pt x="2092" y="179"/>
                </a:lnTo>
                <a:close/>
                <a:moveTo>
                  <a:pt x="2043" y="1389"/>
                </a:moveTo>
                <a:cubicBezTo>
                  <a:pt x="2043" y="1932"/>
                  <a:pt x="1602" y="2373"/>
                  <a:pt x="1059" y="2373"/>
                </a:cubicBezTo>
                <a:cubicBezTo>
                  <a:pt x="516" y="2373"/>
                  <a:pt x="74" y="1931"/>
                  <a:pt x="74" y="1389"/>
                </a:cubicBezTo>
                <a:cubicBezTo>
                  <a:pt x="74" y="846"/>
                  <a:pt x="516" y="404"/>
                  <a:pt x="1059" y="404"/>
                </a:cubicBezTo>
                <a:cubicBezTo>
                  <a:pt x="1317" y="404"/>
                  <a:pt x="1553" y="505"/>
                  <a:pt x="1729" y="666"/>
                </a:cubicBezTo>
                <a:cubicBezTo>
                  <a:pt x="1033" y="1362"/>
                  <a:pt x="1033" y="1362"/>
                  <a:pt x="1033" y="1362"/>
                </a:cubicBezTo>
                <a:cubicBezTo>
                  <a:pt x="1018" y="1377"/>
                  <a:pt x="1018" y="1400"/>
                  <a:pt x="1033" y="1415"/>
                </a:cubicBezTo>
                <a:cubicBezTo>
                  <a:pt x="1040" y="1422"/>
                  <a:pt x="1051" y="1426"/>
                  <a:pt x="1059" y="1426"/>
                </a:cubicBezTo>
                <a:cubicBezTo>
                  <a:pt x="1070" y="1426"/>
                  <a:pt x="1078" y="1422"/>
                  <a:pt x="1085" y="1415"/>
                </a:cubicBezTo>
                <a:cubicBezTo>
                  <a:pt x="1781" y="718"/>
                  <a:pt x="1781" y="718"/>
                  <a:pt x="1781" y="718"/>
                </a:cubicBezTo>
                <a:cubicBezTo>
                  <a:pt x="1942" y="895"/>
                  <a:pt x="2043" y="1130"/>
                  <a:pt x="2043" y="1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51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32" grpId="0" animBg="1"/>
      <p:bldP spid="33" grpId="0" animBg="1"/>
      <p:bldP spid="34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P6.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sabia que se um funcionário de sua empresa cometer algum ato de corrupção, no âmbito da sua empresa, a sua empresa poderia ser responsabilizada judicialmente?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 err="1">
                <a:solidFill>
                  <a:srgbClr val="26C6DA"/>
                </a:solidFill>
              </a:rPr>
              <a:t>compliance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452393" y="2986640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3304681" y="3706447"/>
            <a:ext cx="2519707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sabiam que a empresa pode ser responsabilizada</a:t>
            </a: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448186" y="2578351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258873" y="3227243"/>
            <a:ext cx="2264214" cy="904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sabiam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348056714"/>
              </p:ext>
            </p:extLst>
          </p:nvPr>
        </p:nvGraphicFramePr>
        <p:xfrm>
          <a:off x="1157893" y="3227243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427547" y="3763897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863458000"/>
              </p:ext>
            </p:extLst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448186" y="1069179"/>
            <a:ext cx="5177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o conhecimento com relação à responsabilização da empresa a partir de algum ato de corrupção praticado por um funcionário abarca 2 em cada 3 empreendedores (66%) </a:t>
            </a:r>
            <a:r>
              <a:rPr lang="pt-BR" sz="1200" dirty="0"/>
              <a:t>(p6)</a:t>
            </a:r>
            <a:endParaRPr lang="pt-BR" sz="1200" dirty="0">
              <a:solidFill>
                <a:srgbClr val="5B9BD5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3871075"/>
            <a:ext cx="976549" cy="976549"/>
          </a:xfrm>
          <a:prstGeom prst="rect">
            <a:avLst/>
          </a:prstGeom>
        </p:spPr>
      </p:pic>
      <p:sp>
        <p:nvSpPr>
          <p:cNvPr id="28" name="Elipse 27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2" y="262137"/>
            <a:ext cx="430184" cy="430184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F537EFC-C698-4CFF-9454-4DB0008BE4DD}"/>
              </a:ext>
            </a:extLst>
          </p:cNvPr>
          <p:cNvSpPr txBox="1"/>
          <p:nvPr/>
        </p:nvSpPr>
        <p:spPr>
          <a:xfrm>
            <a:off x="6427547" y="1077765"/>
            <a:ext cx="551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esse conhecimento é um pouco maior (14%) no grupo das </a:t>
            </a:r>
            <a:r>
              <a:rPr lang="pt-BR" dirty="0" err="1"/>
              <a:t>EPPs</a:t>
            </a:r>
            <a:r>
              <a:rPr lang="pt-BR" dirty="0"/>
              <a:t> (72%), mas de qualquer forma já se tratam de percentuais robustos</a:t>
            </a:r>
            <a:endParaRPr lang="pt-BR" sz="12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79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3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P6.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sabia que se um funcionário de sua empresa cometer algum ato de corrupção, no âmbito da sua empresa, a sua empresa poderia ser responsabilizada judicialmente?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 err="1">
                <a:solidFill>
                  <a:srgbClr val="26C6DA"/>
                </a:solidFill>
              </a:rPr>
              <a:t>compliance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834621061"/>
              </p:ext>
            </p:extLst>
          </p:nvPr>
        </p:nvGraphicFramePr>
        <p:xfrm>
          <a:off x="752314" y="194487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Tabela 3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52354"/>
              </p:ext>
            </p:extLst>
          </p:nvPr>
        </p:nvGraphicFramePr>
        <p:xfrm>
          <a:off x="323950" y="355765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5" name="Retângulo 44">
            <a:extLst/>
          </p:cNvPr>
          <p:cNvSpPr/>
          <p:nvPr/>
        </p:nvSpPr>
        <p:spPr>
          <a:xfrm>
            <a:off x="410079" y="1017434"/>
            <a:ext cx="11185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sabiam que se um funcionário comete um ato de corrupção a empresa pode ser responsabilizada judicialmente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3602887202"/>
              </p:ext>
            </p:extLst>
          </p:nvPr>
        </p:nvGraphicFramePr>
        <p:xfrm>
          <a:off x="8087142" y="194487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Tabela 4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08384"/>
              </p:ext>
            </p:extLst>
          </p:nvPr>
        </p:nvGraphicFramePr>
        <p:xfrm>
          <a:off x="8016916" y="354349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2473644307"/>
              </p:ext>
            </p:extLst>
          </p:nvPr>
        </p:nvGraphicFramePr>
        <p:xfrm>
          <a:off x="4404716" y="194487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Tabela 4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48354"/>
              </p:ext>
            </p:extLst>
          </p:nvPr>
        </p:nvGraphicFramePr>
        <p:xfrm>
          <a:off x="4404716" y="354349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3085200274"/>
              </p:ext>
            </p:extLst>
          </p:nvPr>
        </p:nvGraphicFramePr>
        <p:xfrm>
          <a:off x="231035" y="4124644"/>
          <a:ext cx="11960966" cy="163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Tabela 5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56959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2" name="Elipse 51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2" y="262137"/>
            <a:ext cx="430184" cy="4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28" grpId="0">
        <p:bldAsOne/>
      </p:bldGraphic>
      <p:bldP spid="45" grpId="0"/>
      <p:bldGraphic spid="46" grpId="0">
        <p:bldAsOne/>
      </p:bldGraphic>
      <p:bldGraphic spid="48" grpId="0">
        <p:bldAsOne/>
      </p:bldGraphic>
      <p:bldGraphic spid="5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P7.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sabia que se sua empresa tiver um “Programa de Integridade”, além de abrir novos espaços de negócios com grandes empresas e governo, ele também tem valor legal para atenuar penalizações previstas na Lei anticorrupção (Lei 12.846/2013) 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 err="1">
                <a:solidFill>
                  <a:srgbClr val="26C6DA"/>
                </a:solidFill>
              </a:rPr>
              <a:t>compliance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523971" y="3543643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312416" y="3446419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394643" y="4095311"/>
            <a:ext cx="2264214" cy="9783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sabiam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809363980"/>
              </p:ext>
            </p:extLst>
          </p:nvPr>
        </p:nvGraphicFramePr>
        <p:xfrm>
          <a:off x="1300083" y="3332537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079563" y="4266667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185519445"/>
              </p:ext>
            </p:extLst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01" y="4033531"/>
            <a:ext cx="862559" cy="862559"/>
          </a:xfrm>
          <a:prstGeom prst="rect">
            <a:avLst/>
          </a:prstGeom>
        </p:spPr>
      </p:pic>
      <p:sp>
        <p:nvSpPr>
          <p:cNvPr id="33" name="Elipse 3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2" y="262137"/>
            <a:ext cx="430184" cy="430184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D397302F-76DF-46BF-99B3-1E3BB69C889D}"/>
              </a:ext>
            </a:extLst>
          </p:cNvPr>
          <p:cNvSpPr txBox="1">
            <a:spLocks/>
          </p:cNvSpPr>
          <p:nvPr/>
        </p:nvSpPr>
        <p:spPr>
          <a:xfrm>
            <a:off x="3467306" y="4279977"/>
            <a:ext cx="2519707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sabiam que o programa pode atenuar as penas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AC23A3A-8942-42DC-8FBE-4FCE37DEA9E3}"/>
              </a:ext>
            </a:extLst>
          </p:cNvPr>
          <p:cNvSpPr txBox="1"/>
          <p:nvPr/>
        </p:nvSpPr>
        <p:spPr>
          <a:xfrm>
            <a:off x="448186" y="1069179"/>
            <a:ext cx="5177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o conhecimento com relação à abertura de novos mercados e do valor legal para atenuar penalizações já é mais reduzido, sequer alcançando 3 em cada 10 entrevistados (29%) </a:t>
            </a:r>
            <a:r>
              <a:rPr lang="pt-BR" sz="1200" dirty="0"/>
              <a:t>(p7)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183C3AE-D6A7-4B3F-BDF2-6950EB0305F9}"/>
              </a:ext>
            </a:extLst>
          </p:cNvPr>
          <p:cNvSpPr txBox="1"/>
          <p:nvPr/>
        </p:nvSpPr>
        <p:spPr>
          <a:xfrm>
            <a:off x="6427547" y="1077765"/>
            <a:ext cx="5516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esse conhecimento é maior (21%) no grupo das </a:t>
            </a:r>
            <a:r>
              <a:rPr lang="pt-BR" dirty="0" err="1"/>
              <a:t>EPPs</a:t>
            </a:r>
            <a:r>
              <a:rPr lang="pt-BR" dirty="0"/>
              <a:t> (34%), mas de qualquer forma ainda se tratam de percentuais tímidos frente às potenciais vantagens existentes</a:t>
            </a:r>
            <a:endParaRPr lang="pt-BR" sz="12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42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4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P7.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sabia que se sua empresa tiver um “Programa de Integridade”, além de abrir novos espaços de negócios com grandes empresas e governo, ele também tem valor legal para atenuar penalizações previstas na Lei anticorrupção (Lei 12.846/2013) 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 err="1">
                <a:solidFill>
                  <a:srgbClr val="26C6DA"/>
                </a:solidFill>
              </a:rPr>
              <a:t>compliance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Gráfico 32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Tabela 4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8" name="Retângulo 47">
            <a:extLst/>
          </p:cNvPr>
          <p:cNvSpPr/>
          <p:nvPr/>
        </p:nvSpPr>
        <p:spPr>
          <a:xfrm>
            <a:off x="410079" y="1017434"/>
            <a:ext cx="11185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sabiam que se a empresa tiver um “Programa de Integridade”, ele tem valor legal para atenuar penalizações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áfico 48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Tabela 4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1" name="Gráfico 50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2618741487"/>
              </p:ext>
            </p:extLst>
          </p:nvPr>
        </p:nvGraphicFramePr>
        <p:xfrm>
          <a:off x="231035" y="3786485"/>
          <a:ext cx="11960966" cy="197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49196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Elipse 5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2" y="262137"/>
            <a:ext cx="430184" cy="4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8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3" grpId="0">
        <p:bldAsOne/>
      </p:bldGraphic>
      <p:bldP spid="48" grpId="0"/>
      <p:bldGraphic spid="49" grpId="0">
        <p:bldAsOne/>
      </p:bldGraphic>
      <p:bldGraphic spid="51" grpId="0">
        <p:bldAsOne/>
      </p:bldGraphic>
      <p:bldGraphic spid="5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P8.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possui um “código de ética” formal, ou seja, um documento escrito que relaciona os valores, as condutas e os comportamentos que considera importante para a manutenção da ética?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ética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736666" y="3871410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3508548" y="4572277"/>
            <a:ext cx="2523031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possuem um código de ética </a:t>
            </a: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325766" y="3382146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381293" y="4031038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532024" y="3478721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5940366" y="4009272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/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448187" y="1069179"/>
            <a:ext cx="5730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atualmente apenas 1 em cada 3 empresas entrevistadas (33%) possuem um código de ética formal, o que não deixa de ser um resultado interessante na medida em que se tratavam apenas de ME e EPP </a:t>
            </a:r>
            <a:r>
              <a:rPr lang="pt-BR" sz="1200" dirty="0"/>
              <a:t>(p8)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1852236" y="2812020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2617563" y="2801277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sabem | sem resposta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58" y="4119091"/>
            <a:ext cx="893860" cy="893860"/>
          </a:xfrm>
          <a:prstGeom prst="rect">
            <a:avLst/>
          </a:prstGeom>
        </p:spPr>
      </p:pic>
      <p:sp>
        <p:nvSpPr>
          <p:cNvPr id="33" name="Elipse 3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8" y="230656"/>
            <a:ext cx="429614" cy="429614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33398864-C091-44E5-827E-711F49502E7F}"/>
              </a:ext>
            </a:extLst>
          </p:cNvPr>
          <p:cNvSpPr txBox="1"/>
          <p:nvPr/>
        </p:nvSpPr>
        <p:spPr>
          <a:xfrm>
            <a:off x="6310192" y="1069179"/>
            <a:ext cx="5638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tal situação é mais frequente no grupo das </a:t>
            </a:r>
            <a:r>
              <a:rPr lang="pt-BR" dirty="0" err="1"/>
              <a:t>EPPs</a:t>
            </a:r>
            <a:r>
              <a:rPr lang="pt-BR" dirty="0"/>
              <a:t> (40%), proporção 1/3 maior que o verificado nas </a:t>
            </a:r>
            <a:r>
              <a:rPr lang="pt-BR" dirty="0" err="1"/>
              <a:t>MEs</a:t>
            </a:r>
            <a:r>
              <a:rPr lang="pt-BR" dirty="0"/>
              <a:t> (31%). De qualquer forma já se trata de um bom ponto de partida para uma maior disseminação e para a consolidação de programas de integridade entre as </a:t>
            </a:r>
            <a:r>
              <a:rPr lang="pt-BR" dirty="0" err="1"/>
              <a:t>MPEs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068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32" grpId="0"/>
      <p:bldP spid="46" grpId="0"/>
      <p:bldP spid="47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P8.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possui um “código de ética” formal, ou seja, um documento escrito que relaciona os valores, as condutas e os comportamentos que considera importante para a manutenção da ética?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ética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Gráfico 32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Tabela 4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8" name="Retângulo 47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empresas que já possuem código de ética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áfico 48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Tabela 4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1" name="Gráfico 50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864384445"/>
              </p:ext>
            </p:extLst>
          </p:nvPr>
        </p:nvGraphicFramePr>
        <p:xfrm>
          <a:off x="231035" y="4027354"/>
          <a:ext cx="11960966" cy="173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15694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Elipse 5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8" y="230656"/>
            <a:ext cx="429614" cy="4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7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3" grpId="0">
        <p:bldAsOne/>
      </p:bldGraphic>
      <p:bldP spid="48" grpId="0"/>
      <p:bldGraphic spid="49" grpId="0">
        <p:bldAsOne/>
      </p:bldGraphic>
      <p:bldGraphic spid="51" grpId="0">
        <p:bldAsOne/>
      </p:bldGraphic>
      <p:bldGraphic spid="5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P9.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realizar algum treinamento de seus funcionários e/ou colaboradores para lhes ensinar os valores, as condutas e os comportamentos que considera importante?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treinamento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958720" y="3794179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201351" y="3469881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505708" y="4118773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208506" y="3427730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079563" y="4266667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/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1389062" y="2710038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2161485" y="2697466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 | sem resposta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0" y="4101113"/>
            <a:ext cx="927399" cy="927399"/>
          </a:xfrm>
          <a:prstGeom prst="rect">
            <a:avLst/>
          </a:prstGeom>
        </p:spPr>
      </p:pic>
      <p:sp>
        <p:nvSpPr>
          <p:cNvPr id="33" name="Elipse 3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31277F7-F479-464C-A186-E9973471D8B9}"/>
              </a:ext>
            </a:extLst>
          </p:cNvPr>
          <p:cNvSpPr txBox="1"/>
          <p:nvPr/>
        </p:nvSpPr>
        <p:spPr>
          <a:xfrm>
            <a:off x="448187" y="1069179"/>
            <a:ext cx="5730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praticamente 1 em cada 2 empresas entrevistadas (46%) já realizaria algum treinamento sobre valores, condutas e comportamentos, o que não deixa de ser um resultado bem positivo na medida em que se tratam de ME e EPP </a:t>
            </a:r>
            <a:r>
              <a:rPr lang="pt-BR" sz="1200" dirty="0"/>
              <a:t>(p9)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D8C59CD-C534-4C3B-AA25-CD07E3A526DD}"/>
              </a:ext>
            </a:extLst>
          </p:cNvPr>
          <p:cNvSpPr txBox="1"/>
          <p:nvPr/>
        </p:nvSpPr>
        <p:spPr>
          <a:xfrm>
            <a:off x="6298065" y="1077765"/>
            <a:ext cx="5730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tal situação é mais frequente junto ao grupo das </a:t>
            </a:r>
            <a:r>
              <a:rPr lang="pt-BR" dirty="0" err="1"/>
              <a:t>EPPs</a:t>
            </a:r>
            <a:r>
              <a:rPr lang="pt-BR" dirty="0"/>
              <a:t> (52%), proporção 1/5 maior que nas </a:t>
            </a:r>
            <a:r>
              <a:rPr lang="pt-BR" dirty="0" err="1"/>
              <a:t>MEs</a:t>
            </a:r>
            <a:r>
              <a:rPr lang="pt-BR" dirty="0"/>
              <a:t> (44%). De qualquer forma já se trata de um bom ponto de partida para uma maior disseminação e para a consolidação de programas de integridade entre as </a:t>
            </a:r>
            <a:r>
              <a:rPr lang="pt-BR" dirty="0" err="1"/>
              <a:t>MPEs</a:t>
            </a:r>
            <a:endParaRPr lang="pt-BR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1ED8594-9CAB-4628-A07E-B31AE9D15548}"/>
              </a:ext>
            </a:extLst>
          </p:cNvPr>
          <p:cNvSpPr txBox="1">
            <a:spLocks/>
          </p:cNvSpPr>
          <p:nvPr/>
        </p:nvSpPr>
        <p:spPr>
          <a:xfrm>
            <a:off x="3276113" y="4569869"/>
            <a:ext cx="2624531" cy="1437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realizam treinamento sobre valores, condutas e comportamentos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3" y="259530"/>
            <a:ext cx="406312" cy="4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435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46" grpId="0"/>
      <p:bldP spid="47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P9.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realizar algum treinamento de seus funcionários e/ou colaboradores para lhes ensinar os valores, as condutas e os comportamentos que considera importante?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treinamento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Gráfico 32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Tabela 4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8" name="Retângulo 47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empresas realizam treinamento sobre valores e condutas 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áfico 48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Tabela 4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1" name="Gráfico 50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1192573626"/>
              </p:ext>
            </p:extLst>
          </p:nvPr>
        </p:nvGraphicFramePr>
        <p:xfrm>
          <a:off x="231035" y="4097693"/>
          <a:ext cx="11960966" cy="166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89637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18" name="Elipse 17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3" y="259530"/>
            <a:ext cx="406312" cy="4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26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3" grpId="0">
        <p:bldAsOne/>
      </p:bldGraphic>
      <p:bldP spid="48" grpId="0"/>
      <p:bldGraphic spid="49" grpId="0">
        <p:bldAsOne/>
      </p:bldGraphic>
      <p:bldGraphic spid="51" grpId="0">
        <p:bldAsOne/>
      </p:bldGraphic>
      <p:bldGraphic spid="5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P10.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faz o registro contábil de forma precisa, em ordem cronológica, de todas as operações de vendas, compras, empréstimos, lucros e prejuízos?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contabilidade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294915" y="4034795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1243288" y="2801594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536229" y="3450486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130085" y="3772380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079563" y="4266667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/>
          </p:nvPr>
        </p:nvGraphicFramePr>
        <p:xfrm>
          <a:off x="7615258" y="2994386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77635" y="5172484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2308913" y="3171759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3051657" y="3171759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 | sem resposta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40" y="4364437"/>
            <a:ext cx="976368" cy="976368"/>
          </a:xfrm>
          <a:prstGeom prst="rect">
            <a:avLst/>
          </a:prstGeom>
        </p:spPr>
      </p:pic>
      <p:sp>
        <p:nvSpPr>
          <p:cNvPr id="33" name="Elipse 3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1" y="287381"/>
            <a:ext cx="390651" cy="390651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83C2C9ED-B180-4A25-9BBF-884ED4A81564}"/>
              </a:ext>
            </a:extLst>
          </p:cNvPr>
          <p:cNvSpPr txBox="1"/>
          <p:nvPr/>
        </p:nvSpPr>
        <p:spPr>
          <a:xfrm>
            <a:off x="448187" y="1069179"/>
            <a:ext cx="5398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mais de 4 em cada 5 empresas entrevistadas (83%) afirmam que fazem o registro contábil de forma ‘precisa’. Este resultado supera nossa expectativa inicial, podendo haver aí algum ‘superestimação’ </a:t>
            </a:r>
            <a:r>
              <a:rPr lang="pt-BR" sz="1200" dirty="0"/>
              <a:t>(p10)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7E24316-24F5-4985-BAFE-4308B271EB7B}"/>
              </a:ext>
            </a:extLst>
          </p:cNvPr>
          <p:cNvSpPr txBox="1"/>
          <p:nvPr/>
        </p:nvSpPr>
        <p:spPr>
          <a:xfrm>
            <a:off x="6268825" y="1077765"/>
            <a:ext cx="5806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tal situação é mais frequente junto no grupo das </a:t>
            </a:r>
            <a:r>
              <a:rPr lang="pt-BR" dirty="0" err="1"/>
              <a:t>EPPs</a:t>
            </a:r>
            <a:r>
              <a:rPr lang="pt-BR" dirty="0"/>
              <a:t> (87%), mas a diferença entre os portes é de apenas 8 pontos percentuais, sendo assim um bom ponto de partida para uma maior disseminação e para a consolidação de programas de integridade entre as </a:t>
            </a:r>
            <a:r>
              <a:rPr lang="pt-BR" dirty="0" err="1"/>
              <a:t>MPEs</a:t>
            </a:r>
            <a:endParaRPr lang="pt-BR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0CA1FB32-89CF-4ADA-AEB2-BFEAC6D0FB72}"/>
              </a:ext>
            </a:extLst>
          </p:cNvPr>
          <p:cNvSpPr txBox="1">
            <a:spLocks/>
          </p:cNvSpPr>
          <p:nvPr/>
        </p:nvSpPr>
        <p:spPr>
          <a:xfrm>
            <a:off x="3031482" y="4746887"/>
            <a:ext cx="2091408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fazem  o registro contábil </a:t>
            </a:r>
          </a:p>
        </p:txBody>
      </p:sp>
    </p:spTree>
    <p:extLst>
      <p:ext uri="{BB962C8B-B14F-4D97-AF65-F5344CB8AC3E}">
        <p14:creationId xmlns:p14="http://schemas.microsoft.com/office/powerpoint/2010/main" val="38138804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46" grpId="0"/>
      <p:bldP spid="47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P10.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faz o registro contábil de forma precisa, em ordem cronológica, de todas as operações de vendas, compras, empréstimos, lucros e prejuízos?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contabilidade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Gráfico 32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Tabela 4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8" name="Retângulo 47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empresas que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>
                <a:solidFill>
                  <a:srgbClr val="455A64"/>
                </a:solidFill>
              </a:rPr>
              <a:t>afirmam que já fazem registro contábil de forma precisa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áfico 48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Tabela 4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1" name="Gráfico 50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1913804082"/>
              </p:ext>
            </p:extLst>
          </p:nvPr>
        </p:nvGraphicFramePr>
        <p:xfrm>
          <a:off x="231035" y="4097693"/>
          <a:ext cx="11960966" cy="166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16995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Elipse 5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1" y="287381"/>
            <a:ext cx="390651" cy="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42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3" grpId="0">
        <p:bldAsOne/>
      </p:bldGraphic>
      <p:bldP spid="48" grpId="0"/>
      <p:bldGraphic spid="49" grpId="0">
        <p:bldAsOne/>
      </p:bldGraphic>
      <p:bldGraphic spid="51" grpId="0">
        <p:bldAsOne/>
      </p:bldGraphic>
      <p:bldGraphic spid="5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de cantos arredondados 18"/>
          <p:cNvSpPr/>
          <p:nvPr/>
        </p:nvSpPr>
        <p:spPr>
          <a:xfrm>
            <a:off x="4359069" y="5838904"/>
            <a:ext cx="6415144" cy="678080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28721" y="4359149"/>
            <a:ext cx="26111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>
              <a:solidFill>
                <a:srgbClr val="33CCCC"/>
              </a:solidFill>
            </a:endParaRPr>
          </a:p>
          <a:p>
            <a:pPr algn="ctr"/>
            <a:r>
              <a:rPr lang="pt-BR" sz="3200" b="1" dirty="0">
                <a:solidFill>
                  <a:schemeClr val="bg2">
                    <a:lumMod val="90000"/>
                  </a:schemeClr>
                </a:solidFill>
              </a:rPr>
              <a:t>entrevistas</a:t>
            </a:r>
            <a:endParaRPr lang="pt-BR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80527" y="2892850"/>
            <a:ext cx="2331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</a:rPr>
              <a:t>pesquisa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quantitativa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665FA18-EA0C-435F-9ED3-A7BABCA1478A}"/>
              </a:ext>
            </a:extLst>
          </p:cNvPr>
          <p:cNvSpPr txBox="1">
            <a:spLocks/>
          </p:cNvSpPr>
          <p:nvPr/>
        </p:nvSpPr>
        <p:spPr>
          <a:xfrm>
            <a:off x="1016418" y="162900"/>
            <a:ext cx="6644481" cy="518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introdução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9B10DB75-341F-4391-8782-F7590CE585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7785" y="1503625"/>
            <a:ext cx="1352550" cy="1344506"/>
            <a:chOff x="642" y="1137"/>
            <a:chExt cx="1009" cy="100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E589089-C1DE-41B4-B9A8-686D540A91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6" y="1137"/>
              <a:ext cx="1005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26CA6E8D-62FC-43D2-AA45-A428F2A9D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225"/>
              <a:ext cx="915" cy="915"/>
            </a:xfrm>
            <a:prstGeom prst="ellipse">
              <a:avLst/>
            </a:prstGeom>
            <a:solidFill>
              <a:srgbClr val="F16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B4D1E09-0F92-4FE8-BEC9-968C1BFD3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1758"/>
              <a:ext cx="369" cy="370"/>
            </a:xfrm>
            <a:custGeom>
              <a:avLst/>
              <a:gdLst>
                <a:gd name="T0" fmla="*/ 24 w 715"/>
                <a:gd name="T1" fmla="*/ 573 h 716"/>
                <a:gd name="T2" fmla="*/ 139 w 715"/>
                <a:gd name="T3" fmla="*/ 692 h 716"/>
                <a:gd name="T4" fmla="*/ 224 w 715"/>
                <a:gd name="T5" fmla="*/ 692 h 716"/>
                <a:gd name="T6" fmla="*/ 715 w 715"/>
                <a:gd name="T7" fmla="*/ 206 h 716"/>
                <a:gd name="T8" fmla="*/ 512 w 715"/>
                <a:gd name="T9" fmla="*/ 0 h 716"/>
                <a:gd name="T10" fmla="*/ 21 w 715"/>
                <a:gd name="T11" fmla="*/ 485 h 716"/>
                <a:gd name="T12" fmla="*/ 24 w 715"/>
                <a:gd name="T13" fmla="*/ 573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5" h="716">
                  <a:moveTo>
                    <a:pt x="24" y="573"/>
                  </a:moveTo>
                  <a:cubicBezTo>
                    <a:pt x="139" y="692"/>
                    <a:pt x="139" y="692"/>
                    <a:pt x="139" y="692"/>
                  </a:cubicBezTo>
                  <a:cubicBezTo>
                    <a:pt x="163" y="716"/>
                    <a:pt x="203" y="716"/>
                    <a:pt x="224" y="692"/>
                  </a:cubicBezTo>
                  <a:cubicBezTo>
                    <a:pt x="715" y="206"/>
                    <a:pt x="715" y="206"/>
                    <a:pt x="715" y="206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21" y="485"/>
                    <a:pt x="21" y="485"/>
                    <a:pt x="21" y="485"/>
                  </a:cubicBezTo>
                  <a:cubicBezTo>
                    <a:pt x="0" y="510"/>
                    <a:pt x="0" y="549"/>
                    <a:pt x="24" y="573"/>
                  </a:cubicBezTo>
                  <a:close/>
                </a:path>
              </a:pathLst>
            </a:custGeom>
            <a:solidFill>
              <a:srgbClr val="D3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86343946-0B73-4AEE-AEFB-C5E289882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1215"/>
              <a:ext cx="560" cy="562"/>
            </a:xfrm>
            <a:prstGeom prst="ellipse">
              <a:avLst/>
            </a:prstGeom>
            <a:solidFill>
              <a:srgbClr val="E1E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14C2310-BC30-4962-B052-9AF61CD1E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1309"/>
              <a:ext cx="559" cy="373"/>
            </a:xfrm>
            <a:custGeom>
              <a:avLst/>
              <a:gdLst>
                <a:gd name="T0" fmla="*/ 0 w 1083"/>
                <a:gd name="T1" fmla="*/ 361 h 722"/>
                <a:gd name="T2" fmla="*/ 1083 w 1083"/>
                <a:gd name="T3" fmla="*/ 361 h 722"/>
                <a:gd name="T4" fmla="*/ 1083 w 1083"/>
                <a:gd name="T5" fmla="*/ 361 h 722"/>
                <a:gd name="T6" fmla="*/ 1083 w 1083"/>
                <a:gd name="T7" fmla="*/ 361 h 722"/>
                <a:gd name="T8" fmla="*/ 0 w 1083"/>
                <a:gd name="T9" fmla="*/ 361 h 722"/>
                <a:gd name="T10" fmla="*/ 0 w 1083"/>
                <a:gd name="T11" fmla="*/ 36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3" h="722">
                  <a:moveTo>
                    <a:pt x="0" y="361"/>
                  </a:moveTo>
                  <a:cubicBezTo>
                    <a:pt x="301" y="0"/>
                    <a:pt x="783" y="0"/>
                    <a:pt x="1083" y="361"/>
                  </a:cubicBezTo>
                  <a:cubicBezTo>
                    <a:pt x="1083" y="361"/>
                    <a:pt x="1083" y="361"/>
                    <a:pt x="1083" y="361"/>
                  </a:cubicBezTo>
                  <a:cubicBezTo>
                    <a:pt x="1083" y="361"/>
                    <a:pt x="1083" y="361"/>
                    <a:pt x="1083" y="361"/>
                  </a:cubicBezTo>
                  <a:cubicBezTo>
                    <a:pt x="783" y="722"/>
                    <a:pt x="301" y="722"/>
                    <a:pt x="0" y="361"/>
                  </a:cubicBezTo>
                  <a:cubicBezTo>
                    <a:pt x="0" y="3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51F2C5D-3593-49EE-8B0B-3E7C232A2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353"/>
              <a:ext cx="300" cy="285"/>
            </a:xfrm>
            <a:custGeom>
              <a:avLst/>
              <a:gdLst>
                <a:gd name="T0" fmla="*/ 0 w 580"/>
                <a:gd name="T1" fmla="*/ 276 h 552"/>
                <a:gd name="T2" fmla="*/ 155 w 580"/>
                <a:gd name="T3" fmla="*/ 19 h 552"/>
                <a:gd name="T4" fmla="*/ 425 w 580"/>
                <a:gd name="T5" fmla="*/ 19 h 552"/>
                <a:gd name="T6" fmla="*/ 580 w 580"/>
                <a:gd name="T7" fmla="*/ 276 h 552"/>
                <a:gd name="T8" fmla="*/ 425 w 580"/>
                <a:gd name="T9" fmla="*/ 534 h 552"/>
                <a:gd name="T10" fmla="*/ 155 w 580"/>
                <a:gd name="T11" fmla="*/ 534 h 552"/>
                <a:gd name="T12" fmla="*/ 0 w 580"/>
                <a:gd name="T13" fmla="*/ 27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552">
                  <a:moveTo>
                    <a:pt x="0" y="276"/>
                  </a:moveTo>
                  <a:cubicBezTo>
                    <a:pt x="0" y="164"/>
                    <a:pt x="64" y="70"/>
                    <a:pt x="155" y="19"/>
                  </a:cubicBezTo>
                  <a:cubicBezTo>
                    <a:pt x="246" y="0"/>
                    <a:pt x="337" y="0"/>
                    <a:pt x="425" y="19"/>
                  </a:cubicBezTo>
                  <a:cubicBezTo>
                    <a:pt x="516" y="67"/>
                    <a:pt x="580" y="164"/>
                    <a:pt x="580" y="276"/>
                  </a:cubicBezTo>
                  <a:cubicBezTo>
                    <a:pt x="580" y="389"/>
                    <a:pt x="516" y="483"/>
                    <a:pt x="425" y="534"/>
                  </a:cubicBezTo>
                  <a:cubicBezTo>
                    <a:pt x="334" y="552"/>
                    <a:pt x="243" y="552"/>
                    <a:pt x="155" y="534"/>
                  </a:cubicBezTo>
                  <a:cubicBezTo>
                    <a:pt x="61" y="483"/>
                    <a:pt x="0" y="386"/>
                    <a:pt x="0" y="276"/>
                  </a:cubicBezTo>
                  <a:close/>
                </a:path>
              </a:pathLst>
            </a:custGeom>
            <a:solidFill>
              <a:srgbClr val="2E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FA94E53-8B23-4C9A-B54D-98DADCC2B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1425"/>
              <a:ext cx="140" cy="141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B6BA71D9-38B5-4BC0-BA6F-36722C9C6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225"/>
              <a:ext cx="915" cy="915"/>
            </a:xfrm>
            <a:prstGeom prst="ellipse">
              <a:avLst/>
            </a:prstGeom>
            <a:solidFill>
              <a:srgbClr val="5E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F671985D-DFDA-414F-97F7-AAC7A694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1758"/>
              <a:ext cx="369" cy="370"/>
            </a:xfrm>
            <a:custGeom>
              <a:avLst/>
              <a:gdLst>
                <a:gd name="T0" fmla="*/ 24 w 715"/>
                <a:gd name="T1" fmla="*/ 573 h 716"/>
                <a:gd name="T2" fmla="*/ 139 w 715"/>
                <a:gd name="T3" fmla="*/ 692 h 716"/>
                <a:gd name="T4" fmla="*/ 224 w 715"/>
                <a:gd name="T5" fmla="*/ 692 h 716"/>
                <a:gd name="T6" fmla="*/ 715 w 715"/>
                <a:gd name="T7" fmla="*/ 206 h 716"/>
                <a:gd name="T8" fmla="*/ 512 w 715"/>
                <a:gd name="T9" fmla="*/ 0 h 716"/>
                <a:gd name="T10" fmla="*/ 21 w 715"/>
                <a:gd name="T11" fmla="*/ 485 h 716"/>
                <a:gd name="T12" fmla="*/ 24 w 715"/>
                <a:gd name="T13" fmla="*/ 573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5" h="716">
                  <a:moveTo>
                    <a:pt x="24" y="573"/>
                  </a:moveTo>
                  <a:cubicBezTo>
                    <a:pt x="139" y="692"/>
                    <a:pt x="139" y="692"/>
                    <a:pt x="139" y="692"/>
                  </a:cubicBezTo>
                  <a:cubicBezTo>
                    <a:pt x="163" y="716"/>
                    <a:pt x="203" y="716"/>
                    <a:pt x="224" y="692"/>
                  </a:cubicBezTo>
                  <a:cubicBezTo>
                    <a:pt x="715" y="206"/>
                    <a:pt x="715" y="206"/>
                    <a:pt x="715" y="206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21" y="485"/>
                    <a:pt x="21" y="485"/>
                    <a:pt x="21" y="485"/>
                  </a:cubicBezTo>
                  <a:cubicBezTo>
                    <a:pt x="0" y="510"/>
                    <a:pt x="0" y="549"/>
                    <a:pt x="24" y="573"/>
                  </a:cubicBez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5757A85C-6B61-4CAB-B90B-E35F508E6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718"/>
              <a:ext cx="117" cy="118"/>
            </a:xfrm>
            <a:custGeom>
              <a:avLst/>
              <a:gdLst>
                <a:gd name="T0" fmla="*/ 127 w 228"/>
                <a:gd name="T1" fmla="*/ 0 h 228"/>
                <a:gd name="T2" fmla="*/ 0 w 228"/>
                <a:gd name="T3" fmla="*/ 128 h 228"/>
                <a:gd name="T4" fmla="*/ 100 w 228"/>
                <a:gd name="T5" fmla="*/ 228 h 228"/>
                <a:gd name="T6" fmla="*/ 228 w 228"/>
                <a:gd name="T7" fmla="*/ 104 h 228"/>
                <a:gd name="T8" fmla="*/ 127 w 228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8">
                  <a:moveTo>
                    <a:pt x="127" y="0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00" y="228"/>
                    <a:pt x="100" y="228"/>
                    <a:pt x="100" y="228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188" y="73"/>
                    <a:pt x="151" y="4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A76458AE-821E-4957-A60C-86553D853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1215"/>
              <a:ext cx="560" cy="562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B2B439FF-CA86-4070-906C-08EAEA5C4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1859"/>
              <a:ext cx="44" cy="44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lnTo>
                    <a:pt x="0" y="22"/>
                  </a:lnTo>
                  <a:lnTo>
                    <a:pt x="22" y="0"/>
                  </a:lnTo>
                  <a:lnTo>
                    <a:pt x="44" y="22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5E443C9C-F422-4B08-B748-827D1FD70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1925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45 w 45"/>
                <a:gd name="T3" fmla="*/ 22 h 44"/>
                <a:gd name="T4" fmla="*/ 23 w 45"/>
                <a:gd name="T5" fmla="*/ 44 h 44"/>
                <a:gd name="T6" fmla="*/ 0 w 45"/>
                <a:gd name="T7" fmla="*/ 22 h 44"/>
                <a:gd name="T8" fmla="*/ 23 w 4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45" y="22"/>
                  </a:lnTo>
                  <a:lnTo>
                    <a:pt x="23" y="44"/>
                  </a:lnTo>
                  <a:lnTo>
                    <a:pt x="0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209CECFE-CC70-4070-BED8-1B26670E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1991"/>
              <a:ext cx="44" cy="45"/>
            </a:xfrm>
            <a:custGeom>
              <a:avLst/>
              <a:gdLst>
                <a:gd name="T0" fmla="*/ 22 w 44"/>
                <a:gd name="T1" fmla="*/ 0 h 45"/>
                <a:gd name="T2" fmla="*/ 44 w 44"/>
                <a:gd name="T3" fmla="*/ 22 h 45"/>
                <a:gd name="T4" fmla="*/ 22 w 44"/>
                <a:gd name="T5" fmla="*/ 45 h 45"/>
                <a:gd name="T6" fmla="*/ 0 w 44"/>
                <a:gd name="T7" fmla="*/ 22 h 45"/>
                <a:gd name="T8" fmla="*/ 22 w 4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22" y="0"/>
                  </a:moveTo>
                  <a:lnTo>
                    <a:pt x="44" y="22"/>
                  </a:lnTo>
                  <a:lnTo>
                    <a:pt x="22" y="45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A0AF7083-C9A1-46AE-B223-277AAE4B8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" y="1137"/>
              <a:ext cx="1008" cy="1003"/>
            </a:xfrm>
            <a:custGeom>
              <a:avLst/>
              <a:gdLst>
                <a:gd name="T0" fmla="*/ 1258 w 1954"/>
                <a:gd name="T1" fmla="*/ 0 h 1941"/>
                <a:gd name="T2" fmla="*/ 562 w 1954"/>
                <a:gd name="T3" fmla="*/ 696 h 1941"/>
                <a:gd name="T4" fmla="*/ 697 w 1954"/>
                <a:gd name="T5" fmla="*/ 1108 h 1941"/>
                <a:gd name="T6" fmla="*/ 595 w 1954"/>
                <a:gd name="T7" fmla="*/ 1210 h 1941"/>
                <a:gd name="T8" fmla="*/ 546 w 1954"/>
                <a:gd name="T9" fmla="*/ 1161 h 1941"/>
                <a:gd name="T10" fmla="*/ 37 w 1954"/>
                <a:gd name="T11" fmla="*/ 1665 h 1941"/>
                <a:gd name="T12" fmla="*/ 37 w 1954"/>
                <a:gd name="T13" fmla="*/ 1796 h 1941"/>
                <a:gd name="T14" fmla="*/ 152 w 1954"/>
                <a:gd name="T15" fmla="*/ 1914 h 1941"/>
                <a:gd name="T16" fmla="*/ 218 w 1954"/>
                <a:gd name="T17" fmla="*/ 1941 h 1941"/>
                <a:gd name="T18" fmla="*/ 282 w 1954"/>
                <a:gd name="T19" fmla="*/ 1914 h 1941"/>
                <a:gd name="T20" fmla="*/ 795 w 1954"/>
                <a:gd name="T21" fmla="*/ 1407 h 1941"/>
                <a:gd name="T22" fmla="*/ 740 w 1954"/>
                <a:gd name="T23" fmla="*/ 1353 h 1941"/>
                <a:gd name="T24" fmla="*/ 841 w 1954"/>
                <a:gd name="T25" fmla="*/ 1253 h 1941"/>
                <a:gd name="T26" fmla="*/ 1258 w 1954"/>
                <a:gd name="T27" fmla="*/ 1392 h 1941"/>
                <a:gd name="T28" fmla="*/ 1954 w 1954"/>
                <a:gd name="T29" fmla="*/ 696 h 1941"/>
                <a:gd name="T30" fmla="*/ 1258 w 1954"/>
                <a:gd name="T31" fmla="*/ 0 h 1941"/>
                <a:gd name="T32" fmla="*/ 240 w 1954"/>
                <a:gd name="T33" fmla="*/ 1871 h 1941"/>
                <a:gd name="T34" fmla="*/ 219 w 1954"/>
                <a:gd name="T35" fmla="*/ 1881 h 1941"/>
                <a:gd name="T36" fmla="*/ 197 w 1954"/>
                <a:gd name="T37" fmla="*/ 1871 h 1941"/>
                <a:gd name="T38" fmla="*/ 82 w 1954"/>
                <a:gd name="T39" fmla="*/ 1753 h 1941"/>
                <a:gd name="T40" fmla="*/ 82 w 1954"/>
                <a:gd name="T41" fmla="*/ 1711 h 1941"/>
                <a:gd name="T42" fmla="*/ 552 w 1954"/>
                <a:gd name="T43" fmla="*/ 1246 h 1941"/>
                <a:gd name="T44" fmla="*/ 707 w 1954"/>
                <a:gd name="T45" fmla="*/ 1407 h 1941"/>
                <a:gd name="T46" fmla="*/ 240 w 1954"/>
                <a:gd name="T47" fmla="*/ 1871 h 1941"/>
                <a:gd name="T48" fmla="*/ 698 w 1954"/>
                <a:gd name="T49" fmla="*/ 1310 h 1941"/>
                <a:gd name="T50" fmla="*/ 640 w 1954"/>
                <a:gd name="T51" fmla="*/ 1252 h 1941"/>
                <a:gd name="T52" fmla="*/ 737 w 1954"/>
                <a:gd name="T53" fmla="*/ 1158 h 1941"/>
                <a:gd name="T54" fmla="*/ 794 w 1954"/>
                <a:gd name="T55" fmla="*/ 1215 h 1941"/>
                <a:gd name="T56" fmla="*/ 698 w 1954"/>
                <a:gd name="T57" fmla="*/ 1310 h 1941"/>
                <a:gd name="T58" fmla="*/ 1258 w 1954"/>
                <a:gd name="T59" fmla="*/ 1329 h 1941"/>
                <a:gd name="T60" fmla="*/ 625 w 1954"/>
                <a:gd name="T61" fmla="*/ 696 h 1941"/>
                <a:gd name="T62" fmla="*/ 1258 w 1954"/>
                <a:gd name="T63" fmla="*/ 63 h 1941"/>
                <a:gd name="T64" fmla="*/ 1890 w 1954"/>
                <a:gd name="T65" fmla="*/ 696 h 1941"/>
                <a:gd name="T66" fmla="*/ 1258 w 1954"/>
                <a:gd name="T67" fmla="*/ 1329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4" h="1941">
                  <a:moveTo>
                    <a:pt x="1258" y="0"/>
                  </a:moveTo>
                  <a:cubicBezTo>
                    <a:pt x="873" y="0"/>
                    <a:pt x="562" y="312"/>
                    <a:pt x="562" y="696"/>
                  </a:cubicBezTo>
                  <a:cubicBezTo>
                    <a:pt x="562" y="850"/>
                    <a:pt x="612" y="993"/>
                    <a:pt x="697" y="1108"/>
                  </a:cubicBezTo>
                  <a:cubicBezTo>
                    <a:pt x="595" y="1210"/>
                    <a:pt x="595" y="1210"/>
                    <a:pt x="595" y="1210"/>
                  </a:cubicBezTo>
                  <a:cubicBezTo>
                    <a:pt x="546" y="1161"/>
                    <a:pt x="546" y="1161"/>
                    <a:pt x="546" y="1161"/>
                  </a:cubicBezTo>
                  <a:cubicBezTo>
                    <a:pt x="37" y="1665"/>
                    <a:pt x="37" y="1665"/>
                    <a:pt x="37" y="1665"/>
                  </a:cubicBezTo>
                  <a:cubicBezTo>
                    <a:pt x="0" y="1702"/>
                    <a:pt x="0" y="1759"/>
                    <a:pt x="37" y="1796"/>
                  </a:cubicBezTo>
                  <a:cubicBezTo>
                    <a:pt x="152" y="1914"/>
                    <a:pt x="152" y="1914"/>
                    <a:pt x="152" y="1914"/>
                  </a:cubicBezTo>
                  <a:cubicBezTo>
                    <a:pt x="170" y="1929"/>
                    <a:pt x="191" y="1941"/>
                    <a:pt x="218" y="1941"/>
                  </a:cubicBezTo>
                  <a:cubicBezTo>
                    <a:pt x="243" y="1941"/>
                    <a:pt x="264" y="1932"/>
                    <a:pt x="282" y="1914"/>
                  </a:cubicBezTo>
                  <a:cubicBezTo>
                    <a:pt x="795" y="1407"/>
                    <a:pt x="795" y="1407"/>
                    <a:pt x="795" y="1407"/>
                  </a:cubicBezTo>
                  <a:cubicBezTo>
                    <a:pt x="740" y="1353"/>
                    <a:pt x="740" y="1353"/>
                    <a:pt x="740" y="1353"/>
                  </a:cubicBezTo>
                  <a:cubicBezTo>
                    <a:pt x="841" y="1253"/>
                    <a:pt x="841" y="1253"/>
                    <a:pt x="841" y="1253"/>
                  </a:cubicBezTo>
                  <a:cubicBezTo>
                    <a:pt x="957" y="1340"/>
                    <a:pt x="1101" y="1392"/>
                    <a:pt x="1258" y="1392"/>
                  </a:cubicBezTo>
                  <a:cubicBezTo>
                    <a:pt x="1642" y="1392"/>
                    <a:pt x="1954" y="1080"/>
                    <a:pt x="1954" y="696"/>
                  </a:cubicBezTo>
                  <a:cubicBezTo>
                    <a:pt x="1954" y="312"/>
                    <a:pt x="1642" y="0"/>
                    <a:pt x="1258" y="0"/>
                  </a:cubicBezTo>
                  <a:close/>
                  <a:moveTo>
                    <a:pt x="240" y="1871"/>
                  </a:moveTo>
                  <a:cubicBezTo>
                    <a:pt x="234" y="1877"/>
                    <a:pt x="225" y="1881"/>
                    <a:pt x="219" y="1881"/>
                  </a:cubicBezTo>
                  <a:cubicBezTo>
                    <a:pt x="209" y="1881"/>
                    <a:pt x="203" y="1877"/>
                    <a:pt x="197" y="1871"/>
                  </a:cubicBezTo>
                  <a:cubicBezTo>
                    <a:pt x="82" y="1753"/>
                    <a:pt x="82" y="1753"/>
                    <a:pt x="82" y="1753"/>
                  </a:cubicBezTo>
                  <a:cubicBezTo>
                    <a:pt x="70" y="1741"/>
                    <a:pt x="70" y="1723"/>
                    <a:pt x="82" y="1711"/>
                  </a:cubicBezTo>
                  <a:cubicBezTo>
                    <a:pt x="552" y="1246"/>
                    <a:pt x="552" y="1246"/>
                    <a:pt x="552" y="1246"/>
                  </a:cubicBezTo>
                  <a:cubicBezTo>
                    <a:pt x="707" y="1407"/>
                    <a:pt x="707" y="1407"/>
                    <a:pt x="707" y="1407"/>
                  </a:cubicBezTo>
                  <a:lnTo>
                    <a:pt x="240" y="1871"/>
                  </a:lnTo>
                  <a:close/>
                  <a:moveTo>
                    <a:pt x="698" y="1310"/>
                  </a:moveTo>
                  <a:cubicBezTo>
                    <a:pt x="640" y="1252"/>
                    <a:pt x="640" y="1252"/>
                    <a:pt x="640" y="1252"/>
                  </a:cubicBezTo>
                  <a:cubicBezTo>
                    <a:pt x="737" y="1158"/>
                    <a:pt x="737" y="1158"/>
                    <a:pt x="737" y="1158"/>
                  </a:cubicBezTo>
                  <a:cubicBezTo>
                    <a:pt x="755" y="1178"/>
                    <a:pt x="774" y="1197"/>
                    <a:pt x="794" y="1215"/>
                  </a:cubicBezTo>
                  <a:lnTo>
                    <a:pt x="698" y="1310"/>
                  </a:lnTo>
                  <a:close/>
                  <a:moveTo>
                    <a:pt x="1258" y="1329"/>
                  </a:moveTo>
                  <a:cubicBezTo>
                    <a:pt x="909" y="1329"/>
                    <a:pt x="625" y="1045"/>
                    <a:pt x="625" y="696"/>
                  </a:cubicBezTo>
                  <a:cubicBezTo>
                    <a:pt x="625" y="347"/>
                    <a:pt x="909" y="63"/>
                    <a:pt x="1258" y="63"/>
                  </a:cubicBezTo>
                  <a:cubicBezTo>
                    <a:pt x="1607" y="63"/>
                    <a:pt x="1890" y="347"/>
                    <a:pt x="1890" y="696"/>
                  </a:cubicBezTo>
                  <a:cubicBezTo>
                    <a:pt x="1891" y="1045"/>
                    <a:pt x="1607" y="1329"/>
                    <a:pt x="1258" y="1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CA9E79C8-47E0-4E95-9F83-A89444C2D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1302"/>
              <a:ext cx="233" cy="366"/>
            </a:xfrm>
            <a:custGeom>
              <a:avLst/>
              <a:gdLst>
                <a:gd name="T0" fmla="*/ 45 w 452"/>
                <a:gd name="T1" fmla="*/ 0 h 708"/>
                <a:gd name="T2" fmla="*/ 136 w 452"/>
                <a:gd name="T3" fmla="*/ 0 h 708"/>
                <a:gd name="T4" fmla="*/ 168 w 452"/>
                <a:gd name="T5" fmla="*/ 13 h 708"/>
                <a:gd name="T6" fmla="*/ 182 w 452"/>
                <a:gd name="T7" fmla="*/ 46 h 708"/>
                <a:gd name="T8" fmla="*/ 182 w 452"/>
                <a:gd name="T9" fmla="*/ 123 h 708"/>
                <a:gd name="T10" fmla="*/ 168 w 452"/>
                <a:gd name="T11" fmla="*/ 155 h 708"/>
                <a:gd name="T12" fmla="*/ 137 w 452"/>
                <a:gd name="T13" fmla="*/ 169 h 708"/>
                <a:gd name="T14" fmla="*/ 44 w 452"/>
                <a:gd name="T15" fmla="*/ 169 h 708"/>
                <a:gd name="T16" fmla="*/ 13 w 452"/>
                <a:gd name="T17" fmla="*/ 155 h 708"/>
                <a:gd name="T18" fmla="*/ 0 w 452"/>
                <a:gd name="T19" fmla="*/ 124 h 708"/>
                <a:gd name="T20" fmla="*/ 0 w 452"/>
                <a:gd name="T21" fmla="*/ 46 h 708"/>
                <a:gd name="T22" fmla="*/ 14 w 452"/>
                <a:gd name="T23" fmla="*/ 13 h 708"/>
                <a:gd name="T24" fmla="*/ 45 w 452"/>
                <a:gd name="T25" fmla="*/ 0 h 708"/>
                <a:gd name="T26" fmla="*/ 440 w 452"/>
                <a:gd name="T27" fmla="*/ 156 h 708"/>
                <a:gd name="T28" fmla="*/ 77 w 452"/>
                <a:gd name="T29" fmla="*/ 617 h 708"/>
                <a:gd name="T30" fmla="*/ 48 w 452"/>
                <a:gd name="T31" fmla="*/ 630 h 708"/>
                <a:gd name="T32" fmla="*/ 16 w 452"/>
                <a:gd name="T33" fmla="*/ 617 h 708"/>
                <a:gd name="T34" fmla="*/ 2 w 452"/>
                <a:gd name="T35" fmla="*/ 586 h 708"/>
                <a:gd name="T36" fmla="*/ 13 w 452"/>
                <a:gd name="T37" fmla="*/ 554 h 708"/>
                <a:gd name="T38" fmla="*/ 376 w 452"/>
                <a:gd name="T39" fmla="*/ 92 h 708"/>
                <a:gd name="T40" fmla="*/ 406 w 452"/>
                <a:gd name="T41" fmla="*/ 78 h 708"/>
                <a:gd name="T42" fmla="*/ 439 w 452"/>
                <a:gd name="T43" fmla="*/ 90 h 708"/>
                <a:gd name="T44" fmla="*/ 452 w 452"/>
                <a:gd name="T45" fmla="*/ 122 h 708"/>
                <a:gd name="T46" fmla="*/ 440 w 452"/>
                <a:gd name="T47" fmla="*/ 156 h 708"/>
                <a:gd name="T48" fmla="*/ 316 w 452"/>
                <a:gd name="T49" fmla="*/ 540 h 708"/>
                <a:gd name="T50" fmla="*/ 406 w 452"/>
                <a:gd name="T51" fmla="*/ 540 h 708"/>
                <a:gd name="T52" fmla="*/ 438 w 452"/>
                <a:gd name="T53" fmla="*/ 553 h 708"/>
                <a:gd name="T54" fmla="*/ 451 w 452"/>
                <a:gd name="T55" fmla="*/ 585 h 708"/>
                <a:gd name="T56" fmla="*/ 451 w 452"/>
                <a:gd name="T57" fmla="*/ 663 h 708"/>
                <a:gd name="T58" fmla="*/ 438 w 452"/>
                <a:gd name="T59" fmla="*/ 695 h 708"/>
                <a:gd name="T60" fmla="*/ 406 w 452"/>
                <a:gd name="T61" fmla="*/ 708 h 708"/>
                <a:gd name="T62" fmla="*/ 315 w 452"/>
                <a:gd name="T63" fmla="*/ 708 h 708"/>
                <a:gd name="T64" fmla="*/ 284 w 452"/>
                <a:gd name="T65" fmla="*/ 695 h 708"/>
                <a:gd name="T66" fmla="*/ 271 w 452"/>
                <a:gd name="T67" fmla="*/ 663 h 708"/>
                <a:gd name="T68" fmla="*/ 271 w 452"/>
                <a:gd name="T69" fmla="*/ 585 h 708"/>
                <a:gd name="T70" fmla="*/ 284 w 452"/>
                <a:gd name="T71" fmla="*/ 553 h 708"/>
                <a:gd name="T72" fmla="*/ 316 w 452"/>
                <a:gd name="T73" fmla="*/ 54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2" h="708">
                  <a:moveTo>
                    <a:pt x="45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48" y="0"/>
                    <a:pt x="159" y="4"/>
                    <a:pt x="168" y="13"/>
                  </a:cubicBezTo>
                  <a:cubicBezTo>
                    <a:pt x="177" y="22"/>
                    <a:pt x="182" y="33"/>
                    <a:pt x="182" y="46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82" y="135"/>
                    <a:pt x="177" y="146"/>
                    <a:pt x="168" y="155"/>
                  </a:cubicBezTo>
                  <a:cubicBezTo>
                    <a:pt x="159" y="164"/>
                    <a:pt x="149" y="169"/>
                    <a:pt x="137" y="169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32" y="169"/>
                    <a:pt x="22" y="164"/>
                    <a:pt x="13" y="155"/>
                  </a:cubicBezTo>
                  <a:cubicBezTo>
                    <a:pt x="5" y="146"/>
                    <a:pt x="0" y="136"/>
                    <a:pt x="0" y="12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5" y="22"/>
                    <a:pt x="14" y="13"/>
                  </a:cubicBezTo>
                  <a:cubicBezTo>
                    <a:pt x="23" y="4"/>
                    <a:pt x="33" y="0"/>
                    <a:pt x="45" y="0"/>
                  </a:cubicBezTo>
                  <a:close/>
                  <a:moveTo>
                    <a:pt x="440" y="156"/>
                  </a:moveTo>
                  <a:cubicBezTo>
                    <a:pt x="77" y="617"/>
                    <a:pt x="77" y="617"/>
                    <a:pt x="77" y="617"/>
                  </a:cubicBezTo>
                  <a:cubicBezTo>
                    <a:pt x="70" y="626"/>
                    <a:pt x="60" y="630"/>
                    <a:pt x="48" y="630"/>
                  </a:cubicBezTo>
                  <a:cubicBezTo>
                    <a:pt x="37" y="630"/>
                    <a:pt x="26" y="626"/>
                    <a:pt x="16" y="617"/>
                  </a:cubicBezTo>
                  <a:cubicBezTo>
                    <a:pt x="6" y="609"/>
                    <a:pt x="2" y="598"/>
                    <a:pt x="2" y="586"/>
                  </a:cubicBezTo>
                  <a:cubicBezTo>
                    <a:pt x="2" y="575"/>
                    <a:pt x="5" y="564"/>
                    <a:pt x="13" y="554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83" y="83"/>
                    <a:pt x="393" y="78"/>
                    <a:pt x="406" y="78"/>
                  </a:cubicBezTo>
                  <a:cubicBezTo>
                    <a:pt x="419" y="78"/>
                    <a:pt x="430" y="82"/>
                    <a:pt x="439" y="90"/>
                  </a:cubicBezTo>
                  <a:cubicBezTo>
                    <a:pt x="448" y="99"/>
                    <a:pt x="452" y="109"/>
                    <a:pt x="452" y="122"/>
                  </a:cubicBezTo>
                  <a:cubicBezTo>
                    <a:pt x="452" y="134"/>
                    <a:pt x="448" y="145"/>
                    <a:pt x="440" y="156"/>
                  </a:cubicBezTo>
                  <a:close/>
                  <a:moveTo>
                    <a:pt x="316" y="540"/>
                  </a:moveTo>
                  <a:cubicBezTo>
                    <a:pt x="406" y="540"/>
                    <a:pt x="406" y="540"/>
                    <a:pt x="406" y="540"/>
                  </a:cubicBezTo>
                  <a:cubicBezTo>
                    <a:pt x="419" y="540"/>
                    <a:pt x="429" y="544"/>
                    <a:pt x="438" y="553"/>
                  </a:cubicBezTo>
                  <a:cubicBezTo>
                    <a:pt x="447" y="561"/>
                    <a:pt x="451" y="572"/>
                    <a:pt x="451" y="585"/>
                  </a:cubicBezTo>
                  <a:cubicBezTo>
                    <a:pt x="451" y="663"/>
                    <a:pt x="451" y="663"/>
                    <a:pt x="451" y="663"/>
                  </a:cubicBezTo>
                  <a:cubicBezTo>
                    <a:pt x="451" y="675"/>
                    <a:pt x="447" y="686"/>
                    <a:pt x="438" y="695"/>
                  </a:cubicBezTo>
                  <a:cubicBezTo>
                    <a:pt x="429" y="703"/>
                    <a:pt x="419" y="708"/>
                    <a:pt x="406" y="708"/>
                  </a:cubicBezTo>
                  <a:cubicBezTo>
                    <a:pt x="315" y="708"/>
                    <a:pt x="315" y="708"/>
                    <a:pt x="315" y="708"/>
                  </a:cubicBezTo>
                  <a:cubicBezTo>
                    <a:pt x="302" y="708"/>
                    <a:pt x="292" y="703"/>
                    <a:pt x="284" y="695"/>
                  </a:cubicBezTo>
                  <a:cubicBezTo>
                    <a:pt x="275" y="686"/>
                    <a:pt x="271" y="676"/>
                    <a:pt x="271" y="663"/>
                  </a:cubicBezTo>
                  <a:cubicBezTo>
                    <a:pt x="271" y="585"/>
                    <a:pt x="271" y="585"/>
                    <a:pt x="271" y="585"/>
                  </a:cubicBezTo>
                  <a:cubicBezTo>
                    <a:pt x="271" y="572"/>
                    <a:pt x="275" y="561"/>
                    <a:pt x="284" y="553"/>
                  </a:cubicBezTo>
                  <a:cubicBezTo>
                    <a:pt x="292" y="544"/>
                    <a:pt x="303" y="540"/>
                    <a:pt x="316" y="5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2" name="Group 24">
            <a:extLst>
              <a:ext uri="{FF2B5EF4-FFF2-40B4-BE49-F238E27FC236}">
                <a16:creationId xmlns:a16="http://schemas.microsoft.com/office/drawing/2014/main" id="{E0070DEF-06CD-44B1-BC3A-07343D138C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3366" y="929023"/>
            <a:ext cx="763402" cy="805232"/>
            <a:chOff x="1871" y="80"/>
            <a:chExt cx="3942" cy="4158"/>
          </a:xfrm>
        </p:grpSpPr>
        <p:sp>
          <p:nvSpPr>
            <p:cNvPr id="54" name="Oval 25">
              <a:extLst>
                <a:ext uri="{FF2B5EF4-FFF2-40B4-BE49-F238E27FC236}">
                  <a16:creationId xmlns:a16="http://schemas.microsoft.com/office/drawing/2014/main" id="{402817FA-D672-4439-94A2-AC5BDD7BF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" y="687"/>
              <a:ext cx="3550" cy="3551"/>
            </a:xfrm>
            <a:prstGeom prst="ellipse">
              <a:avLst/>
            </a:prstGeom>
            <a:solidFill>
              <a:srgbClr val="5E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DA477B68-A7C4-4D8C-8E36-2D9D848A9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831"/>
              <a:ext cx="2292" cy="1062"/>
            </a:xfrm>
            <a:custGeom>
              <a:avLst/>
              <a:gdLst>
                <a:gd name="T0" fmla="*/ 0 w 1144"/>
                <a:gd name="T1" fmla="*/ 48 h 530"/>
                <a:gd name="T2" fmla="*/ 48 w 1144"/>
                <a:gd name="T3" fmla="*/ 0 h 530"/>
                <a:gd name="T4" fmla="*/ 1096 w 1144"/>
                <a:gd name="T5" fmla="*/ 0 h 530"/>
                <a:gd name="T6" fmla="*/ 1144 w 1144"/>
                <a:gd name="T7" fmla="*/ 48 h 530"/>
                <a:gd name="T8" fmla="*/ 1144 w 1144"/>
                <a:gd name="T9" fmla="*/ 482 h 530"/>
                <a:gd name="T10" fmla="*/ 1096 w 1144"/>
                <a:gd name="T11" fmla="*/ 530 h 530"/>
                <a:gd name="T12" fmla="*/ 48 w 1144"/>
                <a:gd name="T13" fmla="*/ 530 h 530"/>
                <a:gd name="T14" fmla="*/ 0 w 1144"/>
                <a:gd name="T15" fmla="*/ 482 h 530"/>
                <a:gd name="T16" fmla="*/ 0 w 1144"/>
                <a:gd name="T17" fmla="*/ 4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4" h="530">
                  <a:moveTo>
                    <a:pt x="0" y="48"/>
                  </a:moveTo>
                  <a:cubicBezTo>
                    <a:pt x="0" y="22"/>
                    <a:pt x="21" y="0"/>
                    <a:pt x="48" y="0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1122" y="0"/>
                    <a:pt x="1144" y="22"/>
                    <a:pt x="1144" y="48"/>
                  </a:cubicBezTo>
                  <a:cubicBezTo>
                    <a:pt x="1144" y="482"/>
                    <a:pt x="1144" y="482"/>
                    <a:pt x="1144" y="482"/>
                  </a:cubicBezTo>
                  <a:cubicBezTo>
                    <a:pt x="1144" y="509"/>
                    <a:pt x="1122" y="530"/>
                    <a:pt x="1096" y="530"/>
                  </a:cubicBezTo>
                  <a:cubicBezTo>
                    <a:pt x="48" y="530"/>
                    <a:pt x="48" y="530"/>
                    <a:pt x="48" y="530"/>
                  </a:cubicBezTo>
                  <a:cubicBezTo>
                    <a:pt x="21" y="530"/>
                    <a:pt x="0" y="509"/>
                    <a:pt x="0" y="482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D2B844B7-5BD0-46BC-9FA2-2CE74CF0E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1" y="80"/>
              <a:ext cx="3942" cy="3945"/>
            </a:xfrm>
            <a:custGeom>
              <a:avLst/>
              <a:gdLst>
                <a:gd name="T0" fmla="*/ 1771 w 1968"/>
                <a:gd name="T1" fmla="*/ 1476 h 1968"/>
                <a:gd name="T2" fmla="*/ 1243 w 1968"/>
                <a:gd name="T3" fmla="*/ 984 h 1968"/>
                <a:gd name="T4" fmla="*/ 1312 w 1968"/>
                <a:gd name="T5" fmla="*/ 951 h 1968"/>
                <a:gd name="T6" fmla="*/ 1476 w 1968"/>
                <a:gd name="T7" fmla="*/ 729 h 1968"/>
                <a:gd name="T8" fmla="*/ 1476 w 1968"/>
                <a:gd name="T9" fmla="*/ 484 h 1968"/>
                <a:gd name="T10" fmla="*/ 492 w 1968"/>
                <a:gd name="T11" fmla="*/ 484 h 1968"/>
                <a:gd name="T12" fmla="*/ 574 w 1968"/>
                <a:gd name="T13" fmla="*/ 754 h 1968"/>
                <a:gd name="T14" fmla="*/ 725 w 1968"/>
                <a:gd name="T15" fmla="*/ 984 h 1968"/>
                <a:gd name="T16" fmla="*/ 197 w 1968"/>
                <a:gd name="T17" fmla="*/ 1476 h 1968"/>
                <a:gd name="T18" fmla="*/ 0 w 1968"/>
                <a:gd name="T19" fmla="*/ 1902 h 1968"/>
                <a:gd name="T20" fmla="*/ 230 w 1968"/>
                <a:gd name="T21" fmla="*/ 1968 h 1968"/>
                <a:gd name="T22" fmla="*/ 1574 w 1968"/>
                <a:gd name="T23" fmla="*/ 1968 h 1968"/>
                <a:gd name="T24" fmla="*/ 1968 w 1968"/>
                <a:gd name="T25" fmla="*/ 1968 h 1968"/>
                <a:gd name="T26" fmla="*/ 1771 w 1968"/>
                <a:gd name="T27" fmla="*/ 1902 h 1968"/>
                <a:gd name="T28" fmla="*/ 1325 w 1968"/>
                <a:gd name="T29" fmla="*/ 884 h 1968"/>
                <a:gd name="T30" fmla="*/ 1394 w 1968"/>
                <a:gd name="T31" fmla="*/ 754 h 1968"/>
                <a:gd name="T32" fmla="*/ 1410 w 1968"/>
                <a:gd name="T33" fmla="*/ 787 h 1968"/>
                <a:gd name="T34" fmla="*/ 1394 w 1968"/>
                <a:gd name="T35" fmla="*/ 689 h 1968"/>
                <a:gd name="T36" fmla="*/ 1378 w 1968"/>
                <a:gd name="T37" fmla="*/ 525 h 1968"/>
                <a:gd name="T38" fmla="*/ 1476 w 1968"/>
                <a:gd name="T39" fmla="*/ 607 h 1968"/>
                <a:gd name="T40" fmla="*/ 574 w 1968"/>
                <a:gd name="T41" fmla="*/ 689 h 1968"/>
                <a:gd name="T42" fmla="*/ 574 w 1968"/>
                <a:gd name="T43" fmla="*/ 525 h 1968"/>
                <a:gd name="T44" fmla="*/ 590 w 1968"/>
                <a:gd name="T45" fmla="*/ 689 h 1968"/>
                <a:gd name="T46" fmla="*/ 559 w 1968"/>
                <a:gd name="T47" fmla="*/ 461 h 1968"/>
                <a:gd name="T48" fmla="*/ 1409 w 1968"/>
                <a:gd name="T49" fmla="*/ 461 h 1968"/>
                <a:gd name="T50" fmla="*/ 1372 w 1968"/>
                <a:gd name="T51" fmla="*/ 459 h 1968"/>
                <a:gd name="T52" fmla="*/ 596 w 1968"/>
                <a:gd name="T53" fmla="*/ 459 h 1968"/>
                <a:gd name="T54" fmla="*/ 1312 w 1968"/>
                <a:gd name="T55" fmla="*/ 524 h 1968"/>
                <a:gd name="T56" fmla="*/ 886 w 1968"/>
                <a:gd name="T57" fmla="*/ 295 h 1968"/>
                <a:gd name="T58" fmla="*/ 658 w 1968"/>
                <a:gd name="T59" fmla="*/ 490 h 1968"/>
                <a:gd name="T60" fmla="*/ 1312 w 1968"/>
                <a:gd name="T61" fmla="*/ 524 h 1968"/>
                <a:gd name="T62" fmla="*/ 656 w 1968"/>
                <a:gd name="T63" fmla="*/ 556 h 1968"/>
                <a:gd name="T64" fmla="*/ 1312 w 1968"/>
                <a:gd name="T65" fmla="*/ 590 h 1968"/>
                <a:gd name="T66" fmla="*/ 1246 w 1968"/>
                <a:gd name="T67" fmla="*/ 886 h 1968"/>
                <a:gd name="T68" fmla="*/ 984 w 1968"/>
                <a:gd name="T69" fmla="*/ 951 h 1968"/>
                <a:gd name="T70" fmla="*/ 1119 w 1968"/>
                <a:gd name="T71" fmla="*/ 987 h 1968"/>
                <a:gd name="T72" fmla="*/ 656 w 1968"/>
                <a:gd name="T73" fmla="*/ 689 h 1968"/>
                <a:gd name="T74" fmla="*/ 984 w 1968"/>
                <a:gd name="T75" fmla="*/ 1082 h 1968"/>
                <a:gd name="T76" fmla="*/ 984 w 1968"/>
                <a:gd name="T77" fmla="*/ 1271 h 1968"/>
                <a:gd name="T78" fmla="*/ 931 w 1968"/>
                <a:gd name="T79" fmla="*/ 1312 h 1968"/>
                <a:gd name="T80" fmla="*/ 742 w 1968"/>
                <a:gd name="T81" fmla="*/ 1050 h 1968"/>
                <a:gd name="T82" fmla="*/ 931 w 1968"/>
                <a:gd name="T83" fmla="*/ 1312 h 1968"/>
                <a:gd name="T84" fmla="*/ 1226 w 1968"/>
                <a:gd name="T85" fmla="*/ 1050 h 1968"/>
                <a:gd name="T86" fmla="*/ 1037 w 1968"/>
                <a:gd name="T87" fmla="*/ 1312 h 1968"/>
                <a:gd name="T88" fmla="*/ 361 w 1968"/>
                <a:gd name="T89" fmla="*/ 1476 h 1968"/>
                <a:gd name="T90" fmla="*/ 262 w 1968"/>
                <a:gd name="T91" fmla="*/ 1902 h 1968"/>
                <a:gd name="T92" fmla="*/ 669 w 1968"/>
                <a:gd name="T93" fmla="*/ 1051 h 1968"/>
                <a:gd name="T94" fmla="*/ 525 w 1968"/>
                <a:gd name="T95" fmla="*/ 1312 h 1968"/>
                <a:gd name="T96" fmla="*/ 1542 w 1968"/>
                <a:gd name="T97" fmla="*/ 1902 h 1968"/>
                <a:gd name="T98" fmla="*/ 426 w 1968"/>
                <a:gd name="T99" fmla="*/ 1476 h 1968"/>
                <a:gd name="T100" fmla="*/ 853 w 1968"/>
                <a:gd name="T101" fmla="*/ 1378 h 1968"/>
                <a:gd name="T102" fmla="*/ 1115 w 1968"/>
                <a:gd name="T103" fmla="*/ 1378 h 1968"/>
                <a:gd name="T104" fmla="*/ 1542 w 1968"/>
                <a:gd name="T105" fmla="*/ 1476 h 1968"/>
                <a:gd name="T106" fmla="*/ 1706 w 1968"/>
                <a:gd name="T107" fmla="*/ 1902 h 1968"/>
                <a:gd name="T108" fmla="*/ 1607 w 1968"/>
                <a:gd name="T109" fmla="*/ 1476 h 1968"/>
                <a:gd name="T110" fmla="*/ 1168 w 1968"/>
                <a:gd name="T111" fmla="*/ 1312 h 1968"/>
                <a:gd name="T112" fmla="*/ 1706 w 1968"/>
                <a:gd name="T113" fmla="*/ 1476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68" h="1968">
                  <a:moveTo>
                    <a:pt x="1771" y="1902"/>
                  </a:moveTo>
                  <a:cubicBezTo>
                    <a:pt x="1771" y="1476"/>
                    <a:pt x="1771" y="1476"/>
                    <a:pt x="1771" y="1476"/>
                  </a:cubicBezTo>
                  <a:cubicBezTo>
                    <a:pt x="1771" y="1205"/>
                    <a:pt x="1550" y="984"/>
                    <a:pt x="1279" y="984"/>
                  </a:cubicBezTo>
                  <a:cubicBezTo>
                    <a:pt x="1243" y="984"/>
                    <a:pt x="1243" y="984"/>
                    <a:pt x="1243" y="984"/>
                  </a:cubicBezTo>
                  <a:cubicBezTo>
                    <a:pt x="1255" y="974"/>
                    <a:pt x="1266" y="963"/>
                    <a:pt x="1277" y="951"/>
                  </a:cubicBezTo>
                  <a:cubicBezTo>
                    <a:pt x="1312" y="951"/>
                    <a:pt x="1312" y="951"/>
                    <a:pt x="1312" y="951"/>
                  </a:cubicBezTo>
                  <a:cubicBezTo>
                    <a:pt x="1402" y="951"/>
                    <a:pt x="1476" y="878"/>
                    <a:pt x="1476" y="787"/>
                  </a:cubicBezTo>
                  <a:cubicBezTo>
                    <a:pt x="1476" y="729"/>
                    <a:pt x="1476" y="729"/>
                    <a:pt x="1476" y="729"/>
                  </a:cubicBezTo>
                  <a:cubicBezTo>
                    <a:pt x="1516" y="703"/>
                    <a:pt x="1542" y="658"/>
                    <a:pt x="1542" y="607"/>
                  </a:cubicBezTo>
                  <a:cubicBezTo>
                    <a:pt x="1542" y="556"/>
                    <a:pt x="1515" y="510"/>
                    <a:pt x="1476" y="484"/>
                  </a:cubicBezTo>
                  <a:cubicBezTo>
                    <a:pt x="1471" y="216"/>
                    <a:pt x="1253" y="0"/>
                    <a:pt x="984" y="0"/>
                  </a:cubicBezTo>
                  <a:cubicBezTo>
                    <a:pt x="715" y="0"/>
                    <a:pt x="497" y="216"/>
                    <a:pt x="492" y="484"/>
                  </a:cubicBezTo>
                  <a:cubicBezTo>
                    <a:pt x="453" y="510"/>
                    <a:pt x="426" y="556"/>
                    <a:pt x="426" y="607"/>
                  </a:cubicBezTo>
                  <a:cubicBezTo>
                    <a:pt x="426" y="688"/>
                    <a:pt x="493" y="754"/>
                    <a:pt x="574" y="754"/>
                  </a:cubicBezTo>
                  <a:cubicBezTo>
                    <a:pt x="596" y="754"/>
                    <a:pt x="596" y="754"/>
                    <a:pt x="596" y="754"/>
                  </a:cubicBezTo>
                  <a:cubicBezTo>
                    <a:pt x="612" y="845"/>
                    <a:pt x="658" y="926"/>
                    <a:pt x="725" y="984"/>
                  </a:cubicBezTo>
                  <a:cubicBezTo>
                    <a:pt x="689" y="984"/>
                    <a:pt x="689" y="984"/>
                    <a:pt x="689" y="984"/>
                  </a:cubicBezTo>
                  <a:cubicBezTo>
                    <a:pt x="418" y="984"/>
                    <a:pt x="197" y="1205"/>
                    <a:pt x="197" y="1476"/>
                  </a:cubicBezTo>
                  <a:cubicBezTo>
                    <a:pt x="197" y="1902"/>
                    <a:pt x="197" y="1902"/>
                    <a:pt x="197" y="1902"/>
                  </a:cubicBezTo>
                  <a:cubicBezTo>
                    <a:pt x="0" y="1902"/>
                    <a:pt x="0" y="1902"/>
                    <a:pt x="0" y="1902"/>
                  </a:cubicBezTo>
                  <a:cubicBezTo>
                    <a:pt x="0" y="1968"/>
                    <a:pt x="0" y="1968"/>
                    <a:pt x="0" y="1968"/>
                  </a:cubicBezTo>
                  <a:cubicBezTo>
                    <a:pt x="230" y="1968"/>
                    <a:pt x="230" y="1968"/>
                    <a:pt x="230" y="1968"/>
                  </a:cubicBezTo>
                  <a:cubicBezTo>
                    <a:pt x="394" y="1968"/>
                    <a:pt x="394" y="1968"/>
                    <a:pt x="394" y="1968"/>
                  </a:cubicBezTo>
                  <a:cubicBezTo>
                    <a:pt x="1574" y="1968"/>
                    <a:pt x="1574" y="1968"/>
                    <a:pt x="1574" y="1968"/>
                  </a:cubicBezTo>
                  <a:cubicBezTo>
                    <a:pt x="1738" y="1968"/>
                    <a:pt x="1738" y="1968"/>
                    <a:pt x="1738" y="1968"/>
                  </a:cubicBezTo>
                  <a:cubicBezTo>
                    <a:pt x="1968" y="1968"/>
                    <a:pt x="1968" y="1968"/>
                    <a:pt x="1968" y="1968"/>
                  </a:cubicBezTo>
                  <a:cubicBezTo>
                    <a:pt x="1968" y="1902"/>
                    <a:pt x="1968" y="1902"/>
                    <a:pt x="1968" y="1902"/>
                  </a:cubicBezTo>
                  <a:lnTo>
                    <a:pt x="1771" y="1902"/>
                  </a:lnTo>
                  <a:close/>
                  <a:moveTo>
                    <a:pt x="1410" y="787"/>
                  </a:moveTo>
                  <a:cubicBezTo>
                    <a:pt x="1410" y="837"/>
                    <a:pt x="1373" y="878"/>
                    <a:pt x="1325" y="884"/>
                  </a:cubicBezTo>
                  <a:cubicBezTo>
                    <a:pt x="1348" y="845"/>
                    <a:pt x="1364" y="801"/>
                    <a:pt x="1372" y="754"/>
                  </a:cubicBezTo>
                  <a:cubicBezTo>
                    <a:pt x="1394" y="754"/>
                    <a:pt x="1394" y="754"/>
                    <a:pt x="1394" y="754"/>
                  </a:cubicBezTo>
                  <a:cubicBezTo>
                    <a:pt x="1400" y="754"/>
                    <a:pt x="1405" y="753"/>
                    <a:pt x="1410" y="753"/>
                  </a:cubicBezTo>
                  <a:lnTo>
                    <a:pt x="1410" y="787"/>
                  </a:lnTo>
                  <a:close/>
                  <a:moveTo>
                    <a:pt x="1476" y="607"/>
                  </a:moveTo>
                  <a:cubicBezTo>
                    <a:pt x="1476" y="652"/>
                    <a:pt x="1439" y="689"/>
                    <a:pt x="1394" y="689"/>
                  </a:cubicBezTo>
                  <a:cubicBezTo>
                    <a:pt x="1378" y="689"/>
                    <a:pt x="1378" y="689"/>
                    <a:pt x="1378" y="689"/>
                  </a:cubicBezTo>
                  <a:cubicBezTo>
                    <a:pt x="1378" y="525"/>
                    <a:pt x="1378" y="525"/>
                    <a:pt x="1378" y="525"/>
                  </a:cubicBezTo>
                  <a:cubicBezTo>
                    <a:pt x="1394" y="525"/>
                    <a:pt x="1394" y="525"/>
                    <a:pt x="1394" y="525"/>
                  </a:cubicBezTo>
                  <a:cubicBezTo>
                    <a:pt x="1439" y="525"/>
                    <a:pt x="1476" y="562"/>
                    <a:pt x="1476" y="607"/>
                  </a:cubicBezTo>
                  <a:close/>
                  <a:moveTo>
                    <a:pt x="590" y="689"/>
                  </a:moveTo>
                  <a:cubicBezTo>
                    <a:pt x="574" y="689"/>
                    <a:pt x="574" y="689"/>
                    <a:pt x="574" y="689"/>
                  </a:cubicBezTo>
                  <a:cubicBezTo>
                    <a:pt x="529" y="689"/>
                    <a:pt x="492" y="652"/>
                    <a:pt x="492" y="607"/>
                  </a:cubicBezTo>
                  <a:cubicBezTo>
                    <a:pt x="492" y="562"/>
                    <a:pt x="529" y="525"/>
                    <a:pt x="574" y="525"/>
                  </a:cubicBezTo>
                  <a:cubicBezTo>
                    <a:pt x="590" y="525"/>
                    <a:pt x="590" y="525"/>
                    <a:pt x="590" y="525"/>
                  </a:cubicBezTo>
                  <a:lnTo>
                    <a:pt x="590" y="689"/>
                  </a:lnTo>
                  <a:close/>
                  <a:moveTo>
                    <a:pt x="574" y="459"/>
                  </a:moveTo>
                  <a:cubicBezTo>
                    <a:pt x="569" y="459"/>
                    <a:pt x="564" y="460"/>
                    <a:pt x="559" y="461"/>
                  </a:cubicBezTo>
                  <a:cubicBezTo>
                    <a:pt x="575" y="240"/>
                    <a:pt x="759" y="66"/>
                    <a:pt x="984" y="66"/>
                  </a:cubicBezTo>
                  <a:cubicBezTo>
                    <a:pt x="1209" y="66"/>
                    <a:pt x="1393" y="240"/>
                    <a:pt x="1409" y="461"/>
                  </a:cubicBezTo>
                  <a:cubicBezTo>
                    <a:pt x="1404" y="460"/>
                    <a:pt x="1399" y="459"/>
                    <a:pt x="1394" y="459"/>
                  </a:cubicBezTo>
                  <a:cubicBezTo>
                    <a:pt x="1372" y="459"/>
                    <a:pt x="1372" y="459"/>
                    <a:pt x="1372" y="459"/>
                  </a:cubicBezTo>
                  <a:cubicBezTo>
                    <a:pt x="1340" y="273"/>
                    <a:pt x="1179" y="131"/>
                    <a:pt x="984" y="131"/>
                  </a:cubicBezTo>
                  <a:cubicBezTo>
                    <a:pt x="789" y="131"/>
                    <a:pt x="628" y="273"/>
                    <a:pt x="596" y="459"/>
                  </a:cubicBezTo>
                  <a:lnTo>
                    <a:pt x="574" y="459"/>
                  </a:lnTo>
                  <a:close/>
                  <a:moveTo>
                    <a:pt x="1312" y="524"/>
                  </a:moveTo>
                  <a:cubicBezTo>
                    <a:pt x="1075" y="516"/>
                    <a:pt x="918" y="419"/>
                    <a:pt x="918" y="328"/>
                  </a:cubicBezTo>
                  <a:cubicBezTo>
                    <a:pt x="918" y="310"/>
                    <a:pt x="904" y="295"/>
                    <a:pt x="886" y="295"/>
                  </a:cubicBezTo>
                  <a:cubicBezTo>
                    <a:pt x="867" y="295"/>
                    <a:pt x="853" y="310"/>
                    <a:pt x="853" y="328"/>
                  </a:cubicBezTo>
                  <a:cubicBezTo>
                    <a:pt x="853" y="410"/>
                    <a:pt x="768" y="478"/>
                    <a:pt x="658" y="490"/>
                  </a:cubicBezTo>
                  <a:cubicBezTo>
                    <a:pt x="675" y="325"/>
                    <a:pt x="815" y="197"/>
                    <a:pt x="984" y="197"/>
                  </a:cubicBezTo>
                  <a:cubicBezTo>
                    <a:pt x="1165" y="197"/>
                    <a:pt x="1312" y="343"/>
                    <a:pt x="1312" y="524"/>
                  </a:cubicBezTo>
                  <a:close/>
                  <a:moveTo>
                    <a:pt x="656" y="689"/>
                  </a:moveTo>
                  <a:cubicBezTo>
                    <a:pt x="656" y="556"/>
                    <a:pt x="656" y="556"/>
                    <a:pt x="656" y="556"/>
                  </a:cubicBezTo>
                  <a:cubicBezTo>
                    <a:pt x="758" y="547"/>
                    <a:pt x="845" y="497"/>
                    <a:pt x="889" y="428"/>
                  </a:cubicBezTo>
                  <a:cubicBezTo>
                    <a:pt x="957" y="519"/>
                    <a:pt x="1118" y="583"/>
                    <a:pt x="1312" y="590"/>
                  </a:cubicBezTo>
                  <a:cubicBezTo>
                    <a:pt x="1312" y="689"/>
                    <a:pt x="1312" y="689"/>
                    <a:pt x="1312" y="689"/>
                  </a:cubicBezTo>
                  <a:cubicBezTo>
                    <a:pt x="1312" y="763"/>
                    <a:pt x="1287" y="831"/>
                    <a:pt x="1246" y="886"/>
                  </a:cubicBezTo>
                  <a:cubicBezTo>
                    <a:pt x="984" y="886"/>
                    <a:pt x="984" y="886"/>
                    <a:pt x="984" y="886"/>
                  </a:cubicBezTo>
                  <a:cubicBezTo>
                    <a:pt x="984" y="951"/>
                    <a:pt x="984" y="951"/>
                    <a:pt x="984" y="951"/>
                  </a:cubicBezTo>
                  <a:cubicBezTo>
                    <a:pt x="1180" y="951"/>
                    <a:pt x="1180" y="951"/>
                    <a:pt x="1180" y="951"/>
                  </a:cubicBezTo>
                  <a:cubicBezTo>
                    <a:pt x="1161" y="965"/>
                    <a:pt x="1141" y="977"/>
                    <a:pt x="1119" y="987"/>
                  </a:cubicBezTo>
                  <a:cubicBezTo>
                    <a:pt x="1033" y="1026"/>
                    <a:pt x="935" y="1026"/>
                    <a:pt x="849" y="987"/>
                  </a:cubicBezTo>
                  <a:cubicBezTo>
                    <a:pt x="735" y="936"/>
                    <a:pt x="656" y="821"/>
                    <a:pt x="656" y="689"/>
                  </a:cubicBezTo>
                  <a:close/>
                  <a:moveTo>
                    <a:pt x="883" y="1069"/>
                  </a:moveTo>
                  <a:cubicBezTo>
                    <a:pt x="915" y="1077"/>
                    <a:pt x="949" y="1082"/>
                    <a:pt x="984" y="1082"/>
                  </a:cubicBezTo>
                  <a:cubicBezTo>
                    <a:pt x="1019" y="1082"/>
                    <a:pt x="1053" y="1077"/>
                    <a:pt x="1085" y="1069"/>
                  </a:cubicBezTo>
                  <a:cubicBezTo>
                    <a:pt x="984" y="1271"/>
                    <a:pt x="984" y="1271"/>
                    <a:pt x="984" y="1271"/>
                  </a:cubicBezTo>
                  <a:lnTo>
                    <a:pt x="883" y="1069"/>
                  </a:lnTo>
                  <a:close/>
                  <a:moveTo>
                    <a:pt x="931" y="1312"/>
                  </a:moveTo>
                  <a:cubicBezTo>
                    <a:pt x="873" y="1312"/>
                    <a:pt x="873" y="1312"/>
                    <a:pt x="873" y="1312"/>
                  </a:cubicBezTo>
                  <a:cubicBezTo>
                    <a:pt x="742" y="1050"/>
                    <a:pt x="742" y="1050"/>
                    <a:pt x="742" y="1050"/>
                  </a:cubicBezTo>
                  <a:cubicBezTo>
                    <a:pt x="800" y="1050"/>
                    <a:pt x="800" y="1050"/>
                    <a:pt x="800" y="1050"/>
                  </a:cubicBezTo>
                  <a:lnTo>
                    <a:pt x="931" y="1312"/>
                  </a:lnTo>
                  <a:close/>
                  <a:moveTo>
                    <a:pt x="1168" y="1050"/>
                  </a:moveTo>
                  <a:cubicBezTo>
                    <a:pt x="1226" y="1050"/>
                    <a:pt x="1226" y="1050"/>
                    <a:pt x="1226" y="1050"/>
                  </a:cubicBezTo>
                  <a:cubicBezTo>
                    <a:pt x="1095" y="1312"/>
                    <a:pt x="1095" y="1312"/>
                    <a:pt x="1095" y="1312"/>
                  </a:cubicBezTo>
                  <a:cubicBezTo>
                    <a:pt x="1037" y="1312"/>
                    <a:pt x="1037" y="1312"/>
                    <a:pt x="1037" y="1312"/>
                  </a:cubicBezTo>
                  <a:lnTo>
                    <a:pt x="1168" y="1050"/>
                  </a:lnTo>
                  <a:close/>
                  <a:moveTo>
                    <a:pt x="361" y="1476"/>
                  </a:moveTo>
                  <a:cubicBezTo>
                    <a:pt x="361" y="1902"/>
                    <a:pt x="361" y="1902"/>
                    <a:pt x="361" y="1902"/>
                  </a:cubicBezTo>
                  <a:cubicBezTo>
                    <a:pt x="262" y="1902"/>
                    <a:pt x="262" y="1902"/>
                    <a:pt x="262" y="1902"/>
                  </a:cubicBezTo>
                  <a:cubicBezTo>
                    <a:pt x="262" y="1476"/>
                    <a:pt x="262" y="1476"/>
                    <a:pt x="262" y="1476"/>
                  </a:cubicBezTo>
                  <a:cubicBezTo>
                    <a:pt x="262" y="1248"/>
                    <a:pt x="443" y="1061"/>
                    <a:pt x="669" y="1051"/>
                  </a:cubicBezTo>
                  <a:cubicBezTo>
                    <a:pt x="800" y="1312"/>
                    <a:pt x="800" y="1312"/>
                    <a:pt x="800" y="1312"/>
                  </a:cubicBezTo>
                  <a:cubicBezTo>
                    <a:pt x="525" y="1312"/>
                    <a:pt x="525" y="1312"/>
                    <a:pt x="525" y="1312"/>
                  </a:cubicBezTo>
                  <a:cubicBezTo>
                    <a:pt x="434" y="1312"/>
                    <a:pt x="361" y="1386"/>
                    <a:pt x="361" y="1476"/>
                  </a:cubicBezTo>
                  <a:close/>
                  <a:moveTo>
                    <a:pt x="1542" y="1902"/>
                  </a:moveTo>
                  <a:cubicBezTo>
                    <a:pt x="426" y="1902"/>
                    <a:pt x="426" y="1902"/>
                    <a:pt x="426" y="1902"/>
                  </a:cubicBezTo>
                  <a:cubicBezTo>
                    <a:pt x="426" y="1476"/>
                    <a:pt x="426" y="1476"/>
                    <a:pt x="426" y="1476"/>
                  </a:cubicBezTo>
                  <a:cubicBezTo>
                    <a:pt x="426" y="1422"/>
                    <a:pt x="471" y="1378"/>
                    <a:pt x="525" y="1378"/>
                  </a:cubicBezTo>
                  <a:cubicBezTo>
                    <a:pt x="853" y="1378"/>
                    <a:pt x="853" y="1378"/>
                    <a:pt x="853" y="1378"/>
                  </a:cubicBezTo>
                  <a:cubicBezTo>
                    <a:pt x="984" y="1378"/>
                    <a:pt x="984" y="1378"/>
                    <a:pt x="984" y="1378"/>
                  </a:cubicBezTo>
                  <a:cubicBezTo>
                    <a:pt x="1115" y="1378"/>
                    <a:pt x="1115" y="1378"/>
                    <a:pt x="1115" y="1378"/>
                  </a:cubicBezTo>
                  <a:cubicBezTo>
                    <a:pt x="1443" y="1378"/>
                    <a:pt x="1443" y="1378"/>
                    <a:pt x="1443" y="1378"/>
                  </a:cubicBezTo>
                  <a:cubicBezTo>
                    <a:pt x="1497" y="1378"/>
                    <a:pt x="1542" y="1422"/>
                    <a:pt x="1542" y="1476"/>
                  </a:cubicBezTo>
                  <a:lnTo>
                    <a:pt x="1542" y="1902"/>
                  </a:lnTo>
                  <a:close/>
                  <a:moveTo>
                    <a:pt x="1706" y="1902"/>
                  </a:moveTo>
                  <a:cubicBezTo>
                    <a:pt x="1607" y="1902"/>
                    <a:pt x="1607" y="1902"/>
                    <a:pt x="1607" y="1902"/>
                  </a:cubicBezTo>
                  <a:cubicBezTo>
                    <a:pt x="1607" y="1476"/>
                    <a:pt x="1607" y="1476"/>
                    <a:pt x="1607" y="1476"/>
                  </a:cubicBezTo>
                  <a:cubicBezTo>
                    <a:pt x="1607" y="1386"/>
                    <a:pt x="1534" y="1312"/>
                    <a:pt x="1443" y="1312"/>
                  </a:cubicBezTo>
                  <a:cubicBezTo>
                    <a:pt x="1168" y="1312"/>
                    <a:pt x="1168" y="1312"/>
                    <a:pt x="1168" y="1312"/>
                  </a:cubicBezTo>
                  <a:cubicBezTo>
                    <a:pt x="1299" y="1051"/>
                    <a:pt x="1299" y="1051"/>
                    <a:pt x="1299" y="1051"/>
                  </a:cubicBezTo>
                  <a:cubicBezTo>
                    <a:pt x="1525" y="1061"/>
                    <a:pt x="1706" y="1248"/>
                    <a:pt x="1706" y="1476"/>
                  </a:cubicBezTo>
                  <a:lnTo>
                    <a:pt x="1706" y="19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D70D62F3-0B38-49F8-88D5-C3FE31D53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329"/>
              <a:ext cx="395" cy="198"/>
            </a:xfrm>
            <a:custGeom>
              <a:avLst/>
              <a:gdLst>
                <a:gd name="T0" fmla="*/ 99 w 197"/>
                <a:gd name="T1" fmla="*/ 0 h 99"/>
                <a:gd name="T2" fmla="*/ 0 w 197"/>
                <a:gd name="T3" fmla="*/ 99 h 99"/>
                <a:gd name="T4" fmla="*/ 66 w 197"/>
                <a:gd name="T5" fmla="*/ 99 h 99"/>
                <a:gd name="T6" fmla="*/ 99 w 197"/>
                <a:gd name="T7" fmla="*/ 66 h 99"/>
                <a:gd name="T8" fmla="*/ 132 w 197"/>
                <a:gd name="T9" fmla="*/ 99 h 99"/>
                <a:gd name="T10" fmla="*/ 197 w 197"/>
                <a:gd name="T11" fmla="*/ 99 h 99"/>
                <a:gd name="T12" fmla="*/ 99 w 197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9">
                  <a:moveTo>
                    <a:pt x="99" y="0"/>
                  </a:moveTo>
                  <a:cubicBezTo>
                    <a:pt x="45" y="0"/>
                    <a:pt x="0" y="44"/>
                    <a:pt x="0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81"/>
                    <a:pt x="81" y="66"/>
                    <a:pt x="99" y="66"/>
                  </a:cubicBezTo>
                  <a:cubicBezTo>
                    <a:pt x="117" y="66"/>
                    <a:pt x="132" y="81"/>
                    <a:pt x="132" y="99"/>
                  </a:cubicBezTo>
                  <a:cubicBezTo>
                    <a:pt x="197" y="99"/>
                    <a:pt x="197" y="99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2F6700FF-6F2F-4097-A42D-DD9BFE5D0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329"/>
              <a:ext cx="395" cy="198"/>
            </a:xfrm>
            <a:custGeom>
              <a:avLst/>
              <a:gdLst>
                <a:gd name="T0" fmla="*/ 98 w 197"/>
                <a:gd name="T1" fmla="*/ 0 h 99"/>
                <a:gd name="T2" fmla="*/ 0 w 197"/>
                <a:gd name="T3" fmla="*/ 99 h 99"/>
                <a:gd name="T4" fmla="*/ 65 w 197"/>
                <a:gd name="T5" fmla="*/ 99 h 99"/>
                <a:gd name="T6" fmla="*/ 98 w 197"/>
                <a:gd name="T7" fmla="*/ 66 h 99"/>
                <a:gd name="T8" fmla="*/ 131 w 197"/>
                <a:gd name="T9" fmla="*/ 99 h 99"/>
                <a:gd name="T10" fmla="*/ 197 w 197"/>
                <a:gd name="T11" fmla="*/ 99 h 99"/>
                <a:gd name="T12" fmla="*/ 98 w 197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9">
                  <a:moveTo>
                    <a:pt x="98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81"/>
                    <a:pt x="80" y="66"/>
                    <a:pt x="98" y="66"/>
                  </a:cubicBezTo>
                  <a:cubicBezTo>
                    <a:pt x="116" y="66"/>
                    <a:pt x="131" y="81"/>
                    <a:pt x="131" y="99"/>
                  </a:cubicBezTo>
                  <a:cubicBezTo>
                    <a:pt x="197" y="99"/>
                    <a:pt x="197" y="99"/>
                    <a:pt x="197" y="99"/>
                  </a:cubicBezTo>
                  <a:cubicBezTo>
                    <a:pt x="197" y="44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DE135EA1-BE5E-481F-9C8E-5322DA032B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0" y="3105"/>
              <a:ext cx="524" cy="526"/>
            </a:xfrm>
            <a:custGeom>
              <a:avLst/>
              <a:gdLst>
                <a:gd name="T0" fmla="*/ 131 w 262"/>
                <a:gd name="T1" fmla="*/ 0 h 262"/>
                <a:gd name="T2" fmla="*/ 0 w 262"/>
                <a:gd name="T3" fmla="*/ 131 h 262"/>
                <a:gd name="T4" fmla="*/ 131 w 262"/>
                <a:gd name="T5" fmla="*/ 262 h 262"/>
                <a:gd name="T6" fmla="*/ 262 w 262"/>
                <a:gd name="T7" fmla="*/ 131 h 262"/>
                <a:gd name="T8" fmla="*/ 131 w 262"/>
                <a:gd name="T9" fmla="*/ 0 h 262"/>
                <a:gd name="T10" fmla="*/ 131 w 262"/>
                <a:gd name="T11" fmla="*/ 197 h 262"/>
                <a:gd name="T12" fmla="*/ 65 w 262"/>
                <a:gd name="T13" fmla="*/ 131 h 262"/>
                <a:gd name="T14" fmla="*/ 131 w 262"/>
                <a:gd name="T15" fmla="*/ 65 h 262"/>
                <a:gd name="T16" fmla="*/ 197 w 262"/>
                <a:gd name="T17" fmla="*/ 131 h 262"/>
                <a:gd name="T18" fmla="*/ 131 w 262"/>
                <a:gd name="T19" fmla="*/ 19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62">
                  <a:moveTo>
                    <a:pt x="131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3"/>
                    <a:pt x="59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  <a:moveTo>
                    <a:pt x="131" y="197"/>
                  </a:moveTo>
                  <a:cubicBezTo>
                    <a:pt x="95" y="197"/>
                    <a:pt x="65" y="167"/>
                    <a:pt x="65" y="131"/>
                  </a:cubicBezTo>
                  <a:cubicBezTo>
                    <a:pt x="65" y="95"/>
                    <a:pt x="95" y="65"/>
                    <a:pt x="131" y="65"/>
                  </a:cubicBezTo>
                  <a:cubicBezTo>
                    <a:pt x="167" y="65"/>
                    <a:pt x="197" y="95"/>
                    <a:pt x="197" y="131"/>
                  </a:cubicBezTo>
                  <a:cubicBezTo>
                    <a:pt x="197" y="167"/>
                    <a:pt x="167" y="197"/>
                    <a:pt x="131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Rectangle 31">
              <a:extLst>
                <a:ext uri="{FF2B5EF4-FFF2-40B4-BE49-F238E27FC236}">
                  <a16:creationId xmlns:a16="http://schemas.microsoft.com/office/drawing/2014/main" id="{EAE754A7-670D-4FCF-A056-BF971E2DE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3302"/>
              <a:ext cx="132" cy="4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Rectangle 32">
              <a:extLst>
                <a:ext uri="{FF2B5EF4-FFF2-40B4-BE49-F238E27FC236}">
                  <a16:creationId xmlns:a16="http://schemas.microsoft.com/office/drawing/2014/main" id="{8B760D16-D3CD-4EA1-876A-2CA9ECD68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3039"/>
              <a:ext cx="132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Rectangle 33">
              <a:extLst>
                <a:ext uri="{FF2B5EF4-FFF2-40B4-BE49-F238E27FC236}">
                  <a16:creationId xmlns:a16="http://schemas.microsoft.com/office/drawing/2014/main" id="{35570488-BE3D-4501-B0B1-789B9A800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" y="671"/>
              <a:ext cx="130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Rectangle 34">
              <a:extLst>
                <a:ext uri="{FF2B5EF4-FFF2-40B4-BE49-F238E27FC236}">
                  <a16:creationId xmlns:a16="http://schemas.microsoft.com/office/drawing/2014/main" id="{66BA85DF-511D-41AD-941A-F693AC03A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" y="934"/>
              <a:ext cx="130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Rectangle 35">
              <a:extLst>
                <a:ext uri="{FF2B5EF4-FFF2-40B4-BE49-F238E27FC236}">
                  <a16:creationId xmlns:a16="http://schemas.microsoft.com/office/drawing/2014/main" id="{BBB62E83-CC60-4845-B84B-4B23BAC70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" y="1199"/>
              <a:ext cx="130" cy="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Rectangle 36">
              <a:extLst>
                <a:ext uri="{FF2B5EF4-FFF2-40B4-BE49-F238E27FC236}">
                  <a16:creationId xmlns:a16="http://schemas.microsoft.com/office/drawing/2014/main" id="{710959D1-15BA-42CD-A85B-527377885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1461"/>
              <a:ext cx="130" cy="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278BAC54-2BED-4678-B814-30812B4EA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1724"/>
              <a:ext cx="130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Rectangle 38">
              <a:extLst>
                <a:ext uri="{FF2B5EF4-FFF2-40B4-BE49-F238E27FC236}">
                  <a16:creationId xmlns:a16="http://schemas.microsoft.com/office/drawing/2014/main" id="{7EF79BC1-6B8C-4AA5-870F-DBEED366F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1987"/>
              <a:ext cx="130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0" name="Group 41">
            <a:extLst>
              <a:ext uri="{FF2B5EF4-FFF2-40B4-BE49-F238E27FC236}">
                <a16:creationId xmlns:a16="http://schemas.microsoft.com/office/drawing/2014/main" id="{FA224C1C-9B15-484E-A7A1-4AFE138AFA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58331" y="2316579"/>
            <a:ext cx="897772" cy="893113"/>
            <a:chOff x="1912" y="244"/>
            <a:chExt cx="3854" cy="3834"/>
          </a:xfrm>
        </p:grpSpPr>
        <p:sp>
          <p:nvSpPr>
            <p:cNvPr id="72" name="Oval 42">
              <a:extLst>
                <a:ext uri="{FF2B5EF4-FFF2-40B4-BE49-F238E27FC236}">
                  <a16:creationId xmlns:a16="http://schemas.microsoft.com/office/drawing/2014/main" id="{054E2F01-0E7B-4DD3-8E7D-2EC6A89F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507"/>
              <a:ext cx="3548" cy="3551"/>
            </a:xfrm>
            <a:prstGeom prst="ellipse">
              <a:avLst/>
            </a:prstGeom>
            <a:solidFill>
              <a:srgbClr val="5E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ACB7E4E3-003C-4434-89C9-CC393298E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603"/>
              <a:ext cx="2294" cy="2300"/>
            </a:xfrm>
            <a:custGeom>
              <a:avLst/>
              <a:gdLst>
                <a:gd name="T0" fmla="*/ 1145 w 1145"/>
                <a:gd name="T1" fmla="*/ 523 h 1147"/>
                <a:gd name="T2" fmla="*/ 893 w 1145"/>
                <a:gd name="T3" fmla="*/ 523 h 1147"/>
                <a:gd name="T4" fmla="*/ 893 w 1145"/>
                <a:gd name="T5" fmla="*/ 1050 h 1147"/>
                <a:gd name="T6" fmla="*/ 574 w 1145"/>
                <a:gd name="T7" fmla="*/ 1147 h 1147"/>
                <a:gd name="T8" fmla="*/ 0 w 1145"/>
                <a:gd name="T9" fmla="*/ 574 h 1147"/>
                <a:gd name="T10" fmla="*/ 574 w 1145"/>
                <a:gd name="T11" fmla="*/ 0 h 1147"/>
                <a:gd name="T12" fmla="*/ 1145 w 1145"/>
                <a:gd name="T13" fmla="*/ 523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5" h="1147">
                  <a:moveTo>
                    <a:pt x="1145" y="523"/>
                  </a:moveTo>
                  <a:cubicBezTo>
                    <a:pt x="893" y="523"/>
                    <a:pt x="893" y="523"/>
                    <a:pt x="893" y="523"/>
                  </a:cubicBezTo>
                  <a:cubicBezTo>
                    <a:pt x="893" y="1050"/>
                    <a:pt x="893" y="1050"/>
                    <a:pt x="893" y="1050"/>
                  </a:cubicBezTo>
                  <a:cubicBezTo>
                    <a:pt x="802" y="1111"/>
                    <a:pt x="692" y="1147"/>
                    <a:pt x="574" y="1147"/>
                  </a:cubicBezTo>
                  <a:cubicBezTo>
                    <a:pt x="257" y="1147"/>
                    <a:pt x="0" y="891"/>
                    <a:pt x="0" y="574"/>
                  </a:cubicBezTo>
                  <a:cubicBezTo>
                    <a:pt x="0" y="257"/>
                    <a:pt x="257" y="0"/>
                    <a:pt x="574" y="0"/>
                  </a:cubicBezTo>
                  <a:cubicBezTo>
                    <a:pt x="873" y="0"/>
                    <a:pt x="1119" y="230"/>
                    <a:pt x="1145" y="523"/>
                  </a:cubicBez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09881DED-4BC4-4D6C-886B-F5000F6CE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" y="244"/>
              <a:ext cx="3830" cy="3834"/>
            </a:xfrm>
            <a:custGeom>
              <a:avLst/>
              <a:gdLst>
                <a:gd name="T0" fmla="*/ 1503 w 1912"/>
                <a:gd name="T1" fmla="*/ 672 h 1912"/>
                <a:gd name="T2" fmla="*/ 753 w 1912"/>
                <a:gd name="T3" fmla="*/ 0 h 1912"/>
                <a:gd name="T4" fmla="*/ 0 w 1912"/>
                <a:gd name="T5" fmla="*/ 753 h 1912"/>
                <a:gd name="T6" fmla="*/ 753 w 1912"/>
                <a:gd name="T7" fmla="*/ 1506 h 1912"/>
                <a:gd name="T8" fmla="*/ 1043 w 1912"/>
                <a:gd name="T9" fmla="*/ 1449 h 1912"/>
                <a:gd name="T10" fmla="*/ 1043 w 1912"/>
                <a:gd name="T11" fmla="*/ 1912 h 1912"/>
                <a:gd name="T12" fmla="*/ 1912 w 1912"/>
                <a:gd name="T13" fmla="*/ 1912 h 1912"/>
                <a:gd name="T14" fmla="*/ 1912 w 1912"/>
                <a:gd name="T15" fmla="*/ 672 h 1912"/>
                <a:gd name="T16" fmla="*/ 1503 w 1912"/>
                <a:gd name="T17" fmla="*/ 672 h 1912"/>
                <a:gd name="T18" fmla="*/ 753 w 1912"/>
                <a:gd name="T19" fmla="*/ 1446 h 1912"/>
                <a:gd name="T20" fmla="*/ 59 w 1912"/>
                <a:gd name="T21" fmla="*/ 752 h 1912"/>
                <a:gd name="T22" fmla="*/ 753 w 1912"/>
                <a:gd name="T23" fmla="*/ 59 h 1912"/>
                <a:gd name="T24" fmla="*/ 1440 w 1912"/>
                <a:gd name="T25" fmla="*/ 672 h 1912"/>
                <a:gd name="T26" fmla="*/ 1042 w 1912"/>
                <a:gd name="T27" fmla="*/ 672 h 1912"/>
                <a:gd name="T28" fmla="*/ 1042 w 1912"/>
                <a:gd name="T29" fmla="*/ 1383 h 1912"/>
                <a:gd name="T30" fmla="*/ 753 w 1912"/>
                <a:gd name="T31" fmla="*/ 1446 h 1912"/>
                <a:gd name="T32" fmla="*/ 1852 w 1912"/>
                <a:gd name="T33" fmla="*/ 1852 h 1912"/>
                <a:gd name="T34" fmla="*/ 1102 w 1912"/>
                <a:gd name="T35" fmla="*/ 1852 h 1912"/>
                <a:gd name="T36" fmla="*/ 1102 w 1912"/>
                <a:gd name="T37" fmla="*/ 732 h 1912"/>
                <a:gd name="T38" fmla="*/ 1852 w 1912"/>
                <a:gd name="T39" fmla="*/ 732 h 1912"/>
                <a:gd name="T40" fmla="*/ 1852 w 1912"/>
                <a:gd name="T41" fmla="*/ 1852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2" h="1912">
                  <a:moveTo>
                    <a:pt x="1503" y="672"/>
                  </a:moveTo>
                  <a:cubicBezTo>
                    <a:pt x="1461" y="296"/>
                    <a:pt x="1141" y="0"/>
                    <a:pt x="753" y="0"/>
                  </a:cubicBezTo>
                  <a:cubicBezTo>
                    <a:pt x="337" y="0"/>
                    <a:pt x="0" y="337"/>
                    <a:pt x="0" y="753"/>
                  </a:cubicBezTo>
                  <a:cubicBezTo>
                    <a:pt x="0" y="1168"/>
                    <a:pt x="337" y="1506"/>
                    <a:pt x="753" y="1506"/>
                  </a:cubicBezTo>
                  <a:cubicBezTo>
                    <a:pt x="854" y="1506"/>
                    <a:pt x="953" y="1485"/>
                    <a:pt x="1043" y="1449"/>
                  </a:cubicBezTo>
                  <a:cubicBezTo>
                    <a:pt x="1043" y="1912"/>
                    <a:pt x="1043" y="1912"/>
                    <a:pt x="1043" y="1912"/>
                  </a:cubicBezTo>
                  <a:cubicBezTo>
                    <a:pt x="1912" y="1912"/>
                    <a:pt x="1912" y="1912"/>
                    <a:pt x="1912" y="1912"/>
                  </a:cubicBezTo>
                  <a:cubicBezTo>
                    <a:pt x="1912" y="672"/>
                    <a:pt x="1912" y="672"/>
                    <a:pt x="1912" y="672"/>
                  </a:cubicBezTo>
                  <a:lnTo>
                    <a:pt x="1503" y="672"/>
                  </a:lnTo>
                  <a:close/>
                  <a:moveTo>
                    <a:pt x="753" y="1446"/>
                  </a:moveTo>
                  <a:cubicBezTo>
                    <a:pt x="370" y="1446"/>
                    <a:pt x="59" y="1135"/>
                    <a:pt x="59" y="752"/>
                  </a:cubicBezTo>
                  <a:cubicBezTo>
                    <a:pt x="59" y="370"/>
                    <a:pt x="370" y="59"/>
                    <a:pt x="753" y="59"/>
                  </a:cubicBezTo>
                  <a:cubicBezTo>
                    <a:pt x="1108" y="59"/>
                    <a:pt x="1401" y="328"/>
                    <a:pt x="1440" y="672"/>
                  </a:cubicBezTo>
                  <a:cubicBezTo>
                    <a:pt x="1042" y="672"/>
                    <a:pt x="1042" y="672"/>
                    <a:pt x="1042" y="672"/>
                  </a:cubicBezTo>
                  <a:cubicBezTo>
                    <a:pt x="1042" y="1383"/>
                    <a:pt x="1042" y="1383"/>
                    <a:pt x="1042" y="1383"/>
                  </a:cubicBezTo>
                  <a:cubicBezTo>
                    <a:pt x="956" y="1425"/>
                    <a:pt x="857" y="1446"/>
                    <a:pt x="753" y="1446"/>
                  </a:cubicBezTo>
                  <a:close/>
                  <a:moveTo>
                    <a:pt x="1852" y="1852"/>
                  </a:moveTo>
                  <a:cubicBezTo>
                    <a:pt x="1102" y="1852"/>
                    <a:pt x="1102" y="1852"/>
                    <a:pt x="1102" y="1852"/>
                  </a:cubicBezTo>
                  <a:cubicBezTo>
                    <a:pt x="1102" y="732"/>
                    <a:pt x="1102" y="732"/>
                    <a:pt x="1102" y="732"/>
                  </a:cubicBezTo>
                  <a:cubicBezTo>
                    <a:pt x="1852" y="732"/>
                    <a:pt x="1852" y="732"/>
                    <a:pt x="1852" y="732"/>
                  </a:cubicBezTo>
                  <a:lnTo>
                    <a:pt x="1852" y="18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Rectangle 45">
              <a:extLst>
                <a:ext uri="{FF2B5EF4-FFF2-40B4-BE49-F238E27FC236}">
                  <a16:creationId xmlns:a16="http://schemas.microsoft.com/office/drawing/2014/main" id="{4127426E-3E03-4770-AB36-61A1038C0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3304"/>
              <a:ext cx="448" cy="4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Rectangle 46">
              <a:extLst>
                <a:ext uri="{FF2B5EF4-FFF2-40B4-BE49-F238E27FC236}">
                  <a16:creationId xmlns:a16="http://schemas.microsoft.com/office/drawing/2014/main" id="{41001A91-AB7C-4474-BD0D-9AF531E7D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" y="3304"/>
              <a:ext cx="448" cy="4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Rectangle 47">
              <a:extLst>
                <a:ext uri="{FF2B5EF4-FFF2-40B4-BE49-F238E27FC236}">
                  <a16:creationId xmlns:a16="http://schemas.microsoft.com/office/drawing/2014/main" id="{0A5F46B4-0424-4838-8EE8-9F7A7EDC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658"/>
              <a:ext cx="448" cy="4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Rectangle 48">
              <a:extLst>
                <a:ext uri="{FF2B5EF4-FFF2-40B4-BE49-F238E27FC236}">
                  <a16:creationId xmlns:a16="http://schemas.microsoft.com/office/drawing/2014/main" id="{154F6C68-BFF5-4987-A72D-A3731DDC9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" y="2682"/>
              <a:ext cx="448" cy="4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Rectangle 49">
              <a:extLst>
                <a:ext uri="{FF2B5EF4-FFF2-40B4-BE49-F238E27FC236}">
                  <a16:creationId xmlns:a16="http://schemas.microsoft.com/office/drawing/2014/main" id="{9071DD0F-9174-4C78-8A7F-FD8AE369A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878"/>
              <a:ext cx="1210" cy="612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Rectangle 50">
              <a:extLst>
                <a:ext uri="{FF2B5EF4-FFF2-40B4-BE49-F238E27FC236}">
                  <a16:creationId xmlns:a16="http://schemas.microsoft.com/office/drawing/2014/main" id="{C889DBB7-40F5-4687-80EA-2F23B3B10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2119"/>
              <a:ext cx="120" cy="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Rectangle 51">
              <a:extLst>
                <a:ext uri="{FF2B5EF4-FFF2-40B4-BE49-F238E27FC236}">
                  <a16:creationId xmlns:a16="http://schemas.microsoft.com/office/drawing/2014/main" id="{E3681CC1-DAD5-4775-8C66-61643071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" y="2119"/>
              <a:ext cx="121" cy="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Rectangle 52">
              <a:extLst>
                <a:ext uri="{FF2B5EF4-FFF2-40B4-BE49-F238E27FC236}">
                  <a16:creationId xmlns:a16="http://schemas.microsoft.com/office/drawing/2014/main" id="{2B670C36-0A06-4182-847C-7BDE19F91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" y="2119"/>
              <a:ext cx="120" cy="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36E6D16-BA9A-47A4-BECC-683EE776BD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1030"/>
              <a:ext cx="905" cy="1420"/>
            </a:xfrm>
            <a:custGeom>
              <a:avLst/>
              <a:gdLst>
                <a:gd name="T0" fmla="*/ 45 w 452"/>
                <a:gd name="T1" fmla="*/ 0 h 708"/>
                <a:gd name="T2" fmla="*/ 135 w 452"/>
                <a:gd name="T3" fmla="*/ 0 h 708"/>
                <a:gd name="T4" fmla="*/ 168 w 452"/>
                <a:gd name="T5" fmla="*/ 13 h 708"/>
                <a:gd name="T6" fmla="*/ 181 w 452"/>
                <a:gd name="T7" fmla="*/ 46 h 708"/>
                <a:gd name="T8" fmla="*/ 181 w 452"/>
                <a:gd name="T9" fmla="*/ 123 h 708"/>
                <a:gd name="T10" fmla="*/ 168 w 452"/>
                <a:gd name="T11" fmla="*/ 155 h 708"/>
                <a:gd name="T12" fmla="*/ 137 w 452"/>
                <a:gd name="T13" fmla="*/ 169 h 708"/>
                <a:gd name="T14" fmla="*/ 44 w 452"/>
                <a:gd name="T15" fmla="*/ 169 h 708"/>
                <a:gd name="T16" fmla="*/ 13 w 452"/>
                <a:gd name="T17" fmla="*/ 155 h 708"/>
                <a:gd name="T18" fmla="*/ 0 w 452"/>
                <a:gd name="T19" fmla="*/ 124 h 708"/>
                <a:gd name="T20" fmla="*/ 0 w 452"/>
                <a:gd name="T21" fmla="*/ 46 h 708"/>
                <a:gd name="T22" fmla="*/ 14 w 452"/>
                <a:gd name="T23" fmla="*/ 13 h 708"/>
                <a:gd name="T24" fmla="*/ 45 w 452"/>
                <a:gd name="T25" fmla="*/ 0 h 708"/>
                <a:gd name="T26" fmla="*/ 440 w 452"/>
                <a:gd name="T27" fmla="*/ 156 h 708"/>
                <a:gd name="T28" fmla="*/ 77 w 452"/>
                <a:gd name="T29" fmla="*/ 617 h 708"/>
                <a:gd name="T30" fmla="*/ 48 w 452"/>
                <a:gd name="T31" fmla="*/ 630 h 708"/>
                <a:gd name="T32" fmla="*/ 16 w 452"/>
                <a:gd name="T33" fmla="*/ 617 h 708"/>
                <a:gd name="T34" fmla="*/ 1 w 452"/>
                <a:gd name="T35" fmla="*/ 586 h 708"/>
                <a:gd name="T36" fmla="*/ 13 w 452"/>
                <a:gd name="T37" fmla="*/ 554 h 708"/>
                <a:gd name="T38" fmla="*/ 375 w 452"/>
                <a:gd name="T39" fmla="*/ 92 h 708"/>
                <a:gd name="T40" fmla="*/ 406 w 452"/>
                <a:gd name="T41" fmla="*/ 78 h 708"/>
                <a:gd name="T42" fmla="*/ 438 w 452"/>
                <a:gd name="T43" fmla="*/ 90 h 708"/>
                <a:gd name="T44" fmla="*/ 452 w 452"/>
                <a:gd name="T45" fmla="*/ 122 h 708"/>
                <a:gd name="T46" fmla="*/ 440 w 452"/>
                <a:gd name="T47" fmla="*/ 156 h 708"/>
                <a:gd name="T48" fmla="*/ 315 w 452"/>
                <a:gd name="T49" fmla="*/ 540 h 708"/>
                <a:gd name="T50" fmla="*/ 406 w 452"/>
                <a:gd name="T51" fmla="*/ 540 h 708"/>
                <a:gd name="T52" fmla="*/ 438 w 452"/>
                <a:gd name="T53" fmla="*/ 553 h 708"/>
                <a:gd name="T54" fmla="*/ 451 w 452"/>
                <a:gd name="T55" fmla="*/ 585 h 708"/>
                <a:gd name="T56" fmla="*/ 451 w 452"/>
                <a:gd name="T57" fmla="*/ 663 h 708"/>
                <a:gd name="T58" fmla="*/ 438 w 452"/>
                <a:gd name="T59" fmla="*/ 695 h 708"/>
                <a:gd name="T60" fmla="*/ 406 w 452"/>
                <a:gd name="T61" fmla="*/ 708 h 708"/>
                <a:gd name="T62" fmla="*/ 314 w 452"/>
                <a:gd name="T63" fmla="*/ 708 h 708"/>
                <a:gd name="T64" fmla="*/ 283 w 452"/>
                <a:gd name="T65" fmla="*/ 695 h 708"/>
                <a:gd name="T66" fmla="*/ 271 w 452"/>
                <a:gd name="T67" fmla="*/ 663 h 708"/>
                <a:gd name="T68" fmla="*/ 271 w 452"/>
                <a:gd name="T69" fmla="*/ 585 h 708"/>
                <a:gd name="T70" fmla="*/ 284 w 452"/>
                <a:gd name="T71" fmla="*/ 553 h 708"/>
                <a:gd name="T72" fmla="*/ 315 w 452"/>
                <a:gd name="T73" fmla="*/ 54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2" h="708">
                  <a:moveTo>
                    <a:pt x="45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48" y="0"/>
                    <a:pt x="159" y="4"/>
                    <a:pt x="168" y="13"/>
                  </a:cubicBezTo>
                  <a:cubicBezTo>
                    <a:pt x="177" y="22"/>
                    <a:pt x="181" y="33"/>
                    <a:pt x="181" y="46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1" y="135"/>
                    <a:pt x="177" y="146"/>
                    <a:pt x="168" y="155"/>
                  </a:cubicBezTo>
                  <a:cubicBezTo>
                    <a:pt x="159" y="164"/>
                    <a:pt x="149" y="169"/>
                    <a:pt x="137" y="169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32" y="169"/>
                    <a:pt x="22" y="164"/>
                    <a:pt x="13" y="155"/>
                  </a:cubicBezTo>
                  <a:cubicBezTo>
                    <a:pt x="4" y="146"/>
                    <a:pt x="0" y="136"/>
                    <a:pt x="0" y="12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5" y="22"/>
                    <a:pt x="14" y="13"/>
                  </a:cubicBezTo>
                  <a:cubicBezTo>
                    <a:pt x="22" y="4"/>
                    <a:pt x="33" y="0"/>
                    <a:pt x="45" y="0"/>
                  </a:cubicBezTo>
                  <a:close/>
                  <a:moveTo>
                    <a:pt x="440" y="156"/>
                  </a:moveTo>
                  <a:cubicBezTo>
                    <a:pt x="77" y="617"/>
                    <a:pt x="77" y="617"/>
                    <a:pt x="77" y="617"/>
                  </a:cubicBezTo>
                  <a:cubicBezTo>
                    <a:pt x="70" y="626"/>
                    <a:pt x="60" y="630"/>
                    <a:pt x="48" y="630"/>
                  </a:cubicBezTo>
                  <a:cubicBezTo>
                    <a:pt x="36" y="630"/>
                    <a:pt x="26" y="626"/>
                    <a:pt x="16" y="617"/>
                  </a:cubicBezTo>
                  <a:cubicBezTo>
                    <a:pt x="6" y="609"/>
                    <a:pt x="1" y="598"/>
                    <a:pt x="1" y="586"/>
                  </a:cubicBezTo>
                  <a:cubicBezTo>
                    <a:pt x="1" y="575"/>
                    <a:pt x="5" y="564"/>
                    <a:pt x="13" y="554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383" y="83"/>
                    <a:pt x="393" y="78"/>
                    <a:pt x="406" y="78"/>
                  </a:cubicBezTo>
                  <a:cubicBezTo>
                    <a:pt x="419" y="78"/>
                    <a:pt x="429" y="82"/>
                    <a:pt x="438" y="90"/>
                  </a:cubicBezTo>
                  <a:cubicBezTo>
                    <a:pt x="447" y="99"/>
                    <a:pt x="452" y="109"/>
                    <a:pt x="452" y="122"/>
                  </a:cubicBezTo>
                  <a:cubicBezTo>
                    <a:pt x="452" y="134"/>
                    <a:pt x="448" y="145"/>
                    <a:pt x="440" y="156"/>
                  </a:cubicBezTo>
                  <a:close/>
                  <a:moveTo>
                    <a:pt x="315" y="540"/>
                  </a:moveTo>
                  <a:cubicBezTo>
                    <a:pt x="406" y="540"/>
                    <a:pt x="406" y="540"/>
                    <a:pt x="406" y="540"/>
                  </a:cubicBezTo>
                  <a:cubicBezTo>
                    <a:pt x="418" y="540"/>
                    <a:pt x="429" y="544"/>
                    <a:pt x="438" y="553"/>
                  </a:cubicBezTo>
                  <a:cubicBezTo>
                    <a:pt x="446" y="561"/>
                    <a:pt x="451" y="572"/>
                    <a:pt x="451" y="585"/>
                  </a:cubicBezTo>
                  <a:cubicBezTo>
                    <a:pt x="451" y="663"/>
                    <a:pt x="451" y="663"/>
                    <a:pt x="451" y="663"/>
                  </a:cubicBezTo>
                  <a:cubicBezTo>
                    <a:pt x="451" y="675"/>
                    <a:pt x="446" y="686"/>
                    <a:pt x="438" y="695"/>
                  </a:cubicBezTo>
                  <a:cubicBezTo>
                    <a:pt x="429" y="703"/>
                    <a:pt x="418" y="708"/>
                    <a:pt x="406" y="708"/>
                  </a:cubicBezTo>
                  <a:cubicBezTo>
                    <a:pt x="314" y="708"/>
                    <a:pt x="314" y="708"/>
                    <a:pt x="314" y="708"/>
                  </a:cubicBezTo>
                  <a:cubicBezTo>
                    <a:pt x="302" y="708"/>
                    <a:pt x="292" y="703"/>
                    <a:pt x="283" y="695"/>
                  </a:cubicBezTo>
                  <a:cubicBezTo>
                    <a:pt x="275" y="686"/>
                    <a:pt x="271" y="676"/>
                    <a:pt x="271" y="663"/>
                  </a:cubicBezTo>
                  <a:cubicBezTo>
                    <a:pt x="271" y="585"/>
                    <a:pt x="271" y="585"/>
                    <a:pt x="271" y="585"/>
                  </a:cubicBezTo>
                  <a:cubicBezTo>
                    <a:pt x="271" y="572"/>
                    <a:pt x="275" y="561"/>
                    <a:pt x="284" y="553"/>
                  </a:cubicBezTo>
                  <a:cubicBezTo>
                    <a:pt x="292" y="544"/>
                    <a:pt x="303" y="540"/>
                    <a:pt x="315" y="5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5" name="Group 56">
            <a:extLst>
              <a:ext uri="{FF2B5EF4-FFF2-40B4-BE49-F238E27FC236}">
                <a16:creationId xmlns:a16="http://schemas.microsoft.com/office/drawing/2014/main" id="{0379E7A5-2464-4D19-84F8-D0C7B16467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3081" y="4012826"/>
            <a:ext cx="954403" cy="953938"/>
            <a:chOff x="1789" y="109"/>
            <a:chExt cx="4102" cy="4100"/>
          </a:xfrm>
        </p:grpSpPr>
        <p:sp>
          <p:nvSpPr>
            <p:cNvPr id="87" name="Oval 57">
              <a:extLst>
                <a:ext uri="{FF2B5EF4-FFF2-40B4-BE49-F238E27FC236}">
                  <a16:creationId xmlns:a16="http://schemas.microsoft.com/office/drawing/2014/main" id="{606AEA5D-3261-4C00-A8F8-B3A1A5FE1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544"/>
              <a:ext cx="3548" cy="3551"/>
            </a:xfrm>
            <a:prstGeom prst="ellipse">
              <a:avLst/>
            </a:prstGeom>
            <a:solidFill>
              <a:srgbClr val="5E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58">
              <a:extLst>
                <a:ext uri="{FF2B5EF4-FFF2-40B4-BE49-F238E27FC236}">
                  <a16:creationId xmlns:a16="http://schemas.microsoft.com/office/drawing/2014/main" id="{189ED058-96E7-429C-9FA1-A7260936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430"/>
              <a:ext cx="1178" cy="2460"/>
            </a:xfrm>
            <a:custGeom>
              <a:avLst/>
              <a:gdLst>
                <a:gd name="T0" fmla="*/ 134 w 588"/>
                <a:gd name="T1" fmla="*/ 591 h 1227"/>
                <a:gd name="T2" fmla="*/ 134 w 588"/>
                <a:gd name="T3" fmla="*/ 1227 h 1227"/>
                <a:gd name="T4" fmla="*/ 460 w 588"/>
                <a:gd name="T5" fmla="*/ 1227 h 1227"/>
                <a:gd name="T6" fmla="*/ 460 w 588"/>
                <a:gd name="T7" fmla="*/ 591 h 1227"/>
                <a:gd name="T8" fmla="*/ 588 w 588"/>
                <a:gd name="T9" fmla="*/ 591 h 1227"/>
                <a:gd name="T10" fmla="*/ 588 w 588"/>
                <a:gd name="T11" fmla="*/ 0 h 1227"/>
                <a:gd name="T12" fmla="*/ 450 w 588"/>
                <a:gd name="T13" fmla="*/ 0 h 1227"/>
                <a:gd name="T14" fmla="*/ 294 w 588"/>
                <a:gd name="T15" fmla="*/ 38 h 1227"/>
                <a:gd name="T16" fmla="*/ 137 w 588"/>
                <a:gd name="T17" fmla="*/ 0 h 1227"/>
                <a:gd name="T18" fmla="*/ 0 w 588"/>
                <a:gd name="T19" fmla="*/ 0 h 1227"/>
                <a:gd name="T20" fmla="*/ 0 w 588"/>
                <a:gd name="T21" fmla="*/ 591 h 1227"/>
                <a:gd name="T22" fmla="*/ 134 w 588"/>
                <a:gd name="T23" fmla="*/ 591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1227">
                  <a:moveTo>
                    <a:pt x="134" y="591"/>
                  </a:moveTo>
                  <a:cubicBezTo>
                    <a:pt x="134" y="1227"/>
                    <a:pt x="134" y="1227"/>
                    <a:pt x="134" y="1227"/>
                  </a:cubicBezTo>
                  <a:cubicBezTo>
                    <a:pt x="460" y="1227"/>
                    <a:pt x="460" y="1227"/>
                    <a:pt x="460" y="1227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588" y="591"/>
                    <a:pt x="588" y="591"/>
                    <a:pt x="588" y="5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03" y="22"/>
                    <a:pt x="352" y="38"/>
                    <a:pt x="294" y="38"/>
                  </a:cubicBezTo>
                  <a:cubicBezTo>
                    <a:pt x="239" y="38"/>
                    <a:pt x="185" y="25"/>
                    <a:pt x="1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1"/>
                    <a:pt x="0" y="591"/>
                    <a:pt x="0" y="591"/>
                  </a:cubicBezTo>
                  <a:lnTo>
                    <a:pt x="134" y="591"/>
                  </a:ln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Line 59">
              <a:extLst>
                <a:ext uri="{FF2B5EF4-FFF2-40B4-BE49-F238E27FC236}">
                  <a16:creationId xmlns:a16="http://schemas.microsoft.com/office/drawing/2014/main" id="{6CB89C7B-650B-4318-9375-2810AB1F8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6" y="3134"/>
              <a:ext cx="0" cy="1011"/>
            </a:xfrm>
            <a:prstGeom prst="line">
              <a:avLst/>
            </a:prstGeom>
            <a:noFill/>
            <a:ln w="25400" cap="flat">
              <a:solidFill>
                <a:srgbClr val="19365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60">
              <a:extLst>
                <a:ext uri="{FF2B5EF4-FFF2-40B4-BE49-F238E27FC236}">
                  <a16:creationId xmlns:a16="http://schemas.microsoft.com/office/drawing/2014/main" id="{96315663-716D-4364-AB07-1686AE316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430"/>
              <a:ext cx="1178" cy="2460"/>
            </a:xfrm>
            <a:custGeom>
              <a:avLst/>
              <a:gdLst>
                <a:gd name="T0" fmla="*/ 134 w 588"/>
                <a:gd name="T1" fmla="*/ 591 h 1227"/>
                <a:gd name="T2" fmla="*/ 134 w 588"/>
                <a:gd name="T3" fmla="*/ 1227 h 1227"/>
                <a:gd name="T4" fmla="*/ 460 w 588"/>
                <a:gd name="T5" fmla="*/ 1227 h 1227"/>
                <a:gd name="T6" fmla="*/ 460 w 588"/>
                <a:gd name="T7" fmla="*/ 591 h 1227"/>
                <a:gd name="T8" fmla="*/ 588 w 588"/>
                <a:gd name="T9" fmla="*/ 591 h 1227"/>
                <a:gd name="T10" fmla="*/ 588 w 588"/>
                <a:gd name="T11" fmla="*/ 0 h 1227"/>
                <a:gd name="T12" fmla="*/ 450 w 588"/>
                <a:gd name="T13" fmla="*/ 0 h 1227"/>
                <a:gd name="T14" fmla="*/ 294 w 588"/>
                <a:gd name="T15" fmla="*/ 38 h 1227"/>
                <a:gd name="T16" fmla="*/ 137 w 588"/>
                <a:gd name="T17" fmla="*/ 0 h 1227"/>
                <a:gd name="T18" fmla="*/ 0 w 588"/>
                <a:gd name="T19" fmla="*/ 0 h 1227"/>
                <a:gd name="T20" fmla="*/ 0 w 588"/>
                <a:gd name="T21" fmla="*/ 591 h 1227"/>
                <a:gd name="T22" fmla="*/ 134 w 588"/>
                <a:gd name="T23" fmla="*/ 591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1227">
                  <a:moveTo>
                    <a:pt x="134" y="591"/>
                  </a:moveTo>
                  <a:cubicBezTo>
                    <a:pt x="134" y="1227"/>
                    <a:pt x="134" y="1227"/>
                    <a:pt x="134" y="1227"/>
                  </a:cubicBezTo>
                  <a:cubicBezTo>
                    <a:pt x="460" y="1227"/>
                    <a:pt x="460" y="1227"/>
                    <a:pt x="460" y="1227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588" y="591"/>
                    <a:pt x="588" y="591"/>
                    <a:pt x="588" y="5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03" y="22"/>
                    <a:pt x="352" y="38"/>
                    <a:pt x="294" y="38"/>
                  </a:cubicBezTo>
                  <a:cubicBezTo>
                    <a:pt x="239" y="38"/>
                    <a:pt x="185" y="25"/>
                    <a:pt x="1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1"/>
                    <a:pt x="0" y="591"/>
                    <a:pt x="0" y="591"/>
                  </a:cubicBezTo>
                  <a:lnTo>
                    <a:pt x="134" y="591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905DDB2F-FA8F-4C9F-AD6A-CAE2D35CF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5" y="109"/>
              <a:ext cx="884" cy="884"/>
            </a:xfrm>
            <a:custGeom>
              <a:avLst/>
              <a:gdLst>
                <a:gd name="T0" fmla="*/ 220 w 441"/>
                <a:gd name="T1" fmla="*/ 441 h 441"/>
                <a:gd name="T2" fmla="*/ 0 w 441"/>
                <a:gd name="T3" fmla="*/ 221 h 441"/>
                <a:gd name="T4" fmla="*/ 220 w 441"/>
                <a:gd name="T5" fmla="*/ 0 h 441"/>
                <a:gd name="T6" fmla="*/ 441 w 441"/>
                <a:gd name="T7" fmla="*/ 221 h 441"/>
                <a:gd name="T8" fmla="*/ 220 w 441"/>
                <a:gd name="T9" fmla="*/ 441 h 441"/>
                <a:gd name="T10" fmla="*/ 220 w 441"/>
                <a:gd name="T11" fmla="*/ 64 h 441"/>
                <a:gd name="T12" fmla="*/ 63 w 441"/>
                <a:gd name="T13" fmla="*/ 221 h 441"/>
                <a:gd name="T14" fmla="*/ 220 w 441"/>
                <a:gd name="T15" fmla="*/ 378 h 441"/>
                <a:gd name="T16" fmla="*/ 377 w 441"/>
                <a:gd name="T17" fmla="*/ 221 h 441"/>
                <a:gd name="T18" fmla="*/ 220 w 441"/>
                <a:gd name="T19" fmla="*/ 6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441">
                  <a:moveTo>
                    <a:pt x="220" y="441"/>
                  </a:moveTo>
                  <a:cubicBezTo>
                    <a:pt x="99" y="441"/>
                    <a:pt x="0" y="342"/>
                    <a:pt x="0" y="221"/>
                  </a:cubicBezTo>
                  <a:cubicBezTo>
                    <a:pt x="0" y="99"/>
                    <a:pt x="98" y="0"/>
                    <a:pt x="220" y="0"/>
                  </a:cubicBezTo>
                  <a:cubicBezTo>
                    <a:pt x="342" y="0"/>
                    <a:pt x="441" y="99"/>
                    <a:pt x="441" y="221"/>
                  </a:cubicBezTo>
                  <a:cubicBezTo>
                    <a:pt x="441" y="342"/>
                    <a:pt x="341" y="441"/>
                    <a:pt x="220" y="441"/>
                  </a:cubicBezTo>
                  <a:close/>
                  <a:moveTo>
                    <a:pt x="220" y="64"/>
                  </a:moveTo>
                  <a:cubicBezTo>
                    <a:pt x="134" y="64"/>
                    <a:pt x="63" y="134"/>
                    <a:pt x="63" y="221"/>
                  </a:cubicBezTo>
                  <a:cubicBezTo>
                    <a:pt x="63" y="307"/>
                    <a:pt x="134" y="378"/>
                    <a:pt x="220" y="378"/>
                  </a:cubicBezTo>
                  <a:cubicBezTo>
                    <a:pt x="307" y="378"/>
                    <a:pt x="377" y="307"/>
                    <a:pt x="377" y="221"/>
                  </a:cubicBezTo>
                  <a:cubicBezTo>
                    <a:pt x="377" y="134"/>
                    <a:pt x="306" y="64"/>
                    <a:pt x="220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Rectangle 62">
              <a:extLst>
                <a:ext uri="{FF2B5EF4-FFF2-40B4-BE49-F238E27FC236}">
                  <a16:creationId xmlns:a16="http://schemas.microsoft.com/office/drawing/2014/main" id="{0F4F6499-3B70-4095-873A-0E52C5130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1877"/>
              <a:ext cx="129" cy="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Rectangle 63">
              <a:extLst>
                <a:ext uri="{FF2B5EF4-FFF2-40B4-BE49-F238E27FC236}">
                  <a16:creationId xmlns:a16="http://schemas.microsoft.com/office/drawing/2014/main" id="{2744ACDE-1EDB-4659-BF6E-9D47446CD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1877"/>
              <a:ext cx="128" cy="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372D5297-1CEA-46FC-B884-8D1E608F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1877"/>
              <a:ext cx="129" cy="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65">
              <a:extLst>
                <a:ext uri="{FF2B5EF4-FFF2-40B4-BE49-F238E27FC236}">
                  <a16:creationId xmlns:a16="http://schemas.microsoft.com/office/drawing/2014/main" id="{1D8A7C32-0B75-4696-8473-0AE8E8154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9" y="1115"/>
              <a:ext cx="4102" cy="3094"/>
            </a:xfrm>
            <a:custGeom>
              <a:avLst/>
              <a:gdLst>
                <a:gd name="T0" fmla="*/ 1862 w 2048"/>
                <a:gd name="T1" fmla="*/ 217 h 1543"/>
                <a:gd name="T2" fmla="*/ 2041 w 2048"/>
                <a:gd name="T3" fmla="*/ 108 h 1543"/>
                <a:gd name="T4" fmla="*/ 1169 w 2048"/>
                <a:gd name="T5" fmla="*/ 0 h 1543"/>
                <a:gd name="T6" fmla="*/ 882 w 2048"/>
                <a:gd name="T7" fmla="*/ 3 h 1543"/>
                <a:gd name="T8" fmla="*/ 108 w 2048"/>
                <a:gd name="T9" fmla="*/ 0 h 1543"/>
                <a:gd name="T10" fmla="*/ 108 w 2048"/>
                <a:gd name="T11" fmla="*/ 217 h 1543"/>
                <a:gd name="T12" fmla="*/ 3 w 2048"/>
                <a:gd name="T13" fmla="*/ 585 h 1543"/>
                <a:gd name="T14" fmla="*/ 0 w 2048"/>
                <a:gd name="T15" fmla="*/ 601 h 1543"/>
                <a:gd name="T16" fmla="*/ 466 w 2048"/>
                <a:gd name="T17" fmla="*/ 601 h 1543"/>
                <a:gd name="T18" fmla="*/ 463 w 2048"/>
                <a:gd name="T19" fmla="*/ 585 h 1543"/>
                <a:gd name="T20" fmla="*/ 584 w 2048"/>
                <a:gd name="T21" fmla="*/ 217 h 1543"/>
                <a:gd name="T22" fmla="*/ 712 w 2048"/>
                <a:gd name="T23" fmla="*/ 907 h 1543"/>
                <a:gd name="T24" fmla="*/ 1329 w 2048"/>
                <a:gd name="T25" fmla="*/ 1543 h 1543"/>
                <a:gd name="T26" fmla="*/ 1457 w 2048"/>
                <a:gd name="T27" fmla="*/ 907 h 1543"/>
                <a:gd name="T28" fmla="*/ 1757 w 2048"/>
                <a:gd name="T29" fmla="*/ 217 h 1543"/>
                <a:gd name="T30" fmla="*/ 1584 w 2048"/>
                <a:gd name="T31" fmla="*/ 585 h 1543"/>
                <a:gd name="T32" fmla="*/ 1814 w 2048"/>
                <a:gd name="T33" fmla="*/ 818 h 1543"/>
                <a:gd name="T34" fmla="*/ 2041 w 2048"/>
                <a:gd name="T35" fmla="*/ 585 h 1543"/>
                <a:gd name="T36" fmla="*/ 383 w 2048"/>
                <a:gd name="T37" fmla="*/ 566 h 1543"/>
                <a:gd name="T38" fmla="*/ 233 w 2048"/>
                <a:gd name="T39" fmla="*/ 259 h 1543"/>
                <a:gd name="T40" fmla="*/ 70 w 2048"/>
                <a:gd name="T41" fmla="*/ 629 h 1543"/>
                <a:gd name="T42" fmla="*/ 233 w 2048"/>
                <a:gd name="T43" fmla="*/ 754 h 1543"/>
                <a:gd name="T44" fmla="*/ 1396 w 2048"/>
                <a:gd name="T45" fmla="*/ 843 h 1543"/>
                <a:gd name="T46" fmla="*/ 1268 w 2048"/>
                <a:gd name="T47" fmla="*/ 1479 h 1543"/>
                <a:gd name="T48" fmla="*/ 1054 w 2048"/>
                <a:gd name="T49" fmla="*/ 1007 h 1543"/>
                <a:gd name="T50" fmla="*/ 990 w 2048"/>
                <a:gd name="T51" fmla="*/ 1479 h 1543"/>
                <a:gd name="T52" fmla="*/ 776 w 2048"/>
                <a:gd name="T53" fmla="*/ 844 h 1543"/>
                <a:gd name="T54" fmla="*/ 648 w 2048"/>
                <a:gd name="T55" fmla="*/ 153 h 1543"/>
                <a:gd name="T56" fmla="*/ 63 w 2048"/>
                <a:gd name="T57" fmla="*/ 108 h 1543"/>
                <a:gd name="T58" fmla="*/ 859 w 2048"/>
                <a:gd name="T59" fmla="*/ 64 h 1543"/>
                <a:gd name="T60" fmla="*/ 1936 w 2048"/>
                <a:gd name="T61" fmla="*/ 64 h 1543"/>
                <a:gd name="T62" fmla="*/ 1936 w 2048"/>
                <a:gd name="T63" fmla="*/ 153 h 1543"/>
                <a:gd name="T64" fmla="*/ 1961 w 2048"/>
                <a:gd name="T65" fmla="*/ 569 h 1543"/>
                <a:gd name="T66" fmla="*/ 1811 w 2048"/>
                <a:gd name="T67" fmla="*/ 262 h 1543"/>
                <a:gd name="T68" fmla="*/ 1811 w 2048"/>
                <a:gd name="T69" fmla="*/ 754 h 1543"/>
                <a:gd name="T70" fmla="*/ 1974 w 2048"/>
                <a:gd name="T71" fmla="*/ 629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48" h="1543">
                  <a:moveTo>
                    <a:pt x="2041" y="585"/>
                  </a:moveTo>
                  <a:cubicBezTo>
                    <a:pt x="1862" y="217"/>
                    <a:pt x="1862" y="217"/>
                    <a:pt x="1862" y="217"/>
                  </a:cubicBezTo>
                  <a:cubicBezTo>
                    <a:pt x="1933" y="217"/>
                    <a:pt x="1933" y="217"/>
                    <a:pt x="1933" y="217"/>
                  </a:cubicBezTo>
                  <a:cubicBezTo>
                    <a:pt x="1993" y="217"/>
                    <a:pt x="2041" y="169"/>
                    <a:pt x="2041" y="108"/>
                  </a:cubicBezTo>
                  <a:cubicBezTo>
                    <a:pt x="2041" y="48"/>
                    <a:pt x="1993" y="0"/>
                    <a:pt x="1933" y="0"/>
                  </a:cubicBezTo>
                  <a:cubicBezTo>
                    <a:pt x="1169" y="0"/>
                    <a:pt x="1169" y="0"/>
                    <a:pt x="1169" y="0"/>
                  </a:cubicBezTo>
                  <a:cubicBezTo>
                    <a:pt x="1163" y="3"/>
                    <a:pt x="1163" y="3"/>
                    <a:pt x="1163" y="3"/>
                  </a:cubicBezTo>
                  <a:cubicBezTo>
                    <a:pt x="1073" y="48"/>
                    <a:pt x="971" y="48"/>
                    <a:pt x="882" y="3"/>
                  </a:cubicBezTo>
                  <a:cubicBezTo>
                    <a:pt x="875" y="0"/>
                    <a:pt x="875" y="0"/>
                    <a:pt x="87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47" y="0"/>
                    <a:pt x="0" y="48"/>
                    <a:pt x="0" y="108"/>
                  </a:cubicBezTo>
                  <a:cubicBezTo>
                    <a:pt x="0" y="169"/>
                    <a:pt x="47" y="217"/>
                    <a:pt x="108" y="217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3" y="585"/>
                    <a:pt x="3" y="585"/>
                    <a:pt x="3" y="585"/>
                  </a:cubicBezTo>
                  <a:cubicBezTo>
                    <a:pt x="3" y="585"/>
                    <a:pt x="3" y="585"/>
                    <a:pt x="3" y="585"/>
                  </a:cubicBezTo>
                  <a:cubicBezTo>
                    <a:pt x="0" y="591"/>
                    <a:pt x="0" y="597"/>
                    <a:pt x="0" y="601"/>
                  </a:cubicBezTo>
                  <a:cubicBezTo>
                    <a:pt x="9" y="722"/>
                    <a:pt x="108" y="818"/>
                    <a:pt x="233" y="818"/>
                  </a:cubicBezTo>
                  <a:cubicBezTo>
                    <a:pt x="354" y="818"/>
                    <a:pt x="456" y="722"/>
                    <a:pt x="466" y="601"/>
                  </a:cubicBezTo>
                  <a:cubicBezTo>
                    <a:pt x="466" y="594"/>
                    <a:pt x="466" y="591"/>
                    <a:pt x="463" y="585"/>
                  </a:cubicBezTo>
                  <a:cubicBezTo>
                    <a:pt x="463" y="585"/>
                    <a:pt x="463" y="585"/>
                    <a:pt x="463" y="585"/>
                  </a:cubicBezTo>
                  <a:cubicBezTo>
                    <a:pt x="284" y="217"/>
                    <a:pt x="284" y="217"/>
                    <a:pt x="284" y="217"/>
                  </a:cubicBezTo>
                  <a:cubicBezTo>
                    <a:pt x="584" y="217"/>
                    <a:pt x="584" y="217"/>
                    <a:pt x="584" y="217"/>
                  </a:cubicBezTo>
                  <a:cubicBezTo>
                    <a:pt x="584" y="907"/>
                    <a:pt x="584" y="907"/>
                    <a:pt x="584" y="907"/>
                  </a:cubicBezTo>
                  <a:cubicBezTo>
                    <a:pt x="712" y="907"/>
                    <a:pt x="712" y="907"/>
                    <a:pt x="712" y="907"/>
                  </a:cubicBezTo>
                  <a:cubicBezTo>
                    <a:pt x="712" y="1543"/>
                    <a:pt x="712" y="1543"/>
                    <a:pt x="712" y="1543"/>
                  </a:cubicBezTo>
                  <a:cubicBezTo>
                    <a:pt x="1329" y="1543"/>
                    <a:pt x="1329" y="1543"/>
                    <a:pt x="1329" y="1543"/>
                  </a:cubicBezTo>
                  <a:cubicBezTo>
                    <a:pt x="1329" y="907"/>
                    <a:pt x="1329" y="907"/>
                    <a:pt x="1329" y="907"/>
                  </a:cubicBezTo>
                  <a:cubicBezTo>
                    <a:pt x="1457" y="907"/>
                    <a:pt x="1457" y="907"/>
                    <a:pt x="1457" y="907"/>
                  </a:cubicBezTo>
                  <a:cubicBezTo>
                    <a:pt x="1457" y="217"/>
                    <a:pt x="1457" y="217"/>
                    <a:pt x="1457" y="217"/>
                  </a:cubicBezTo>
                  <a:cubicBezTo>
                    <a:pt x="1757" y="217"/>
                    <a:pt x="1757" y="217"/>
                    <a:pt x="1757" y="217"/>
                  </a:cubicBezTo>
                  <a:cubicBezTo>
                    <a:pt x="1584" y="585"/>
                    <a:pt x="1584" y="585"/>
                    <a:pt x="1584" y="585"/>
                  </a:cubicBezTo>
                  <a:cubicBezTo>
                    <a:pt x="1584" y="585"/>
                    <a:pt x="1584" y="585"/>
                    <a:pt x="1584" y="585"/>
                  </a:cubicBezTo>
                  <a:cubicBezTo>
                    <a:pt x="1581" y="591"/>
                    <a:pt x="1581" y="595"/>
                    <a:pt x="1581" y="601"/>
                  </a:cubicBezTo>
                  <a:cubicBezTo>
                    <a:pt x="1591" y="722"/>
                    <a:pt x="1690" y="818"/>
                    <a:pt x="1814" y="818"/>
                  </a:cubicBezTo>
                  <a:cubicBezTo>
                    <a:pt x="1939" y="818"/>
                    <a:pt x="2038" y="722"/>
                    <a:pt x="2048" y="601"/>
                  </a:cubicBezTo>
                  <a:cubicBezTo>
                    <a:pt x="2045" y="598"/>
                    <a:pt x="2045" y="591"/>
                    <a:pt x="2041" y="585"/>
                  </a:cubicBezTo>
                  <a:close/>
                  <a:moveTo>
                    <a:pt x="233" y="259"/>
                  </a:moveTo>
                  <a:cubicBezTo>
                    <a:pt x="383" y="566"/>
                    <a:pt x="383" y="566"/>
                    <a:pt x="383" y="566"/>
                  </a:cubicBezTo>
                  <a:cubicBezTo>
                    <a:pt x="83" y="566"/>
                    <a:pt x="83" y="566"/>
                    <a:pt x="83" y="566"/>
                  </a:cubicBezTo>
                  <a:lnTo>
                    <a:pt x="233" y="259"/>
                  </a:lnTo>
                  <a:close/>
                  <a:moveTo>
                    <a:pt x="233" y="754"/>
                  </a:moveTo>
                  <a:cubicBezTo>
                    <a:pt x="156" y="754"/>
                    <a:pt x="89" y="703"/>
                    <a:pt x="70" y="629"/>
                  </a:cubicBezTo>
                  <a:cubicBezTo>
                    <a:pt x="396" y="629"/>
                    <a:pt x="396" y="629"/>
                    <a:pt x="396" y="629"/>
                  </a:cubicBezTo>
                  <a:cubicBezTo>
                    <a:pt x="374" y="703"/>
                    <a:pt x="310" y="754"/>
                    <a:pt x="233" y="754"/>
                  </a:cubicBezTo>
                  <a:close/>
                  <a:moveTo>
                    <a:pt x="1396" y="153"/>
                  </a:moveTo>
                  <a:cubicBezTo>
                    <a:pt x="1396" y="843"/>
                    <a:pt x="1396" y="843"/>
                    <a:pt x="1396" y="843"/>
                  </a:cubicBezTo>
                  <a:cubicBezTo>
                    <a:pt x="1268" y="843"/>
                    <a:pt x="1268" y="843"/>
                    <a:pt x="1268" y="843"/>
                  </a:cubicBezTo>
                  <a:cubicBezTo>
                    <a:pt x="1268" y="1479"/>
                    <a:pt x="1268" y="1479"/>
                    <a:pt x="1268" y="1479"/>
                  </a:cubicBezTo>
                  <a:cubicBezTo>
                    <a:pt x="1054" y="1479"/>
                    <a:pt x="1054" y="1479"/>
                    <a:pt x="1054" y="1479"/>
                  </a:cubicBezTo>
                  <a:cubicBezTo>
                    <a:pt x="1054" y="1007"/>
                    <a:pt x="1054" y="1007"/>
                    <a:pt x="1054" y="1007"/>
                  </a:cubicBezTo>
                  <a:cubicBezTo>
                    <a:pt x="990" y="1007"/>
                    <a:pt x="990" y="1007"/>
                    <a:pt x="990" y="1007"/>
                  </a:cubicBezTo>
                  <a:cubicBezTo>
                    <a:pt x="990" y="1479"/>
                    <a:pt x="990" y="1479"/>
                    <a:pt x="990" y="1479"/>
                  </a:cubicBezTo>
                  <a:cubicBezTo>
                    <a:pt x="776" y="1479"/>
                    <a:pt x="776" y="1479"/>
                    <a:pt x="776" y="1479"/>
                  </a:cubicBezTo>
                  <a:cubicBezTo>
                    <a:pt x="776" y="844"/>
                    <a:pt x="776" y="844"/>
                    <a:pt x="776" y="844"/>
                  </a:cubicBezTo>
                  <a:cubicBezTo>
                    <a:pt x="648" y="844"/>
                    <a:pt x="648" y="844"/>
                    <a:pt x="648" y="844"/>
                  </a:cubicBezTo>
                  <a:cubicBezTo>
                    <a:pt x="648" y="153"/>
                    <a:pt x="648" y="153"/>
                    <a:pt x="648" y="153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83" y="153"/>
                    <a:pt x="63" y="134"/>
                    <a:pt x="63" y="108"/>
                  </a:cubicBezTo>
                  <a:cubicBezTo>
                    <a:pt x="63" y="83"/>
                    <a:pt x="82" y="64"/>
                    <a:pt x="108" y="64"/>
                  </a:cubicBezTo>
                  <a:cubicBezTo>
                    <a:pt x="859" y="64"/>
                    <a:pt x="859" y="64"/>
                    <a:pt x="859" y="64"/>
                  </a:cubicBezTo>
                  <a:cubicBezTo>
                    <a:pt x="961" y="111"/>
                    <a:pt x="1083" y="111"/>
                    <a:pt x="1185" y="64"/>
                  </a:cubicBezTo>
                  <a:cubicBezTo>
                    <a:pt x="1936" y="64"/>
                    <a:pt x="1936" y="64"/>
                    <a:pt x="1936" y="64"/>
                  </a:cubicBezTo>
                  <a:cubicBezTo>
                    <a:pt x="1961" y="64"/>
                    <a:pt x="1980" y="83"/>
                    <a:pt x="1980" y="108"/>
                  </a:cubicBezTo>
                  <a:cubicBezTo>
                    <a:pt x="1980" y="134"/>
                    <a:pt x="1961" y="153"/>
                    <a:pt x="1936" y="153"/>
                  </a:cubicBezTo>
                  <a:lnTo>
                    <a:pt x="1396" y="153"/>
                  </a:lnTo>
                  <a:close/>
                  <a:moveTo>
                    <a:pt x="1961" y="569"/>
                  </a:moveTo>
                  <a:cubicBezTo>
                    <a:pt x="1661" y="569"/>
                    <a:pt x="1661" y="569"/>
                    <a:pt x="1661" y="569"/>
                  </a:cubicBezTo>
                  <a:cubicBezTo>
                    <a:pt x="1811" y="262"/>
                    <a:pt x="1811" y="262"/>
                    <a:pt x="1811" y="262"/>
                  </a:cubicBezTo>
                  <a:lnTo>
                    <a:pt x="1961" y="569"/>
                  </a:lnTo>
                  <a:close/>
                  <a:moveTo>
                    <a:pt x="1811" y="754"/>
                  </a:moveTo>
                  <a:cubicBezTo>
                    <a:pt x="1735" y="754"/>
                    <a:pt x="1668" y="703"/>
                    <a:pt x="1648" y="629"/>
                  </a:cubicBezTo>
                  <a:cubicBezTo>
                    <a:pt x="1974" y="629"/>
                    <a:pt x="1974" y="629"/>
                    <a:pt x="1974" y="629"/>
                  </a:cubicBezTo>
                  <a:cubicBezTo>
                    <a:pt x="1955" y="703"/>
                    <a:pt x="1888" y="754"/>
                    <a:pt x="1811" y="7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37" name="Group 108">
            <a:extLst>
              <a:ext uri="{FF2B5EF4-FFF2-40B4-BE49-F238E27FC236}">
                <a16:creationId xmlns:a16="http://schemas.microsoft.com/office/drawing/2014/main" id="{8433C448-1BEC-4EE5-A9BD-743F0B598D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4461" y="5643502"/>
            <a:ext cx="930275" cy="885495"/>
            <a:chOff x="2366" y="3478"/>
            <a:chExt cx="644" cy="613"/>
          </a:xfrm>
        </p:grpSpPr>
        <p:sp>
          <p:nvSpPr>
            <p:cNvPr id="139" name="Oval 109">
              <a:extLst>
                <a:ext uri="{FF2B5EF4-FFF2-40B4-BE49-F238E27FC236}">
                  <a16:creationId xmlns:a16="http://schemas.microsoft.com/office/drawing/2014/main" id="{FCF48537-4AD3-40BF-AD3D-021217AC3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551"/>
              <a:ext cx="484" cy="484"/>
            </a:xfrm>
            <a:prstGeom prst="ellipse">
              <a:avLst/>
            </a:prstGeom>
            <a:solidFill>
              <a:srgbClr val="5E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0" name="Freeform 110">
              <a:extLst>
                <a:ext uri="{FF2B5EF4-FFF2-40B4-BE49-F238E27FC236}">
                  <a16:creationId xmlns:a16="http://schemas.microsoft.com/office/drawing/2014/main" id="{A12F3A4F-4F50-48EE-A31C-8CC4D2EF8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3933"/>
              <a:ext cx="534" cy="158"/>
            </a:xfrm>
            <a:custGeom>
              <a:avLst/>
              <a:gdLst>
                <a:gd name="T0" fmla="*/ 1651 w 1827"/>
                <a:gd name="T1" fmla="*/ 0 h 539"/>
                <a:gd name="T2" fmla="*/ 177 w 1827"/>
                <a:gd name="T3" fmla="*/ 0 h 539"/>
                <a:gd name="T4" fmla="*/ 0 w 1827"/>
                <a:gd name="T5" fmla="*/ 177 h 539"/>
                <a:gd name="T6" fmla="*/ 0 w 1827"/>
                <a:gd name="T7" fmla="*/ 418 h 539"/>
                <a:gd name="T8" fmla="*/ 103 w 1827"/>
                <a:gd name="T9" fmla="*/ 418 h 539"/>
                <a:gd name="T10" fmla="*/ 224 w 1827"/>
                <a:gd name="T11" fmla="*/ 539 h 539"/>
                <a:gd name="T12" fmla="*/ 1603 w 1827"/>
                <a:gd name="T13" fmla="*/ 539 h 539"/>
                <a:gd name="T14" fmla="*/ 1724 w 1827"/>
                <a:gd name="T15" fmla="*/ 418 h 539"/>
                <a:gd name="T16" fmla="*/ 1827 w 1827"/>
                <a:gd name="T17" fmla="*/ 418 h 539"/>
                <a:gd name="T18" fmla="*/ 1827 w 1827"/>
                <a:gd name="T19" fmla="*/ 271 h 539"/>
                <a:gd name="T20" fmla="*/ 1827 w 1827"/>
                <a:gd name="T21" fmla="*/ 177 h 539"/>
                <a:gd name="T22" fmla="*/ 1651 w 1827"/>
                <a:gd name="T2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7" h="539">
                  <a:moveTo>
                    <a:pt x="165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79" y="0"/>
                    <a:pt x="0" y="79"/>
                    <a:pt x="0" y="177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3" y="418"/>
                    <a:pt x="103" y="418"/>
                    <a:pt x="103" y="418"/>
                  </a:cubicBezTo>
                  <a:cubicBezTo>
                    <a:pt x="103" y="483"/>
                    <a:pt x="156" y="539"/>
                    <a:pt x="224" y="539"/>
                  </a:cubicBezTo>
                  <a:cubicBezTo>
                    <a:pt x="1603" y="539"/>
                    <a:pt x="1603" y="539"/>
                    <a:pt x="1603" y="539"/>
                  </a:cubicBezTo>
                  <a:cubicBezTo>
                    <a:pt x="1668" y="539"/>
                    <a:pt x="1724" y="486"/>
                    <a:pt x="1724" y="418"/>
                  </a:cubicBezTo>
                  <a:cubicBezTo>
                    <a:pt x="1827" y="418"/>
                    <a:pt x="1827" y="418"/>
                    <a:pt x="1827" y="418"/>
                  </a:cubicBezTo>
                  <a:cubicBezTo>
                    <a:pt x="1827" y="271"/>
                    <a:pt x="1827" y="271"/>
                    <a:pt x="1827" y="271"/>
                  </a:cubicBezTo>
                  <a:cubicBezTo>
                    <a:pt x="1827" y="177"/>
                    <a:pt x="1827" y="177"/>
                    <a:pt x="1827" y="177"/>
                  </a:cubicBezTo>
                  <a:cubicBezTo>
                    <a:pt x="1827" y="79"/>
                    <a:pt x="1748" y="0"/>
                    <a:pt x="1651" y="0"/>
                  </a:cubicBez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111">
              <a:extLst>
                <a:ext uri="{FF2B5EF4-FFF2-40B4-BE49-F238E27FC236}">
                  <a16:creationId xmlns:a16="http://schemas.microsoft.com/office/drawing/2014/main" id="{6FEC7FB9-54C7-4441-A729-B4B0B614B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6" y="3867"/>
              <a:ext cx="552" cy="197"/>
            </a:xfrm>
            <a:custGeom>
              <a:avLst/>
              <a:gdLst>
                <a:gd name="T0" fmla="*/ 1680 w 1886"/>
                <a:gd name="T1" fmla="*/ 194 h 672"/>
                <a:gd name="T2" fmla="*/ 1217 w 1886"/>
                <a:gd name="T3" fmla="*/ 194 h 672"/>
                <a:gd name="T4" fmla="*/ 1217 w 1886"/>
                <a:gd name="T5" fmla="*/ 0 h 672"/>
                <a:gd name="T6" fmla="*/ 669 w 1886"/>
                <a:gd name="T7" fmla="*/ 0 h 672"/>
                <a:gd name="T8" fmla="*/ 669 w 1886"/>
                <a:gd name="T9" fmla="*/ 194 h 672"/>
                <a:gd name="T10" fmla="*/ 206 w 1886"/>
                <a:gd name="T11" fmla="*/ 194 h 672"/>
                <a:gd name="T12" fmla="*/ 0 w 1886"/>
                <a:gd name="T13" fmla="*/ 401 h 672"/>
                <a:gd name="T14" fmla="*/ 0 w 1886"/>
                <a:gd name="T15" fmla="*/ 642 h 672"/>
                <a:gd name="T16" fmla="*/ 29 w 1886"/>
                <a:gd name="T17" fmla="*/ 672 h 672"/>
                <a:gd name="T18" fmla="*/ 1857 w 1886"/>
                <a:gd name="T19" fmla="*/ 672 h 672"/>
                <a:gd name="T20" fmla="*/ 1886 w 1886"/>
                <a:gd name="T21" fmla="*/ 642 h 672"/>
                <a:gd name="T22" fmla="*/ 1886 w 1886"/>
                <a:gd name="T23" fmla="*/ 401 h 672"/>
                <a:gd name="T24" fmla="*/ 1680 w 1886"/>
                <a:gd name="T25" fmla="*/ 194 h 672"/>
                <a:gd name="T26" fmla="*/ 728 w 1886"/>
                <a:gd name="T27" fmla="*/ 61 h 672"/>
                <a:gd name="T28" fmla="*/ 1158 w 1886"/>
                <a:gd name="T29" fmla="*/ 61 h 672"/>
                <a:gd name="T30" fmla="*/ 1158 w 1886"/>
                <a:gd name="T31" fmla="*/ 194 h 672"/>
                <a:gd name="T32" fmla="*/ 728 w 1886"/>
                <a:gd name="T33" fmla="*/ 194 h 672"/>
                <a:gd name="T34" fmla="*/ 728 w 1886"/>
                <a:gd name="T35" fmla="*/ 61 h 672"/>
                <a:gd name="T36" fmla="*/ 1827 w 1886"/>
                <a:gd name="T37" fmla="*/ 613 h 672"/>
                <a:gd name="T38" fmla="*/ 58 w 1886"/>
                <a:gd name="T39" fmla="*/ 613 h 672"/>
                <a:gd name="T40" fmla="*/ 58 w 1886"/>
                <a:gd name="T41" fmla="*/ 400 h 672"/>
                <a:gd name="T42" fmla="*/ 206 w 1886"/>
                <a:gd name="T43" fmla="*/ 253 h 672"/>
                <a:gd name="T44" fmla="*/ 1679 w 1886"/>
                <a:gd name="T45" fmla="*/ 253 h 672"/>
                <a:gd name="T46" fmla="*/ 1827 w 1886"/>
                <a:gd name="T47" fmla="*/ 400 h 672"/>
                <a:gd name="T48" fmla="*/ 1827 w 1886"/>
                <a:gd name="T49" fmla="*/ 613 h 672"/>
                <a:gd name="T50" fmla="*/ 1827 w 1886"/>
                <a:gd name="T51" fmla="*/ 61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86" h="672">
                  <a:moveTo>
                    <a:pt x="1680" y="194"/>
                  </a:moveTo>
                  <a:cubicBezTo>
                    <a:pt x="1217" y="194"/>
                    <a:pt x="1217" y="194"/>
                    <a:pt x="1217" y="194"/>
                  </a:cubicBezTo>
                  <a:cubicBezTo>
                    <a:pt x="1217" y="0"/>
                    <a:pt x="1217" y="0"/>
                    <a:pt x="121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194"/>
                    <a:pt x="669" y="194"/>
                    <a:pt x="669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94" y="194"/>
                    <a:pt x="0" y="286"/>
                    <a:pt x="0" y="401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60"/>
                    <a:pt x="11" y="672"/>
                    <a:pt x="29" y="672"/>
                  </a:cubicBezTo>
                  <a:cubicBezTo>
                    <a:pt x="1857" y="672"/>
                    <a:pt x="1857" y="672"/>
                    <a:pt x="1857" y="672"/>
                  </a:cubicBezTo>
                  <a:cubicBezTo>
                    <a:pt x="1874" y="672"/>
                    <a:pt x="1886" y="660"/>
                    <a:pt x="1886" y="642"/>
                  </a:cubicBezTo>
                  <a:cubicBezTo>
                    <a:pt x="1886" y="401"/>
                    <a:pt x="1886" y="401"/>
                    <a:pt x="1886" y="401"/>
                  </a:cubicBezTo>
                  <a:cubicBezTo>
                    <a:pt x="1886" y="286"/>
                    <a:pt x="1795" y="194"/>
                    <a:pt x="1680" y="194"/>
                  </a:cubicBezTo>
                  <a:close/>
                  <a:moveTo>
                    <a:pt x="728" y="61"/>
                  </a:moveTo>
                  <a:cubicBezTo>
                    <a:pt x="1158" y="61"/>
                    <a:pt x="1158" y="61"/>
                    <a:pt x="1158" y="61"/>
                  </a:cubicBezTo>
                  <a:cubicBezTo>
                    <a:pt x="1158" y="194"/>
                    <a:pt x="1158" y="194"/>
                    <a:pt x="1158" y="194"/>
                  </a:cubicBezTo>
                  <a:cubicBezTo>
                    <a:pt x="728" y="194"/>
                    <a:pt x="728" y="194"/>
                    <a:pt x="728" y="194"/>
                  </a:cubicBezTo>
                  <a:lnTo>
                    <a:pt x="728" y="61"/>
                  </a:lnTo>
                  <a:close/>
                  <a:moveTo>
                    <a:pt x="1827" y="613"/>
                  </a:moveTo>
                  <a:cubicBezTo>
                    <a:pt x="58" y="613"/>
                    <a:pt x="58" y="613"/>
                    <a:pt x="58" y="613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58" y="321"/>
                    <a:pt x="123" y="253"/>
                    <a:pt x="206" y="253"/>
                  </a:cubicBezTo>
                  <a:cubicBezTo>
                    <a:pt x="1679" y="253"/>
                    <a:pt x="1679" y="253"/>
                    <a:pt x="1679" y="253"/>
                  </a:cubicBezTo>
                  <a:cubicBezTo>
                    <a:pt x="1759" y="253"/>
                    <a:pt x="1827" y="318"/>
                    <a:pt x="1827" y="400"/>
                  </a:cubicBezTo>
                  <a:cubicBezTo>
                    <a:pt x="1827" y="613"/>
                    <a:pt x="1827" y="613"/>
                    <a:pt x="1827" y="613"/>
                  </a:cubicBezTo>
                  <a:cubicBezTo>
                    <a:pt x="1827" y="613"/>
                    <a:pt x="1827" y="613"/>
                    <a:pt x="1827" y="6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Rectangle 112">
              <a:extLst>
                <a:ext uri="{FF2B5EF4-FFF2-40B4-BE49-F238E27FC236}">
                  <a16:creationId xmlns:a16="http://schemas.microsoft.com/office/drawing/2014/main" id="{439DCCCB-75D7-4E03-9A1B-5CFC5DF59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3985"/>
              <a:ext cx="17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Rectangle 113">
              <a:extLst>
                <a:ext uri="{FF2B5EF4-FFF2-40B4-BE49-F238E27FC236}">
                  <a16:creationId xmlns:a16="http://schemas.microsoft.com/office/drawing/2014/main" id="{4EC1E33C-903A-45FF-BFD4-2DA9DA5AD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3985"/>
              <a:ext cx="18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" name="Rectangle 114">
              <a:extLst>
                <a:ext uri="{FF2B5EF4-FFF2-40B4-BE49-F238E27FC236}">
                  <a16:creationId xmlns:a16="http://schemas.microsoft.com/office/drawing/2014/main" id="{B22D8CA0-4185-401E-997A-D298BF94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3985"/>
              <a:ext cx="17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115">
              <a:extLst>
                <a:ext uri="{FF2B5EF4-FFF2-40B4-BE49-F238E27FC236}">
                  <a16:creationId xmlns:a16="http://schemas.microsoft.com/office/drawing/2014/main" id="{F4E31359-134D-4E97-A8BF-971790839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3549"/>
              <a:ext cx="143" cy="298"/>
            </a:xfrm>
            <a:custGeom>
              <a:avLst/>
              <a:gdLst>
                <a:gd name="T0" fmla="*/ 65 w 490"/>
                <a:gd name="T1" fmla="*/ 358 h 1019"/>
                <a:gd name="T2" fmla="*/ 375 w 490"/>
                <a:gd name="T3" fmla="*/ 64 h 1019"/>
                <a:gd name="T4" fmla="*/ 448 w 490"/>
                <a:gd name="T5" fmla="*/ 69 h 1019"/>
                <a:gd name="T6" fmla="*/ 490 w 490"/>
                <a:gd name="T7" fmla="*/ 14 h 1019"/>
                <a:gd name="T8" fmla="*/ 375 w 490"/>
                <a:gd name="T9" fmla="*/ 2 h 1019"/>
                <a:gd name="T10" fmla="*/ 9 w 490"/>
                <a:gd name="T11" fmla="*/ 356 h 1019"/>
                <a:gd name="T12" fmla="*/ 94 w 490"/>
                <a:gd name="T13" fmla="*/ 636 h 1019"/>
                <a:gd name="T14" fmla="*/ 210 w 490"/>
                <a:gd name="T15" fmla="*/ 939 h 1019"/>
                <a:gd name="T16" fmla="*/ 210 w 490"/>
                <a:gd name="T17" fmla="*/ 1019 h 1019"/>
                <a:gd name="T18" fmla="*/ 269 w 490"/>
                <a:gd name="T19" fmla="*/ 1019 h 1019"/>
                <a:gd name="T20" fmla="*/ 269 w 490"/>
                <a:gd name="T21" fmla="*/ 939 h 1019"/>
                <a:gd name="T22" fmla="*/ 139 w 490"/>
                <a:gd name="T23" fmla="*/ 594 h 1019"/>
                <a:gd name="T24" fmla="*/ 65 w 490"/>
                <a:gd name="T25" fmla="*/ 35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0" h="1019">
                  <a:moveTo>
                    <a:pt x="65" y="358"/>
                  </a:moveTo>
                  <a:cubicBezTo>
                    <a:pt x="80" y="196"/>
                    <a:pt x="213" y="70"/>
                    <a:pt x="375" y="64"/>
                  </a:cubicBezTo>
                  <a:cubicBezTo>
                    <a:pt x="400" y="63"/>
                    <a:pt x="425" y="65"/>
                    <a:pt x="448" y="69"/>
                  </a:cubicBezTo>
                  <a:cubicBezTo>
                    <a:pt x="461" y="50"/>
                    <a:pt x="475" y="31"/>
                    <a:pt x="490" y="14"/>
                  </a:cubicBezTo>
                  <a:cubicBezTo>
                    <a:pt x="453" y="4"/>
                    <a:pt x="414" y="0"/>
                    <a:pt x="375" y="2"/>
                  </a:cubicBezTo>
                  <a:cubicBezTo>
                    <a:pt x="183" y="14"/>
                    <a:pt x="27" y="164"/>
                    <a:pt x="9" y="356"/>
                  </a:cubicBezTo>
                  <a:cubicBezTo>
                    <a:pt x="0" y="456"/>
                    <a:pt x="30" y="556"/>
                    <a:pt x="94" y="636"/>
                  </a:cubicBezTo>
                  <a:cubicBezTo>
                    <a:pt x="169" y="727"/>
                    <a:pt x="210" y="833"/>
                    <a:pt x="210" y="939"/>
                  </a:cubicBezTo>
                  <a:cubicBezTo>
                    <a:pt x="210" y="1019"/>
                    <a:pt x="210" y="1019"/>
                    <a:pt x="210" y="1019"/>
                  </a:cubicBezTo>
                  <a:cubicBezTo>
                    <a:pt x="269" y="1019"/>
                    <a:pt x="269" y="1019"/>
                    <a:pt x="269" y="1019"/>
                  </a:cubicBezTo>
                  <a:cubicBezTo>
                    <a:pt x="269" y="939"/>
                    <a:pt x="269" y="939"/>
                    <a:pt x="269" y="939"/>
                  </a:cubicBezTo>
                  <a:cubicBezTo>
                    <a:pt x="269" y="815"/>
                    <a:pt x="225" y="698"/>
                    <a:pt x="139" y="594"/>
                  </a:cubicBezTo>
                  <a:cubicBezTo>
                    <a:pt x="86" y="530"/>
                    <a:pt x="60" y="444"/>
                    <a:pt x="65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Freeform 116">
              <a:extLst>
                <a:ext uri="{FF2B5EF4-FFF2-40B4-BE49-F238E27FC236}">
                  <a16:creationId xmlns:a16="http://schemas.microsoft.com/office/drawing/2014/main" id="{6BE219A3-1EFE-4C77-90F7-89D820472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805"/>
              <a:ext cx="18" cy="42"/>
            </a:xfrm>
            <a:custGeom>
              <a:avLst/>
              <a:gdLst>
                <a:gd name="T0" fmla="*/ 5 w 60"/>
                <a:gd name="T1" fmla="*/ 0 h 146"/>
                <a:gd name="T2" fmla="*/ 0 w 60"/>
                <a:gd name="T3" fmla="*/ 78 h 146"/>
                <a:gd name="T4" fmla="*/ 0 w 60"/>
                <a:gd name="T5" fmla="*/ 146 h 146"/>
                <a:gd name="T6" fmla="*/ 59 w 60"/>
                <a:gd name="T7" fmla="*/ 146 h 146"/>
                <a:gd name="T8" fmla="*/ 59 w 60"/>
                <a:gd name="T9" fmla="*/ 78 h 146"/>
                <a:gd name="T10" fmla="*/ 60 w 60"/>
                <a:gd name="T11" fmla="*/ 50 h 146"/>
                <a:gd name="T12" fmla="*/ 5 w 60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46">
                  <a:moveTo>
                    <a:pt x="5" y="0"/>
                  </a:moveTo>
                  <a:cubicBezTo>
                    <a:pt x="2" y="25"/>
                    <a:pt x="0" y="52"/>
                    <a:pt x="0" y="7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69"/>
                    <a:pt x="59" y="59"/>
                    <a:pt x="60" y="50"/>
                  </a:cubicBezTo>
                  <a:cubicBezTo>
                    <a:pt x="41" y="34"/>
                    <a:pt x="23" y="17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Freeform 117">
              <a:extLst>
                <a:ext uri="{FF2B5EF4-FFF2-40B4-BE49-F238E27FC236}">
                  <a16:creationId xmlns:a16="http://schemas.microsoft.com/office/drawing/2014/main" id="{F4466B95-A923-4590-A597-F2EACAC3D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3525"/>
              <a:ext cx="298" cy="298"/>
            </a:xfrm>
            <a:custGeom>
              <a:avLst/>
              <a:gdLst>
                <a:gd name="T0" fmla="*/ 508 w 1017"/>
                <a:gd name="T1" fmla="*/ 0 h 1017"/>
                <a:gd name="T2" fmla="*/ 0 w 1017"/>
                <a:gd name="T3" fmla="*/ 509 h 1017"/>
                <a:gd name="T4" fmla="*/ 508 w 1017"/>
                <a:gd name="T5" fmla="*/ 1017 h 1017"/>
                <a:gd name="T6" fmla="*/ 1017 w 1017"/>
                <a:gd name="T7" fmla="*/ 509 h 1017"/>
                <a:gd name="T8" fmla="*/ 508 w 1017"/>
                <a:gd name="T9" fmla="*/ 0 h 1017"/>
                <a:gd name="T10" fmla="*/ 525 w 1017"/>
                <a:gd name="T11" fmla="*/ 647 h 1017"/>
                <a:gd name="T12" fmla="*/ 436 w 1017"/>
                <a:gd name="T13" fmla="*/ 738 h 1017"/>
                <a:gd name="T14" fmla="*/ 366 w 1017"/>
                <a:gd name="T15" fmla="*/ 670 h 1017"/>
                <a:gd name="T16" fmla="*/ 345 w 1017"/>
                <a:gd name="T17" fmla="*/ 647 h 1017"/>
                <a:gd name="T18" fmla="*/ 212 w 1017"/>
                <a:gd name="T19" fmla="*/ 515 h 1017"/>
                <a:gd name="T20" fmla="*/ 303 w 1017"/>
                <a:gd name="T21" fmla="*/ 426 h 1017"/>
                <a:gd name="T22" fmla="*/ 436 w 1017"/>
                <a:gd name="T23" fmla="*/ 558 h 1017"/>
                <a:gd name="T24" fmla="*/ 714 w 1017"/>
                <a:gd name="T25" fmla="*/ 279 h 1017"/>
                <a:gd name="T26" fmla="*/ 805 w 1017"/>
                <a:gd name="T27" fmla="*/ 370 h 1017"/>
                <a:gd name="T28" fmla="*/ 525 w 1017"/>
                <a:gd name="T29" fmla="*/ 64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7" h="1017">
                  <a:moveTo>
                    <a:pt x="508" y="0"/>
                  </a:moveTo>
                  <a:cubicBezTo>
                    <a:pt x="228" y="0"/>
                    <a:pt x="0" y="228"/>
                    <a:pt x="0" y="509"/>
                  </a:cubicBezTo>
                  <a:cubicBezTo>
                    <a:pt x="0" y="789"/>
                    <a:pt x="228" y="1017"/>
                    <a:pt x="508" y="1017"/>
                  </a:cubicBezTo>
                  <a:cubicBezTo>
                    <a:pt x="789" y="1017"/>
                    <a:pt x="1017" y="789"/>
                    <a:pt x="1017" y="509"/>
                  </a:cubicBezTo>
                  <a:cubicBezTo>
                    <a:pt x="1017" y="228"/>
                    <a:pt x="789" y="0"/>
                    <a:pt x="508" y="0"/>
                  </a:cubicBezTo>
                  <a:close/>
                  <a:moveTo>
                    <a:pt x="525" y="647"/>
                  </a:moveTo>
                  <a:cubicBezTo>
                    <a:pt x="436" y="738"/>
                    <a:pt x="436" y="738"/>
                    <a:pt x="436" y="738"/>
                  </a:cubicBezTo>
                  <a:cubicBezTo>
                    <a:pt x="366" y="670"/>
                    <a:pt x="366" y="670"/>
                    <a:pt x="366" y="670"/>
                  </a:cubicBezTo>
                  <a:cubicBezTo>
                    <a:pt x="345" y="647"/>
                    <a:pt x="345" y="647"/>
                    <a:pt x="345" y="647"/>
                  </a:cubicBezTo>
                  <a:cubicBezTo>
                    <a:pt x="212" y="515"/>
                    <a:pt x="212" y="515"/>
                    <a:pt x="212" y="515"/>
                  </a:cubicBezTo>
                  <a:cubicBezTo>
                    <a:pt x="303" y="426"/>
                    <a:pt x="303" y="426"/>
                    <a:pt x="303" y="426"/>
                  </a:cubicBezTo>
                  <a:cubicBezTo>
                    <a:pt x="436" y="558"/>
                    <a:pt x="436" y="558"/>
                    <a:pt x="436" y="558"/>
                  </a:cubicBezTo>
                  <a:cubicBezTo>
                    <a:pt x="714" y="279"/>
                    <a:pt x="714" y="279"/>
                    <a:pt x="714" y="279"/>
                  </a:cubicBezTo>
                  <a:cubicBezTo>
                    <a:pt x="805" y="370"/>
                    <a:pt x="805" y="370"/>
                    <a:pt x="805" y="370"/>
                  </a:cubicBezTo>
                  <a:lnTo>
                    <a:pt x="525" y="647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Freeform 118">
              <a:extLst>
                <a:ext uri="{FF2B5EF4-FFF2-40B4-BE49-F238E27FC236}">
                  <a16:creationId xmlns:a16="http://schemas.microsoft.com/office/drawing/2014/main" id="{1A4DB011-470F-493D-8E4C-0FFD7730B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8" y="3478"/>
              <a:ext cx="392" cy="393"/>
            </a:xfrm>
            <a:custGeom>
              <a:avLst/>
              <a:gdLst>
                <a:gd name="T0" fmla="*/ 1144 w 1341"/>
                <a:gd name="T1" fmla="*/ 197 h 1341"/>
                <a:gd name="T2" fmla="*/ 670 w 1341"/>
                <a:gd name="T3" fmla="*/ 0 h 1341"/>
                <a:gd name="T4" fmla="*/ 197 w 1341"/>
                <a:gd name="T5" fmla="*/ 197 h 1341"/>
                <a:gd name="T6" fmla="*/ 0 w 1341"/>
                <a:gd name="T7" fmla="*/ 671 h 1341"/>
                <a:gd name="T8" fmla="*/ 197 w 1341"/>
                <a:gd name="T9" fmla="*/ 1144 h 1341"/>
                <a:gd name="T10" fmla="*/ 670 w 1341"/>
                <a:gd name="T11" fmla="*/ 1341 h 1341"/>
                <a:gd name="T12" fmla="*/ 1144 w 1341"/>
                <a:gd name="T13" fmla="*/ 1144 h 1341"/>
                <a:gd name="T14" fmla="*/ 1341 w 1341"/>
                <a:gd name="T15" fmla="*/ 671 h 1341"/>
                <a:gd name="T16" fmla="*/ 1144 w 1341"/>
                <a:gd name="T17" fmla="*/ 197 h 1341"/>
                <a:gd name="T18" fmla="*/ 670 w 1341"/>
                <a:gd name="T19" fmla="*/ 1284 h 1341"/>
                <a:gd name="T20" fmla="*/ 57 w 1341"/>
                <a:gd name="T21" fmla="*/ 671 h 1341"/>
                <a:gd name="T22" fmla="*/ 670 w 1341"/>
                <a:gd name="T23" fmla="*/ 57 h 1341"/>
                <a:gd name="T24" fmla="*/ 1284 w 1341"/>
                <a:gd name="T25" fmla="*/ 671 h 1341"/>
                <a:gd name="T26" fmla="*/ 670 w 1341"/>
                <a:gd name="T27" fmla="*/ 1284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1" h="1341">
                  <a:moveTo>
                    <a:pt x="1144" y="197"/>
                  </a:moveTo>
                  <a:cubicBezTo>
                    <a:pt x="1017" y="70"/>
                    <a:pt x="849" y="0"/>
                    <a:pt x="670" y="0"/>
                  </a:cubicBezTo>
                  <a:cubicBezTo>
                    <a:pt x="492" y="0"/>
                    <a:pt x="324" y="70"/>
                    <a:pt x="197" y="197"/>
                  </a:cubicBezTo>
                  <a:cubicBezTo>
                    <a:pt x="70" y="324"/>
                    <a:pt x="0" y="492"/>
                    <a:pt x="0" y="671"/>
                  </a:cubicBezTo>
                  <a:cubicBezTo>
                    <a:pt x="0" y="849"/>
                    <a:pt x="70" y="1017"/>
                    <a:pt x="197" y="1144"/>
                  </a:cubicBezTo>
                  <a:cubicBezTo>
                    <a:pt x="324" y="1271"/>
                    <a:pt x="492" y="1341"/>
                    <a:pt x="670" y="1341"/>
                  </a:cubicBezTo>
                  <a:cubicBezTo>
                    <a:pt x="849" y="1341"/>
                    <a:pt x="1017" y="1271"/>
                    <a:pt x="1144" y="1144"/>
                  </a:cubicBezTo>
                  <a:cubicBezTo>
                    <a:pt x="1271" y="1017"/>
                    <a:pt x="1341" y="849"/>
                    <a:pt x="1341" y="671"/>
                  </a:cubicBezTo>
                  <a:cubicBezTo>
                    <a:pt x="1341" y="492"/>
                    <a:pt x="1271" y="324"/>
                    <a:pt x="1144" y="197"/>
                  </a:cubicBezTo>
                  <a:close/>
                  <a:moveTo>
                    <a:pt x="670" y="1284"/>
                  </a:moveTo>
                  <a:cubicBezTo>
                    <a:pt x="332" y="1284"/>
                    <a:pt x="57" y="1009"/>
                    <a:pt x="57" y="671"/>
                  </a:cubicBezTo>
                  <a:cubicBezTo>
                    <a:pt x="57" y="332"/>
                    <a:pt x="332" y="57"/>
                    <a:pt x="670" y="57"/>
                  </a:cubicBezTo>
                  <a:cubicBezTo>
                    <a:pt x="1009" y="57"/>
                    <a:pt x="1284" y="332"/>
                    <a:pt x="1284" y="671"/>
                  </a:cubicBezTo>
                  <a:cubicBezTo>
                    <a:pt x="1284" y="1009"/>
                    <a:pt x="1009" y="1284"/>
                    <a:pt x="670" y="12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0" name="Group 121">
            <a:extLst>
              <a:ext uri="{FF2B5EF4-FFF2-40B4-BE49-F238E27FC236}">
                <a16:creationId xmlns:a16="http://schemas.microsoft.com/office/drawing/2014/main" id="{AE86E0AA-2996-447A-9378-459FB2DD82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65472" y="805050"/>
            <a:ext cx="715854" cy="887956"/>
            <a:chOff x="4668" y="109"/>
            <a:chExt cx="1252" cy="1553"/>
          </a:xfrm>
        </p:grpSpPr>
        <p:sp>
          <p:nvSpPr>
            <p:cNvPr id="152" name="Oval 122">
              <a:extLst>
                <a:ext uri="{FF2B5EF4-FFF2-40B4-BE49-F238E27FC236}">
                  <a16:creationId xmlns:a16="http://schemas.microsoft.com/office/drawing/2014/main" id="{A45B876A-5C9C-4F76-B598-824AB30EB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263"/>
              <a:ext cx="1228" cy="1227"/>
            </a:xfrm>
            <a:prstGeom prst="ellipse">
              <a:avLst/>
            </a:prstGeom>
            <a:solidFill>
              <a:srgbClr val="5E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123">
              <a:extLst>
                <a:ext uri="{FF2B5EF4-FFF2-40B4-BE49-F238E27FC236}">
                  <a16:creationId xmlns:a16="http://schemas.microsoft.com/office/drawing/2014/main" id="{82B8A4DB-9A3F-4F83-A361-EE2B61355B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0" y="109"/>
              <a:ext cx="548" cy="547"/>
            </a:xfrm>
            <a:custGeom>
              <a:avLst/>
              <a:gdLst>
                <a:gd name="T0" fmla="*/ 386 w 773"/>
                <a:gd name="T1" fmla="*/ 772 h 772"/>
                <a:gd name="T2" fmla="*/ 0 w 773"/>
                <a:gd name="T3" fmla="*/ 386 h 772"/>
                <a:gd name="T4" fmla="*/ 386 w 773"/>
                <a:gd name="T5" fmla="*/ 0 h 772"/>
                <a:gd name="T6" fmla="*/ 773 w 773"/>
                <a:gd name="T7" fmla="*/ 386 h 772"/>
                <a:gd name="T8" fmla="*/ 386 w 773"/>
                <a:gd name="T9" fmla="*/ 772 h 772"/>
                <a:gd name="T10" fmla="*/ 386 w 773"/>
                <a:gd name="T11" fmla="*/ 76 h 772"/>
                <a:gd name="T12" fmla="*/ 76 w 773"/>
                <a:gd name="T13" fmla="*/ 386 h 772"/>
                <a:gd name="T14" fmla="*/ 386 w 773"/>
                <a:gd name="T15" fmla="*/ 696 h 772"/>
                <a:gd name="T16" fmla="*/ 696 w 773"/>
                <a:gd name="T17" fmla="*/ 386 h 772"/>
                <a:gd name="T18" fmla="*/ 386 w 773"/>
                <a:gd name="T19" fmla="*/ 7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3" h="772">
                  <a:moveTo>
                    <a:pt x="386" y="772"/>
                  </a:moveTo>
                  <a:cubicBezTo>
                    <a:pt x="172" y="772"/>
                    <a:pt x="0" y="600"/>
                    <a:pt x="0" y="386"/>
                  </a:cubicBezTo>
                  <a:cubicBezTo>
                    <a:pt x="0" y="172"/>
                    <a:pt x="172" y="0"/>
                    <a:pt x="386" y="0"/>
                  </a:cubicBezTo>
                  <a:cubicBezTo>
                    <a:pt x="601" y="0"/>
                    <a:pt x="773" y="172"/>
                    <a:pt x="773" y="386"/>
                  </a:cubicBezTo>
                  <a:cubicBezTo>
                    <a:pt x="773" y="600"/>
                    <a:pt x="601" y="772"/>
                    <a:pt x="386" y="772"/>
                  </a:cubicBezTo>
                  <a:close/>
                  <a:moveTo>
                    <a:pt x="386" y="76"/>
                  </a:moveTo>
                  <a:cubicBezTo>
                    <a:pt x="214" y="76"/>
                    <a:pt x="76" y="214"/>
                    <a:pt x="76" y="386"/>
                  </a:cubicBezTo>
                  <a:cubicBezTo>
                    <a:pt x="76" y="559"/>
                    <a:pt x="214" y="696"/>
                    <a:pt x="386" y="696"/>
                  </a:cubicBezTo>
                  <a:cubicBezTo>
                    <a:pt x="559" y="696"/>
                    <a:pt x="696" y="559"/>
                    <a:pt x="696" y="386"/>
                  </a:cubicBezTo>
                  <a:cubicBezTo>
                    <a:pt x="696" y="214"/>
                    <a:pt x="558" y="76"/>
                    <a:pt x="386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124">
              <a:extLst>
                <a:ext uri="{FF2B5EF4-FFF2-40B4-BE49-F238E27FC236}">
                  <a16:creationId xmlns:a16="http://schemas.microsoft.com/office/drawing/2014/main" id="{63F1E96B-E736-4FF0-84F5-55B5FCE98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" y="686"/>
              <a:ext cx="1252" cy="976"/>
            </a:xfrm>
            <a:custGeom>
              <a:avLst/>
              <a:gdLst>
                <a:gd name="T0" fmla="*/ 1258 w 1767"/>
                <a:gd name="T1" fmla="*/ 20 h 1378"/>
                <a:gd name="T2" fmla="*/ 1235 w 1767"/>
                <a:gd name="T3" fmla="*/ 20 h 1378"/>
                <a:gd name="T4" fmla="*/ 1044 w 1767"/>
                <a:gd name="T5" fmla="*/ 383 h 1378"/>
                <a:gd name="T6" fmla="*/ 1017 w 1767"/>
                <a:gd name="T7" fmla="*/ 299 h 1378"/>
                <a:gd name="T8" fmla="*/ 1074 w 1767"/>
                <a:gd name="T9" fmla="*/ 196 h 1378"/>
                <a:gd name="T10" fmla="*/ 883 w 1767"/>
                <a:gd name="T11" fmla="*/ 0 h 1378"/>
                <a:gd name="T12" fmla="*/ 692 w 1767"/>
                <a:gd name="T13" fmla="*/ 196 h 1378"/>
                <a:gd name="T14" fmla="*/ 757 w 1767"/>
                <a:gd name="T15" fmla="*/ 310 h 1378"/>
                <a:gd name="T16" fmla="*/ 730 w 1767"/>
                <a:gd name="T17" fmla="*/ 394 h 1378"/>
                <a:gd name="T18" fmla="*/ 532 w 1767"/>
                <a:gd name="T19" fmla="*/ 20 h 1378"/>
                <a:gd name="T20" fmla="*/ 509 w 1767"/>
                <a:gd name="T21" fmla="*/ 20 h 1378"/>
                <a:gd name="T22" fmla="*/ 0 w 1767"/>
                <a:gd name="T23" fmla="*/ 486 h 1378"/>
                <a:gd name="T24" fmla="*/ 0 w 1767"/>
                <a:gd name="T25" fmla="*/ 1378 h 1378"/>
                <a:gd name="T26" fmla="*/ 1767 w 1767"/>
                <a:gd name="T27" fmla="*/ 1378 h 1378"/>
                <a:gd name="T28" fmla="*/ 1767 w 1767"/>
                <a:gd name="T29" fmla="*/ 486 h 1378"/>
                <a:gd name="T30" fmla="*/ 1258 w 1767"/>
                <a:gd name="T31" fmla="*/ 20 h 1378"/>
                <a:gd name="T32" fmla="*/ 788 w 1767"/>
                <a:gd name="T33" fmla="*/ 211 h 1378"/>
                <a:gd name="T34" fmla="*/ 883 w 1767"/>
                <a:gd name="T35" fmla="*/ 115 h 1378"/>
                <a:gd name="T36" fmla="*/ 979 w 1767"/>
                <a:gd name="T37" fmla="*/ 211 h 1378"/>
                <a:gd name="T38" fmla="*/ 933 w 1767"/>
                <a:gd name="T39" fmla="*/ 295 h 1378"/>
                <a:gd name="T40" fmla="*/ 994 w 1767"/>
                <a:gd name="T41" fmla="*/ 478 h 1378"/>
                <a:gd name="T42" fmla="*/ 887 w 1767"/>
                <a:gd name="T43" fmla="*/ 685 h 1378"/>
                <a:gd name="T44" fmla="*/ 784 w 1767"/>
                <a:gd name="T45" fmla="*/ 490 h 1378"/>
                <a:gd name="T46" fmla="*/ 849 w 1767"/>
                <a:gd name="T47" fmla="*/ 306 h 1378"/>
                <a:gd name="T48" fmla="*/ 788 w 1767"/>
                <a:gd name="T49" fmla="*/ 211 h 1378"/>
                <a:gd name="T50" fmla="*/ 1690 w 1767"/>
                <a:gd name="T51" fmla="*/ 1301 h 1378"/>
                <a:gd name="T52" fmla="*/ 76 w 1767"/>
                <a:gd name="T53" fmla="*/ 1301 h 1378"/>
                <a:gd name="T54" fmla="*/ 76 w 1767"/>
                <a:gd name="T55" fmla="*/ 486 h 1378"/>
                <a:gd name="T56" fmla="*/ 485 w 1767"/>
                <a:gd name="T57" fmla="*/ 96 h 1378"/>
                <a:gd name="T58" fmla="*/ 883 w 1767"/>
                <a:gd name="T59" fmla="*/ 846 h 1378"/>
                <a:gd name="T60" fmla="*/ 1281 w 1767"/>
                <a:gd name="T61" fmla="*/ 96 h 1378"/>
                <a:gd name="T62" fmla="*/ 1690 w 1767"/>
                <a:gd name="T63" fmla="*/ 486 h 1378"/>
                <a:gd name="T64" fmla="*/ 1690 w 1767"/>
                <a:gd name="T65" fmla="*/ 1301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7" h="1378">
                  <a:moveTo>
                    <a:pt x="1258" y="20"/>
                  </a:moveTo>
                  <a:cubicBezTo>
                    <a:pt x="1235" y="20"/>
                    <a:pt x="1235" y="20"/>
                    <a:pt x="1235" y="20"/>
                  </a:cubicBezTo>
                  <a:cubicBezTo>
                    <a:pt x="1044" y="383"/>
                    <a:pt x="1044" y="383"/>
                    <a:pt x="1044" y="383"/>
                  </a:cubicBezTo>
                  <a:cubicBezTo>
                    <a:pt x="1017" y="299"/>
                    <a:pt x="1017" y="299"/>
                    <a:pt x="1017" y="299"/>
                  </a:cubicBezTo>
                  <a:cubicBezTo>
                    <a:pt x="1074" y="196"/>
                    <a:pt x="1074" y="196"/>
                    <a:pt x="1074" y="196"/>
                  </a:cubicBezTo>
                  <a:cubicBezTo>
                    <a:pt x="883" y="0"/>
                    <a:pt x="883" y="0"/>
                    <a:pt x="883" y="0"/>
                  </a:cubicBezTo>
                  <a:cubicBezTo>
                    <a:pt x="692" y="196"/>
                    <a:pt x="692" y="196"/>
                    <a:pt x="692" y="196"/>
                  </a:cubicBezTo>
                  <a:cubicBezTo>
                    <a:pt x="757" y="310"/>
                    <a:pt x="757" y="310"/>
                    <a:pt x="757" y="310"/>
                  </a:cubicBezTo>
                  <a:cubicBezTo>
                    <a:pt x="730" y="394"/>
                    <a:pt x="730" y="394"/>
                    <a:pt x="730" y="394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09" y="20"/>
                    <a:pt x="509" y="20"/>
                    <a:pt x="509" y="20"/>
                  </a:cubicBezTo>
                  <a:cubicBezTo>
                    <a:pt x="230" y="20"/>
                    <a:pt x="0" y="230"/>
                    <a:pt x="0" y="486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1767" y="1378"/>
                    <a:pt x="1767" y="1378"/>
                    <a:pt x="1767" y="1378"/>
                  </a:cubicBezTo>
                  <a:cubicBezTo>
                    <a:pt x="1767" y="486"/>
                    <a:pt x="1767" y="486"/>
                    <a:pt x="1767" y="486"/>
                  </a:cubicBezTo>
                  <a:cubicBezTo>
                    <a:pt x="1767" y="230"/>
                    <a:pt x="1537" y="20"/>
                    <a:pt x="1258" y="20"/>
                  </a:cubicBezTo>
                  <a:close/>
                  <a:moveTo>
                    <a:pt x="788" y="211"/>
                  </a:moveTo>
                  <a:cubicBezTo>
                    <a:pt x="883" y="115"/>
                    <a:pt x="883" y="115"/>
                    <a:pt x="883" y="115"/>
                  </a:cubicBezTo>
                  <a:cubicBezTo>
                    <a:pt x="979" y="211"/>
                    <a:pt x="979" y="211"/>
                    <a:pt x="979" y="211"/>
                  </a:cubicBezTo>
                  <a:cubicBezTo>
                    <a:pt x="933" y="295"/>
                    <a:pt x="933" y="295"/>
                    <a:pt x="933" y="295"/>
                  </a:cubicBezTo>
                  <a:cubicBezTo>
                    <a:pt x="994" y="478"/>
                    <a:pt x="994" y="478"/>
                    <a:pt x="994" y="478"/>
                  </a:cubicBezTo>
                  <a:cubicBezTo>
                    <a:pt x="887" y="685"/>
                    <a:pt x="887" y="685"/>
                    <a:pt x="887" y="685"/>
                  </a:cubicBezTo>
                  <a:cubicBezTo>
                    <a:pt x="784" y="490"/>
                    <a:pt x="784" y="490"/>
                    <a:pt x="784" y="490"/>
                  </a:cubicBezTo>
                  <a:cubicBezTo>
                    <a:pt x="849" y="306"/>
                    <a:pt x="849" y="306"/>
                    <a:pt x="849" y="306"/>
                  </a:cubicBezTo>
                  <a:lnTo>
                    <a:pt x="788" y="211"/>
                  </a:lnTo>
                  <a:close/>
                  <a:moveTo>
                    <a:pt x="1690" y="1301"/>
                  </a:moveTo>
                  <a:cubicBezTo>
                    <a:pt x="76" y="1301"/>
                    <a:pt x="76" y="1301"/>
                    <a:pt x="76" y="1301"/>
                  </a:cubicBezTo>
                  <a:cubicBezTo>
                    <a:pt x="76" y="486"/>
                    <a:pt x="76" y="486"/>
                    <a:pt x="76" y="486"/>
                  </a:cubicBezTo>
                  <a:cubicBezTo>
                    <a:pt x="76" y="280"/>
                    <a:pt x="260" y="108"/>
                    <a:pt x="485" y="96"/>
                  </a:cubicBezTo>
                  <a:cubicBezTo>
                    <a:pt x="883" y="846"/>
                    <a:pt x="883" y="846"/>
                    <a:pt x="883" y="846"/>
                  </a:cubicBezTo>
                  <a:cubicBezTo>
                    <a:pt x="1281" y="96"/>
                    <a:pt x="1281" y="96"/>
                    <a:pt x="1281" y="96"/>
                  </a:cubicBezTo>
                  <a:cubicBezTo>
                    <a:pt x="1511" y="108"/>
                    <a:pt x="1690" y="276"/>
                    <a:pt x="1690" y="486"/>
                  </a:cubicBezTo>
                  <a:cubicBezTo>
                    <a:pt x="1690" y="1301"/>
                    <a:pt x="1690" y="1301"/>
                    <a:pt x="1690" y="1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Freeform 125">
              <a:extLst>
                <a:ext uri="{FF2B5EF4-FFF2-40B4-BE49-F238E27FC236}">
                  <a16:creationId xmlns:a16="http://schemas.microsoft.com/office/drawing/2014/main" id="{3D3E6C08-C784-4E5B-B7C9-4241793C2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829"/>
              <a:ext cx="1003" cy="708"/>
            </a:xfrm>
            <a:custGeom>
              <a:avLst/>
              <a:gdLst>
                <a:gd name="T0" fmla="*/ 0 w 1415"/>
                <a:gd name="T1" fmla="*/ 999 h 999"/>
                <a:gd name="T2" fmla="*/ 0 w 1415"/>
                <a:gd name="T3" fmla="*/ 283 h 999"/>
                <a:gd name="T4" fmla="*/ 256 w 1415"/>
                <a:gd name="T5" fmla="*/ 0 h 999"/>
                <a:gd name="T6" fmla="*/ 707 w 1415"/>
                <a:gd name="T7" fmla="*/ 857 h 999"/>
                <a:gd name="T8" fmla="*/ 1158 w 1415"/>
                <a:gd name="T9" fmla="*/ 0 h 999"/>
                <a:gd name="T10" fmla="*/ 1415 w 1415"/>
                <a:gd name="T11" fmla="*/ 283 h 999"/>
                <a:gd name="T12" fmla="*/ 1415 w 1415"/>
                <a:gd name="T13" fmla="*/ 999 h 999"/>
                <a:gd name="T14" fmla="*/ 0 w 1415"/>
                <a:gd name="T15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5" h="999">
                  <a:moveTo>
                    <a:pt x="0" y="999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0" y="146"/>
                    <a:pt x="110" y="31"/>
                    <a:pt x="256" y="0"/>
                  </a:cubicBezTo>
                  <a:cubicBezTo>
                    <a:pt x="707" y="857"/>
                    <a:pt x="707" y="857"/>
                    <a:pt x="707" y="857"/>
                  </a:cubicBezTo>
                  <a:cubicBezTo>
                    <a:pt x="1158" y="0"/>
                    <a:pt x="1158" y="0"/>
                    <a:pt x="1158" y="0"/>
                  </a:cubicBezTo>
                  <a:cubicBezTo>
                    <a:pt x="1304" y="31"/>
                    <a:pt x="1415" y="145"/>
                    <a:pt x="1415" y="283"/>
                  </a:cubicBezTo>
                  <a:cubicBezTo>
                    <a:pt x="1415" y="999"/>
                    <a:pt x="1415" y="999"/>
                    <a:pt x="1415" y="999"/>
                  </a:cubicBezTo>
                  <a:cubicBezTo>
                    <a:pt x="0" y="999"/>
                    <a:pt x="0" y="999"/>
                    <a:pt x="0" y="999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7" name="Group 128">
            <a:extLst>
              <a:ext uri="{FF2B5EF4-FFF2-40B4-BE49-F238E27FC236}">
                <a16:creationId xmlns:a16="http://schemas.microsoft.com/office/drawing/2014/main" id="{DD45DF34-F7E2-436B-8421-5245521E22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94971" y="2133600"/>
            <a:ext cx="847725" cy="922338"/>
            <a:chOff x="4826" y="1344"/>
            <a:chExt cx="534" cy="581"/>
          </a:xfrm>
        </p:grpSpPr>
        <p:sp>
          <p:nvSpPr>
            <p:cNvPr id="158" name="AutoShape 127">
              <a:extLst>
                <a:ext uri="{FF2B5EF4-FFF2-40B4-BE49-F238E27FC236}">
                  <a16:creationId xmlns:a16="http://schemas.microsoft.com/office/drawing/2014/main" id="{BF681421-CB41-444D-A50E-B69DF3719E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26" y="1344"/>
              <a:ext cx="534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Oval 129">
              <a:extLst>
                <a:ext uri="{FF2B5EF4-FFF2-40B4-BE49-F238E27FC236}">
                  <a16:creationId xmlns:a16="http://schemas.microsoft.com/office/drawing/2014/main" id="{4E425E88-F9BE-4F82-ACD2-1F153416D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1344"/>
              <a:ext cx="500" cy="500"/>
            </a:xfrm>
            <a:prstGeom prst="ellipse">
              <a:avLst/>
            </a:prstGeom>
            <a:solidFill>
              <a:srgbClr val="5E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Rectangle 130">
              <a:extLst>
                <a:ext uri="{FF2B5EF4-FFF2-40B4-BE49-F238E27FC236}">
                  <a16:creationId xmlns:a16="http://schemas.microsoft.com/office/drawing/2014/main" id="{67D72F7B-3DA6-4AE5-9435-A521CD98D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1427"/>
              <a:ext cx="534" cy="108"/>
            </a:xfrm>
            <a:prstGeom prst="rect">
              <a:avLst/>
            </a:pr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Freeform 131">
              <a:extLst>
                <a:ext uri="{FF2B5EF4-FFF2-40B4-BE49-F238E27FC236}">
                  <a16:creationId xmlns:a16="http://schemas.microsoft.com/office/drawing/2014/main" id="{1A56A8D4-AE57-4993-8155-DA2617DA6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1526"/>
              <a:ext cx="534" cy="399"/>
            </a:xfrm>
            <a:custGeom>
              <a:avLst/>
              <a:gdLst>
                <a:gd name="T0" fmla="*/ 534 w 534"/>
                <a:gd name="T1" fmla="*/ 399 h 399"/>
                <a:gd name="T2" fmla="*/ 0 w 534"/>
                <a:gd name="T3" fmla="*/ 399 h 399"/>
                <a:gd name="T4" fmla="*/ 0 w 534"/>
                <a:gd name="T5" fmla="*/ 0 h 399"/>
                <a:gd name="T6" fmla="*/ 534 w 534"/>
                <a:gd name="T7" fmla="*/ 0 h 399"/>
                <a:gd name="T8" fmla="*/ 534 w 534"/>
                <a:gd name="T9" fmla="*/ 399 h 399"/>
                <a:gd name="T10" fmla="*/ 16 w 534"/>
                <a:gd name="T11" fmla="*/ 382 h 399"/>
                <a:gd name="T12" fmla="*/ 517 w 534"/>
                <a:gd name="T13" fmla="*/ 382 h 399"/>
                <a:gd name="T14" fmla="*/ 517 w 534"/>
                <a:gd name="T15" fmla="*/ 17 h 399"/>
                <a:gd name="T16" fmla="*/ 16 w 534"/>
                <a:gd name="T17" fmla="*/ 17 h 399"/>
                <a:gd name="T18" fmla="*/ 16 w 534"/>
                <a:gd name="T19" fmla="*/ 38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4" h="399">
                  <a:moveTo>
                    <a:pt x="534" y="399"/>
                  </a:moveTo>
                  <a:lnTo>
                    <a:pt x="0" y="399"/>
                  </a:lnTo>
                  <a:lnTo>
                    <a:pt x="0" y="0"/>
                  </a:lnTo>
                  <a:lnTo>
                    <a:pt x="534" y="0"/>
                  </a:lnTo>
                  <a:lnTo>
                    <a:pt x="534" y="399"/>
                  </a:lnTo>
                  <a:close/>
                  <a:moveTo>
                    <a:pt x="16" y="382"/>
                  </a:moveTo>
                  <a:lnTo>
                    <a:pt x="517" y="382"/>
                  </a:lnTo>
                  <a:lnTo>
                    <a:pt x="517" y="17"/>
                  </a:lnTo>
                  <a:lnTo>
                    <a:pt x="16" y="17"/>
                  </a:lnTo>
                  <a:lnTo>
                    <a:pt x="16" y="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Freeform 132">
              <a:extLst>
                <a:ext uri="{FF2B5EF4-FFF2-40B4-BE49-F238E27FC236}">
                  <a16:creationId xmlns:a16="http://schemas.microsoft.com/office/drawing/2014/main" id="{4A73CACC-45E1-48B6-9167-5DD69D3EE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" y="1452"/>
              <a:ext cx="57" cy="57"/>
            </a:xfrm>
            <a:custGeom>
              <a:avLst/>
              <a:gdLst>
                <a:gd name="T0" fmla="*/ 119 w 237"/>
                <a:gd name="T1" fmla="*/ 236 h 236"/>
                <a:gd name="T2" fmla="*/ 0 w 237"/>
                <a:gd name="T3" fmla="*/ 118 h 236"/>
                <a:gd name="T4" fmla="*/ 119 w 237"/>
                <a:gd name="T5" fmla="*/ 0 h 236"/>
                <a:gd name="T6" fmla="*/ 237 w 237"/>
                <a:gd name="T7" fmla="*/ 118 h 236"/>
                <a:gd name="T8" fmla="*/ 119 w 237"/>
                <a:gd name="T9" fmla="*/ 236 h 236"/>
                <a:gd name="T10" fmla="*/ 119 w 237"/>
                <a:gd name="T11" fmla="*/ 69 h 236"/>
                <a:gd name="T12" fmla="*/ 70 w 237"/>
                <a:gd name="T13" fmla="*/ 118 h 236"/>
                <a:gd name="T14" fmla="*/ 119 w 237"/>
                <a:gd name="T15" fmla="*/ 167 h 236"/>
                <a:gd name="T16" fmla="*/ 167 w 237"/>
                <a:gd name="T17" fmla="*/ 118 h 236"/>
                <a:gd name="T18" fmla="*/ 119 w 237"/>
                <a:gd name="T19" fmla="*/ 6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36">
                  <a:moveTo>
                    <a:pt x="119" y="236"/>
                  </a:moveTo>
                  <a:cubicBezTo>
                    <a:pt x="52" y="236"/>
                    <a:pt x="0" y="184"/>
                    <a:pt x="0" y="118"/>
                  </a:cubicBezTo>
                  <a:cubicBezTo>
                    <a:pt x="0" y="52"/>
                    <a:pt x="52" y="0"/>
                    <a:pt x="119" y="0"/>
                  </a:cubicBezTo>
                  <a:cubicBezTo>
                    <a:pt x="185" y="0"/>
                    <a:pt x="237" y="52"/>
                    <a:pt x="237" y="118"/>
                  </a:cubicBezTo>
                  <a:cubicBezTo>
                    <a:pt x="237" y="184"/>
                    <a:pt x="184" y="236"/>
                    <a:pt x="119" y="236"/>
                  </a:cubicBezTo>
                  <a:close/>
                  <a:moveTo>
                    <a:pt x="119" y="69"/>
                  </a:moveTo>
                  <a:cubicBezTo>
                    <a:pt x="91" y="69"/>
                    <a:pt x="70" y="90"/>
                    <a:pt x="70" y="118"/>
                  </a:cubicBezTo>
                  <a:cubicBezTo>
                    <a:pt x="70" y="146"/>
                    <a:pt x="91" y="167"/>
                    <a:pt x="119" y="167"/>
                  </a:cubicBezTo>
                  <a:cubicBezTo>
                    <a:pt x="146" y="167"/>
                    <a:pt x="167" y="146"/>
                    <a:pt x="167" y="118"/>
                  </a:cubicBezTo>
                  <a:cubicBezTo>
                    <a:pt x="167" y="90"/>
                    <a:pt x="146" y="69"/>
                    <a:pt x="119" y="69"/>
                  </a:cubicBezTo>
                  <a:close/>
                </a:path>
              </a:pathLst>
            </a:custGeom>
            <a:solidFill>
              <a:srgbClr val="193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134">
              <a:extLst>
                <a:ext uri="{FF2B5EF4-FFF2-40B4-BE49-F238E27FC236}">
                  <a16:creationId xmlns:a16="http://schemas.microsoft.com/office/drawing/2014/main" id="{458A1878-A5C6-478A-9A78-B586D2DA61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" y="1452"/>
              <a:ext cx="57" cy="57"/>
            </a:xfrm>
            <a:custGeom>
              <a:avLst/>
              <a:gdLst>
                <a:gd name="T0" fmla="*/ 118 w 236"/>
                <a:gd name="T1" fmla="*/ 236 h 236"/>
                <a:gd name="T2" fmla="*/ 0 w 236"/>
                <a:gd name="T3" fmla="*/ 118 h 236"/>
                <a:gd name="T4" fmla="*/ 118 w 236"/>
                <a:gd name="T5" fmla="*/ 0 h 236"/>
                <a:gd name="T6" fmla="*/ 236 w 236"/>
                <a:gd name="T7" fmla="*/ 118 h 236"/>
                <a:gd name="T8" fmla="*/ 118 w 236"/>
                <a:gd name="T9" fmla="*/ 236 h 236"/>
                <a:gd name="T10" fmla="*/ 118 w 236"/>
                <a:gd name="T11" fmla="*/ 69 h 236"/>
                <a:gd name="T12" fmla="*/ 69 w 236"/>
                <a:gd name="T13" fmla="*/ 118 h 236"/>
                <a:gd name="T14" fmla="*/ 118 w 236"/>
                <a:gd name="T15" fmla="*/ 167 h 236"/>
                <a:gd name="T16" fmla="*/ 167 w 236"/>
                <a:gd name="T17" fmla="*/ 118 h 236"/>
                <a:gd name="T18" fmla="*/ 118 w 236"/>
                <a:gd name="T19" fmla="*/ 6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6">
                  <a:moveTo>
                    <a:pt x="118" y="236"/>
                  </a:moveTo>
                  <a:cubicBezTo>
                    <a:pt x="52" y="236"/>
                    <a:pt x="0" y="184"/>
                    <a:pt x="0" y="118"/>
                  </a:cubicBezTo>
                  <a:cubicBezTo>
                    <a:pt x="0" y="52"/>
                    <a:pt x="52" y="0"/>
                    <a:pt x="118" y="0"/>
                  </a:cubicBezTo>
                  <a:cubicBezTo>
                    <a:pt x="184" y="0"/>
                    <a:pt x="236" y="52"/>
                    <a:pt x="236" y="118"/>
                  </a:cubicBezTo>
                  <a:cubicBezTo>
                    <a:pt x="236" y="184"/>
                    <a:pt x="184" y="236"/>
                    <a:pt x="118" y="236"/>
                  </a:cubicBezTo>
                  <a:close/>
                  <a:moveTo>
                    <a:pt x="118" y="69"/>
                  </a:moveTo>
                  <a:cubicBezTo>
                    <a:pt x="90" y="69"/>
                    <a:pt x="69" y="90"/>
                    <a:pt x="69" y="118"/>
                  </a:cubicBezTo>
                  <a:cubicBezTo>
                    <a:pt x="69" y="146"/>
                    <a:pt x="90" y="167"/>
                    <a:pt x="118" y="167"/>
                  </a:cubicBezTo>
                  <a:cubicBezTo>
                    <a:pt x="146" y="167"/>
                    <a:pt x="167" y="146"/>
                    <a:pt x="167" y="118"/>
                  </a:cubicBezTo>
                  <a:cubicBezTo>
                    <a:pt x="167" y="90"/>
                    <a:pt x="146" y="69"/>
                    <a:pt x="118" y="69"/>
                  </a:cubicBezTo>
                  <a:close/>
                </a:path>
              </a:pathLst>
            </a:custGeom>
            <a:solidFill>
              <a:srgbClr val="193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139">
              <a:extLst>
                <a:ext uri="{FF2B5EF4-FFF2-40B4-BE49-F238E27FC236}">
                  <a16:creationId xmlns:a16="http://schemas.microsoft.com/office/drawing/2014/main" id="{C2821896-BD90-41B1-965B-102BD4FEC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5" y="1392"/>
              <a:ext cx="56" cy="117"/>
            </a:xfrm>
            <a:custGeom>
              <a:avLst/>
              <a:gdLst>
                <a:gd name="T0" fmla="*/ 153 w 236"/>
                <a:gd name="T1" fmla="*/ 257 h 487"/>
                <a:gd name="T2" fmla="*/ 153 w 236"/>
                <a:gd name="T3" fmla="*/ 0 h 487"/>
                <a:gd name="T4" fmla="*/ 83 w 236"/>
                <a:gd name="T5" fmla="*/ 0 h 487"/>
                <a:gd name="T6" fmla="*/ 83 w 236"/>
                <a:gd name="T7" fmla="*/ 257 h 487"/>
                <a:gd name="T8" fmla="*/ 0 w 236"/>
                <a:gd name="T9" fmla="*/ 369 h 487"/>
                <a:gd name="T10" fmla="*/ 118 w 236"/>
                <a:gd name="T11" fmla="*/ 487 h 487"/>
                <a:gd name="T12" fmla="*/ 236 w 236"/>
                <a:gd name="T13" fmla="*/ 369 h 487"/>
                <a:gd name="T14" fmla="*/ 153 w 236"/>
                <a:gd name="T15" fmla="*/ 257 h 487"/>
                <a:gd name="T16" fmla="*/ 118 w 236"/>
                <a:gd name="T17" fmla="*/ 417 h 487"/>
                <a:gd name="T18" fmla="*/ 69 w 236"/>
                <a:gd name="T19" fmla="*/ 368 h 487"/>
                <a:gd name="T20" fmla="*/ 118 w 236"/>
                <a:gd name="T21" fmla="*/ 319 h 487"/>
                <a:gd name="T22" fmla="*/ 167 w 236"/>
                <a:gd name="T23" fmla="*/ 368 h 487"/>
                <a:gd name="T24" fmla="*/ 118 w 236"/>
                <a:gd name="T25" fmla="*/ 41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487">
                  <a:moveTo>
                    <a:pt x="153" y="257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257"/>
                    <a:pt x="83" y="257"/>
                    <a:pt x="83" y="257"/>
                  </a:cubicBezTo>
                  <a:cubicBezTo>
                    <a:pt x="35" y="271"/>
                    <a:pt x="0" y="317"/>
                    <a:pt x="0" y="369"/>
                  </a:cubicBezTo>
                  <a:cubicBezTo>
                    <a:pt x="0" y="435"/>
                    <a:pt x="52" y="487"/>
                    <a:pt x="118" y="487"/>
                  </a:cubicBezTo>
                  <a:cubicBezTo>
                    <a:pt x="184" y="487"/>
                    <a:pt x="236" y="435"/>
                    <a:pt x="236" y="369"/>
                  </a:cubicBezTo>
                  <a:cubicBezTo>
                    <a:pt x="236" y="316"/>
                    <a:pt x="202" y="271"/>
                    <a:pt x="153" y="257"/>
                  </a:cubicBezTo>
                  <a:close/>
                  <a:moveTo>
                    <a:pt x="118" y="417"/>
                  </a:moveTo>
                  <a:cubicBezTo>
                    <a:pt x="90" y="417"/>
                    <a:pt x="69" y="396"/>
                    <a:pt x="69" y="368"/>
                  </a:cubicBezTo>
                  <a:cubicBezTo>
                    <a:pt x="69" y="340"/>
                    <a:pt x="90" y="319"/>
                    <a:pt x="118" y="319"/>
                  </a:cubicBezTo>
                  <a:cubicBezTo>
                    <a:pt x="145" y="319"/>
                    <a:pt x="167" y="340"/>
                    <a:pt x="167" y="368"/>
                  </a:cubicBezTo>
                  <a:cubicBezTo>
                    <a:pt x="167" y="396"/>
                    <a:pt x="142" y="417"/>
                    <a:pt x="118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140">
              <a:extLst>
                <a:ext uri="{FF2B5EF4-FFF2-40B4-BE49-F238E27FC236}">
                  <a16:creationId xmlns:a16="http://schemas.microsoft.com/office/drawing/2014/main" id="{79657A0F-30A7-4D2C-BBAA-40D4490FC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4" y="1392"/>
              <a:ext cx="57" cy="117"/>
            </a:xfrm>
            <a:custGeom>
              <a:avLst/>
              <a:gdLst>
                <a:gd name="T0" fmla="*/ 153 w 237"/>
                <a:gd name="T1" fmla="*/ 257 h 487"/>
                <a:gd name="T2" fmla="*/ 153 w 237"/>
                <a:gd name="T3" fmla="*/ 0 h 487"/>
                <a:gd name="T4" fmla="*/ 84 w 237"/>
                <a:gd name="T5" fmla="*/ 0 h 487"/>
                <a:gd name="T6" fmla="*/ 84 w 237"/>
                <a:gd name="T7" fmla="*/ 257 h 487"/>
                <a:gd name="T8" fmla="*/ 0 w 237"/>
                <a:gd name="T9" fmla="*/ 369 h 487"/>
                <a:gd name="T10" fmla="*/ 118 w 237"/>
                <a:gd name="T11" fmla="*/ 487 h 487"/>
                <a:gd name="T12" fmla="*/ 237 w 237"/>
                <a:gd name="T13" fmla="*/ 369 h 487"/>
                <a:gd name="T14" fmla="*/ 153 w 237"/>
                <a:gd name="T15" fmla="*/ 257 h 487"/>
                <a:gd name="T16" fmla="*/ 119 w 237"/>
                <a:gd name="T17" fmla="*/ 417 h 487"/>
                <a:gd name="T18" fmla="*/ 70 w 237"/>
                <a:gd name="T19" fmla="*/ 368 h 487"/>
                <a:gd name="T20" fmla="*/ 119 w 237"/>
                <a:gd name="T21" fmla="*/ 319 h 487"/>
                <a:gd name="T22" fmla="*/ 168 w 237"/>
                <a:gd name="T23" fmla="*/ 368 h 487"/>
                <a:gd name="T24" fmla="*/ 119 w 237"/>
                <a:gd name="T25" fmla="*/ 41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487">
                  <a:moveTo>
                    <a:pt x="153" y="257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5" y="271"/>
                    <a:pt x="0" y="317"/>
                    <a:pt x="0" y="369"/>
                  </a:cubicBezTo>
                  <a:cubicBezTo>
                    <a:pt x="0" y="435"/>
                    <a:pt x="52" y="487"/>
                    <a:pt x="118" y="487"/>
                  </a:cubicBezTo>
                  <a:cubicBezTo>
                    <a:pt x="185" y="487"/>
                    <a:pt x="237" y="435"/>
                    <a:pt x="237" y="369"/>
                  </a:cubicBezTo>
                  <a:cubicBezTo>
                    <a:pt x="237" y="316"/>
                    <a:pt x="202" y="271"/>
                    <a:pt x="153" y="257"/>
                  </a:cubicBezTo>
                  <a:close/>
                  <a:moveTo>
                    <a:pt x="119" y="417"/>
                  </a:moveTo>
                  <a:cubicBezTo>
                    <a:pt x="91" y="417"/>
                    <a:pt x="70" y="396"/>
                    <a:pt x="70" y="368"/>
                  </a:cubicBezTo>
                  <a:cubicBezTo>
                    <a:pt x="70" y="340"/>
                    <a:pt x="91" y="319"/>
                    <a:pt x="119" y="319"/>
                  </a:cubicBezTo>
                  <a:cubicBezTo>
                    <a:pt x="147" y="319"/>
                    <a:pt x="168" y="340"/>
                    <a:pt x="168" y="368"/>
                  </a:cubicBezTo>
                  <a:cubicBezTo>
                    <a:pt x="167" y="396"/>
                    <a:pt x="146" y="417"/>
                    <a:pt x="119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141">
              <a:extLst>
                <a:ext uri="{FF2B5EF4-FFF2-40B4-BE49-F238E27FC236}">
                  <a16:creationId xmlns:a16="http://schemas.microsoft.com/office/drawing/2014/main" id="{5E43C246-0FB1-481D-AC9F-AC8C1EF33B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" y="1392"/>
              <a:ext cx="57" cy="117"/>
            </a:xfrm>
            <a:custGeom>
              <a:avLst/>
              <a:gdLst>
                <a:gd name="T0" fmla="*/ 153 w 237"/>
                <a:gd name="T1" fmla="*/ 257 h 487"/>
                <a:gd name="T2" fmla="*/ 153 w 237"/>
                <a:gd name="T3" fmla="*/ 0 h 487"/>
                <a:gd name="T4" fmla="*/ 84 w 237"/>
                <a:gd name="T5" fmla="*/ 0 h 487"/>
                <a:gd name="T6" fmla="*/ 84 w 237"/>
                <a:gd name="T7" fmla="*/ 257 h 487"/>
                <a:gd name="T8" fmla="*/ 0 w 237"/>
                <a:gd name="T9" fmla="*/ 369 h 487"/>
                <a:gd name="T10" fmla="*/ 118 w 237"/>
                <a:gd name="T11" fmla="*/ 487 h 487"/>
                <a:gd name="T12" fmla="*/ 236 w 237"/>
                <a:gd name="T13" fmla="*/ 369 h 487"/>
                <a:gd name="T14" fmla="*/ 153 w 237"/>
                <a:gd name="T15" fmla="*/ 257 h 487"/>
                <a:gd name="T16" fmla="*/ 119 w 237"/>
                <a:gd name="T17" fmla="*/ 417 h 487"/>
                <a:gd name="T18" fmla="*/ 70 w 237"/>
                <a:gd name="T19" fmla="*/ 368 h 487"/>
                <a:gd name="T20" fmla="*/ 119 w 237"/>
                <a:gd name="T21" fmla="*/ 319 h 487"/>
                <a:gd name="T22" fmla="*/ 167 w 237"/>
                <a:gd name="T23" fmla="*/ 368 h 487"/>
                <a:gd name="T24" fmla="*/ 119 w 237"/>
                <a:gd name="T25" fmla="*/ 41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487">
                  <a:moveTo>
                    <a:pt x="153" y="257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5" y="271"/>
                    <a:pt x="0" y="317"/>
                    <a:pt x="0" y="369"/>
                  </a:cubicBezTo>
                  <a:cubicBezTo>
                    <a:pt x="0" y="435"/>
                    <a:pt x="52" y="487"/>
                    <a:pt x="118" y="487"/>
                  </a:cubicBezTo>
                  <a:cubicBezTo>
                    <a:pt x="184" y="487"/>
                    <a:pt x="236" y="435"/>
                    <a:pt x="236" y="369"/>
                  </a:cubicBezTo>
                  <a:cubicBezTo>
                    <a:pt x="237" y="316"/>
                    <a:pt x="202" y="271"/>
                    <a:pt x="153" y="257"/>
                  </a:cubicBezTo>
                  <a:close/>
                  <a:moveTo>
                    <a:pt x="119" y="417"/>
                  </a:moveTo>
                  <a:cubicBezTo>
                    <a:pt x="91" y="417"/>
                    <a:pt x="70" y="396"/>
                    <a:pt x="70" y="368"/>
                  </a:cubicBezTo>
                  <a:cubicBezTo>
                    <a:pt x="70" y="340"/>
                    <a:pt x="91" y="319"/>
                    <a:pt x="119" y="319"/>
                  </a:cubicBezTo>
                  <a:cubicBezTo>
                    <a:pt x="146" y="319"/>
                    <a:pt x="167" y="340"/>
                    <a:pt x="167" y="368"/>
                  </a:cubicBezTo>
                  <a:cubicBezTo>
                    <a:pt x="167" y="396"/>
                    <a:pt x="146" y="417"/>
                    <a:pt x="119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142">
              <a:extLst>
                <a:ext uri="{FF2B5EF4-FFF2-40B4-BE49-F238E27FC236}">
                  <a16:creationId xmlns:a16="http://schemas.microsoft.com/office/drawing/2014/main" id="{839231E8-85DF-4622-8F01-4D6917F94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" y="1392"/>
              <a:ext cx="57" cy="117"/>
            </a:xfrm>
            <a:custGeom>
              <a:avLst/>
              <a:gdLst>
                <a:gd name="T0" fmla="*/ 153 w 236"/>
                <a:gd name="T1" fmla="*/ 257 h 487"/>
                <a:gd name="T2" fmla="*/ 153 w 236"/>
                <a:gd name="T3" fmla="*/ 0 h 487"/>
                <a:gd name="T4" fmla="*/ 83 w 236"/>
                <a:gd name="T5" fmla="*/ 0 h 487"/>
                <a:gd name="T6" fmla="*/ 83 w 236"/>
                <a:gd name="T7" fmla="*/ 257 h 487"/>
                <a:gd name="T8" fmla="*/ 0 w 236"/>
                <a:gd name="T9" fmla="*/ 369 h 487"/>
                <a:gd name="T10" fmla="*/ 118 w 236"/>
                <a:gd name="T11" fmla="*/ 487 h 487"/>
                <a:gd name="T12" fmla="*/ 236 w 236"/>
                <a:gd name="T13" fmla="*/ 369 h 487"/>
                <a:gd name="T14" fmla="*/ 153 w 236"/>
                <a:gd name="T15" fmla="*/ 257 h 487"/>
                <a:gd name="T16" fmla="*/ 118 w 236"/>
                <a:gd name="T17" fmla="*/ 417 h 487"/>
                <a:gd name="T18" fmla="*/ 69 w 236"/>
                <a:gd name="T19" fmla="*/ 368 h 487"/>
                <a:gd name="T20" fmla="*/ 118 w 236"/>
                <a:gd name="T21" fmla="*/ 319 h 487"/>
                <a:gd name="T22" fmla="*/ 167 w 236"/>
                <a:gd name="T23" fmla="*/ 368 h 487"/>
                <a:gd name="T24" fmla="*/ 118 w 236"/>
                <a:gd name="T25" fmla="*/ 41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487">
                  <a:moveTo>
                    <a:pt x="153" y="257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257"/>
                    <a:pt x="83" y="257"/>
                    <a:pt x="83" y="257"/>
                  </a:cubicBezTo>
                  <a:cubicBezTo>
                    <a:pt x="35" y="271"/>
                    <a:pt x="0" y="317"/>
                    <a:pt x="0" y="369"/>
                  </a:cubicBezTo>
                  <a:cubicBezTo>
                    <a:pt x="0" y="435"/>
                    <a:pt x="52" y="487"/>
                    <a:pt x="118" y="487"/>
                  </a:cubicBezTo>
                  <a:cubicBezTo>
                    <a:pt x="184" y="487"/>
                    <a:pt x="236" y="435"/>
                    <a:pt x="236" y="369"/>
                  </a:cubicBezTo>
                  <a:cubicBezTo>
                    <a:pt x="236" y="316"/>
                    <a:pt x="202" y="271"/>
                    <a:pt x="153" y="257"/>
                  </a:cubicBezTo>
                  <a:close/>
                  <a:moveTo>
                    <a:pt x="118" y="417"/>
                  </a:moveTo>
                  <a:cubicBezTo>
                    <a:pt x="90" y="417"/>
                    <a:pt x="69" y="396"/>
                    <a:pt x="69" y="368"/>
                  </a:cubicBezTo>
                  <a:cubicBezTo>
                    <a:pt x="69" y="340"/>
                    <a:pt x="90" y="319"/>
                    <a:pt x="118" y="319"/>
                  </a:cubicBezTo>
                  <a:cubicBezTo>
                    <a:pt x="146" y="319"/>
                    <a:pt x="167" y="340"/>
                    <a:pt x="167" y="368"/>
                  </a:cubicBezTo>
                  <a:cubicBezTo>
                    <a:pt x="167" y="396"/>
                    <a:pt x="146" y="417"/>
                    <a:pt x="118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143">
              <a:extLst>
                <a:ext uri="{FF2B5EF4-FFF2-40B4-BE49-F238E27FC236}">
                  <a16:creationId xmlns:a16="http://schemas.microsoft.com/office/drawing/2014/main" id="{C0D8D879-C89A-4E12-96E6-A17C5B6B2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4" y="1392"/>
              <a:ext cx="57" cy="117"/>
            </a:xfrm>
            <a:custGeom>
              <a:avLst/>
              <a:gdLst>
                <a:gd name="T0" fmla="*/ 153 w 236"/>
                <a:gd name="T1" fmla="*/ 257 h 487"/>
                <a:gd name="T2" fmla="*/ 153 w 236"/>
                <a:gd name="T3" fmla="*/ 0 h 487"/>
                <a:gd name="T4" fmla="*/ 83 w 236"/>
                <a:gd name="T5" fmla="*/ 0 h 487"/>
                <a:gd name="T6" fmla="*/ 83 w 236"/>
                <a:gd name="T7" fmla="*/ 257 h 487"/>
                <a:gd name="T8" fmla="*/ 0 w 236"/>
                <a:gd name="T9" fmla="*/ 369 h 487"/>
                <a:gd name="T10" fmla="*/ 118 w 236"/>
                <a:gd name="T11" fmla="*/ 487 h 487"/>
                <a:gd name="T12" fmla="*/ 236 w 236"/>
                <a:gd name="T13" fmla="*/ 369 h 487"/>
                <a:gd name="T14" fmla="*/ 153 w 236"/>
                <a:gd name="T15" fmla="*/ 257 h 487"/>
                <a:gd name="T16" fmla="*/ 118 w 236"/>
                <a:gd name="T17" fmla="*/ 417 h 487"/>
                <a:gd name="T18" fmla="*/ 69 w 236"/>
                <a:gd name="T19" fmla="*/ 368 h 487"/>
                <a:gd name="T20" fmla="*/ 118 w 236"/>
                <a:gd name="T21" fmla="*/ 319 h 487"/>
                <a:gd name="T22" fmla="*/ 167 w 236"/>
                <a:gd name="T23" fmla="*/ 368 h 487"/>
                <a:gd name="T24" fmla="*/ 118 w 236"/>
                <a:gd name="T25" fmla="*/ 41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487">
                  <a:moveTo>
                    <a:pt x="153" y="257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257"/>
                    <a:pt x="83" y="257"/>
                    <a:pt x="83" y="257"/>
                  </a:cubicBezTo>
                  <a:cubicBezTo>
                    <a:pt x="35" y="271"/>
                    <a:pt x="0" y="317"/>
                    <a:pt x="0" y="369"/>
                  </a:cubicBezTo>
                  <a:cubicBezTo>
                    <a:pt x="0" y="435"/>
                    <a:pt x="52" y="487"/>
                    <a:pt x="118" y="487"/>
                  </a:cubicBezTo>
                  <a:cubicBezTo>
                    <a:pt x="184" y="487"/>
                    <a:pt x="236" y="435"/>
                    <a:pt x="236" y="369"/>
                  </a:cubicBezTo>
                  <a:cubicBezTo>
                    <a:pt x="236" y="316"/>
                    <a:pt x="202" y="271"/>
                    <a:pt x="153" y="257"/>
                  </a:cubicBezTo>
                  <a:close/>
                  <a:moveTo>
                    <a:pt x="118" y="417"/>
                  </a:moveTo>
                  <a:cubicBezTo>
                    <a:pt x="90" y="417"/>
                    <a:pt x="69" y="396"/>
                    <a:pt x="69" y="368"/>
                  </a:cubicBezTo>
                  <a:cubicBezTo>
                    <a:pt x="69" y="340"/>
                    <a:pt x="90" y="319"/>
                    <a:pt x="118" y="319"/>
                  </a:cubicBezTo>
                  <a:cubicBezTo>
                    <a:pt x="146" y="319"/>
                    <a:pt x="167" y="340"/>
                    <a:pt x="167" y="368"/>
                  </a:cubicBezTo>
                  <a:cubicBezTo>
                    <a:pt x="167" y="396"/>
                    <a:pt x="146" y="417"/>
                    <a:pt x="118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Rectangle 144">
              <a:extLst>
                <a:ext uri="{FF2B5EF4-FFF2-40B4-BE49-F238E27FC236}">
                  <a16:creationId xmlns:a16="http://schemas.microsoft.com/office/drawing/2014/main" id="{6F5BA962-0E7D-45E0-9300-B36F6CF41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1626"/>
              <a:ext cx="40" cy="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" name="Rectangle 145">
              <a:extLst>
                <a:ext uri="{FF2B5EF4-FFF2-40B4-BE49-F238E27FC236}">
                  <a16:creationId xmlns:a16="http://schemas.microsoft.com/office/drawing/2014/main" id="{593FC1A2-D309-4F91-ADE6-D54B09BE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627"/>
              <a:ext cx="39" cy="4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" name="Rectangle 146">
              <a:extLst>
                <a:ext uri="{FF2B5EF4-FFF2-40B4-BE49-F238E27FC236}">
                  <a16:creationId xmlns:a16="http://schemas.microsoft.com/office/drawing/2014/main" id="{62A73D70-5F71-46C6-8DEE-22EA5011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1627"/>
              <a:ext cx="39" cy="4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" name="Rectangle 147">
              <a:extLst>
                <a:ext uri="{FF2B5EF4-FFF2-40B4-BE49-F238E27FC236}">
                  <a16:creationId xmlns:a16="http://schemas.microsoft.com/office/drawing/2014/main" id="{918D6C4D-2435-4C4A-94FB-C492453A0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" y="1627"/>
              <a:ext cx="39" cy="4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Rectangle 148">
              <a:extLst>
                <a:ext uri="{FF2B5EF4-FFF2-40B4-BE49-F238E27FC236}">
                  <a16:creationId xmlns:a16="http://schemas.microsoft.com/office/drawing/2014/main" id="{2B8042AC-0A30-4EDD-BE4E-41A63018B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1708"/>
              <a:ext cx="39" cy="4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Rectangle 149">
              <a:extLst>
                <a:ext uri="{FF2B5EF4-FFF2-40B4-BE49-F238E27FC236}">
                  <a16:creationId xmlns:a16="http://schemas.microsoft.com/office/drawing/2014/main" id="{E71243F2-5B8B-434F-A70E-C6ABD4D57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1709"/>
              <a:ext cx="40" cy="4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Rectangle 150">
              <a:extLst>
                <a:ext uri="{FF2B5EF4-FFF2-40B4-BE49-F238E27FC236}">
                  <a16:creationId xmlns:a16="http://schemas.microsoft.com/office/drawing/2014/main" id="{49FE886F-BAB2-40A4-B6BE-CAAEAF4B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711"/>
              <a:ext cx="39" cy="39"/>
            </a:xfrm>
            <a:prstGeom prst="rect">
              <a:avLst/>
            </a:pr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Rectangle 151">
              <a:extLst>
                <a:ext uri="{FF2B5EF4-FFF2-40B4-BE49-F238E27FC236}">
                  <a16:creationId xmlns:a16="http://schemas.microsoft.com/office/drawing/2014/main" id="{100C59DF-74D2-44BA-ADB9-802565289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1711"/>
              <a:ext cx="39" cy="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Rectangle 152">
              <a:extLst>
                <a:ext uri="{FF2B5EF4-FFF2-40B4-BE49-F238E27FC236}">
                  <a16:creationId xmlns:a16="http://schemas.microsoft.com/office/drawing/2014/main" id="{269E0A15-98BE-412F-9AD8-FDE526968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" y="1711"/>
              <a:ext cx="39" cy="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Rectangle 153">
              <a:extLst>
                <a:ext uri="{FF2B5EF4-FFF2-40B4-BE49-F238E27FC236}">
                  <a16:creationId xmlns:a16="http://schemas.microsoft.com/office/drawing/2014/main" id="{4A73547A-5961-46FF-A335-312278D1C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1792"/>
              <a:ext cx="39" cy="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Rectangle 154">
              <a:extLst>
                <a:ext uri="{FF2B5EF4-FFF2-40B4-BE49-F238E27FC236}">
                  <a16:creationId xmlns:a16="http://schemas.microsoft.com/office/drawing/2014/main" id="{6EE2900C-E2FD-4FB4-8167-14037D21B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1793"/>
              <a:ext cx="40" cy="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Rectangle 155">
              <a:extLst>
                <a:ext uri="{FF2B5EF4-FFF2-40B4-BE49-F238E27FC236}">
                  <a16:creationId xmlns:a16="http://schemas.microsoft.com/office/drawing/2014/main" id="{59A98649-1999-4722-943C-355B53F03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795"/>
              <a:ext cx="39" cy="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Rectangle 156">
              <a:extLst>
                <a:ext uri="{FF2B5EF4-FFF2-40B4-BE49-F238E27FC236}">
                  <a16:creationId xmlns:a16="http://schemas.microsoft.com/office/drawing/2014/main" id="{FABA86B9-7943-4237-B8C2-0FB32B42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1795"/>
              <a:ext cx="39" cy="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D4E32965-BD41-463D-A644-4B37161BE2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03822" y="3579152"/>
            <a:ext cx="881603" cy="793137"/>
            <a:chOff x="5242" y="2870"/>
            <a:chExt cx="867" cy="780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602AF3BA-5C19-42ED-8EAC-34289486C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" y="2870"/>
              <a:ext cx="795" cy="780"/>
            </a:xfrm>
            <a:prstGeom prst="ellipse">
              <a:avLst/>
            </a:prstGeom>
            <a:solidFill>
              <a:srgbClr val="5E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D43F36B-9FF8-4411-8AF7-882B894F8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2960"/>
              <a:ext cx="405" cy="615"/>
            </a:xfrm>
            <a:custGeom>
              <a:avLst/>
              <a:gdLst>
                <a:gd name="T0" fmla="*/ 859 w 1013"/>
                <a:gd name="T1" fmla="*/ 0 h 1536"/>
                <a:gd name="T2" fmla="*/ 0 w 1013"/>
                <a:gd name="T3" fmla="*/ 0 h 1536"/>
                <a:gd name="T4" fmla="*/ 0 w 1013"/>
                <a:gd name="T5" fmla="*/ 1536 h 1536"/>
                <a:gd name="T6" fmla="*/ 859 w 1013"/>
                <a:gd name="T7" fmla="*/ 1536 h 1536"/>
                <a:gd name="T8" fmla="*/ 1013 w 1013"/>
                <a:gd name="T9" fmla="*/ 1390 h 1536"/>
                <a:gd name="T10" fmla="*/ 1013 w 1013"/>
                <a:gd name="T11" fmla="*/ 147 h 1536"/>
                <a:gd name="T12" fmla="*/ 859 w 1013"/>
                <a:gd name="T1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3" h="1536">
                  <a:moveTo>
                    <a:pt x="8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859" y="1536"/>
                    <a:pt x="859" y="1536"/>
                    <a:pt x="859" y="1536"/>
                  </a:cubicBezTo>
                  <a:cubicBezTo>
                    <a:pt x="943" y="1536"/>
                    <a:pt x="1013" y="1473"/>
                    <a:pt x="1013" y="1390"/>
                  </a:cubicBezTo>
                  <a:cubicBezTo>
                    <a:pt x="1013" y="147"/>
                    <a:pt x="1013" y="147"/>
                    <a:pt x="1013" y="147"/>
                  </a:cubicBezTo>
                  <a:cubicBezTo>
                    <a:pt x="1013" y="63"/>
                    <a:pt x="943" y="0"/>
                    <a:pt x="859" y="0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9B6E1544-07AF-4BE2-A436-6BFCCEE3C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2974"/>
              <a:ext cx="377" cy="432"/>
            </a:xfrm>
            <a:custGeom>
              <a:avLst/>
              <a:gdLst>
                <a:gd name="T0" fmla="*/ 943 w 943"/>
                <a:gd name="T1" fmla="*/ 1078 h 1078"/>
                <a:gd name="T2" fmla="*/ 943 w 943"/>
                <a:gd name="T3" fmla="*/ 112 h 1078"/>
                <a:gd name="T4" fmla="*/ 859 w 943"/>
                <a:gd name="T5" fmla="*/ 0 h 1078"/>
                <a:gd name="T6" fmla="*/ 0 w 943"/>
                <a:gd name="T7" fmla="*/ 0 h 1078"/>
                <a:gd name="T8" fmla="*/ 0 w 943"/>
                <a:gd name="T9" fmla="*/ 328 h 1078"/>
                <a:gd name="T10" fmla="*/ 943 w 943"/>
                <a:gd name="T11" fmla="*/ 1078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1078">
                  <a:moveTo>
                    <a:pt x="943" y="1078"/>
                  </a:moveTo>
                  <a:cubicBezTo>
                    <a:pt x="943" y="112"/>
                    <a:pt x="943" y="112"/>
                    <a:pt x="943" y="112"/>
                  </a:cubicBezTo>
                  <a:cubicBezTo>
                    <a:pt x="943" y="56"/>
                    <a:pt x="915" y="0"/>
                    <a:pt x="8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lnTo>
                    <a:pt x="943" y="1078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DB50EE8-DA99-4048-8177-78E5DC2EE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2" y="2960"/>
              <a:ext cx="867" cy="615"/>
            </a:xfrm>
            <a:custGeom>
              <a:avLst/>
              <a:gdLst>
                <a:gd name="T0" fmla="*/ 2011 w 2168"/>
                <a:gd name="T1" fmla="*/ 105 h 1536"/>
                <a:gd name="T2" fmla="*/ 2060 w 2168"/>
                <a:gd name="T3" fmla="*/ 147 h 1536"/>
                <a:gd name="T4" fmla="*/ 2060 w 2168"/>
                <a:gd name="T5" fmla="*/ 1390 h 1536"/>
                <a:gd name="T6" fmla="*/ 2011 w 2168"/>
                <a:gd name="T7" fmla="*/ 1432 h 1536"/>
                <a:gd name="T8" fmla="*/ 153 w 2168"/>
                <a:gd name="T9" fmla="*/ 1432 h 1536"/>
                <a:gd name="T10" fmla="*/ 105 w 2168"/>
                <a:gd name="T11" fmla="*/ 1390 h 1536"/>
                <a:gd name="T12" fmla="*/ 105 w 2168"/>
                <a:gd name="T13" fmla="*/ 147 h 1536"/>
                <a:gd name="T14" fmla="*/ 153 w 2168"/>
                <a:gd name="T15" fmla="*/ 105 h 1536"/>
                <a:gd name="T16" fmla="*/ 2025 w 2168"/>
                <a:gd name="T17" fmla="*/ 105 h 1536"/>
                <a:gd name="T18" fmla="*/ 2011 w 2168"/>
                <a:gd name="T19" fmla="*/ 0 h 1536"/>
                <a:gd name="T20" fmla="*/ 153 w 2168"/>
                <a:gd name="T21" fmla="*/ 0 h 1536"/>
                <a:gd name="T22" fmla="*/ 0 w 2168"/>
                <a:gd name="T23" fmla="*/ 147 h 1536"/>
                <a:gd name="T24" fmla="*/ 0 w 2168"/>
                <a:gd name="T25" fmla="*/ 1390 h 1536"/>
                <a:gd name="T26" fmla="*/ 153 w 2168"/>
                <a:gd name="T27" fmla="*/ 1536 h 1536"/>
                <a:gd name="T28" fmla="*/ 2015 w 2168"/>
                <a:gd name="T29" fmla="*/ 1536 h 1536"/>
                <a:gd name="T30" fmla="*/ 2168 w 2168"/>
                <a:gd name="T31" fmla="*/ 1390 h 1536"/>
                <a:gd name="T32" fmla="*/ 2168 w 2168"/>
                <a:gd name="T33" fmla="*/ 147 h 1536"/>
                <a:gd name="T34" fmla="*/ 2011 w 2168"/>
                <a:gd name="T3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8" h="1536">
                  <a:moveTo>
                    <a:pt x="2011" y="105"/>
                  </a:moveTo>
                  <a:cubicBezTo>
                    <a:pt x="2039" y="105"/>
                    <a:pt x="2060" y="119"/>
                    <a:pt x="2060" y="147"/>
                  </a:cubicBezTo>
                  <a:cubicBezTo>
                    <a:pt x="2060" y="1390"/>
                    <a:pt x="2060" y="1390"/>
                    <a:pt x="2060" y="1390"/>
                  </a:cubicBezTo>
                  <a:cubicBezTo>
                    <a:pt x="2060" y="1418"/>
                    <a:pt x="2039" y="1432"/>
                    <a:pt x="2011" y="1432"/>
                  </a:cubicBezTo>
                  <a:cubicBezTo>
                    <a:pt x="153" y="1432"/>
                    <a:pt x="153" y="1432"/>
                    <a:pt x="153" y="1432"/>
                  </a:cubicBezTo>
                  <a:cubicBezTo>
                    <a:pt x="125" y="1432"/>
                    <a:pt x="105" y="1418"/>
                    <a:pt x="105" y="1390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19"/>
                    <a:pt x="125" y="105"/>
                    <a:pt x="153" y="105"/>
                  </a:cubicBezTo>
                  <a:cubicBezTo>
                    <a:pt x="2025" y="105"/>
                    <a:pt x="2025" y="105"/>
                    <a:pt x="2025" y="105"/>
                  </a:cubicBezTo>
                  <a:moveTo>
                    <a:pt x="2011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70" y="0"/>
                    <a:pt x="0" y="63"/>
                    <a:pt x="0" y="147"/>
                  </a:cubicBezTo>
                  <a:cubicBezTo>
                    <a:pt x="0" y="1390"/>
                    <a:pt x="0" y="1390"/>
                    <a:pt x="0" y="1390"/>
                  </a:cubicBezTo>
                  <a:cubicBezTo>
                    <a:pt x="0" y="1473"/>
                    <a:pt x="70" y="1536"/>
                    <a:pt x="153" y="1536"/>
                  </a:cubicBezTo>
                  <a:cubicBezTo>
                    <a:pt x="2015" y="1536"/>
                    <a:pt x="2015" y="1536"/>
                    <a:pt x="2015" y="1536"/>
                  </a:cubicBezTo>
                  <a:cubicBezTo>
                    <a:pt x="2098" y="1536"/>
                    <a:pt x="2168" y="1473"/>
                    <a:pt x="2168" y="1390"/>
                  </a:cubicBezTo>
                  <a:cubicBezTo>
                    <a:pt x="2168" y="147"/>
                    <a:pt x="2168" y="147"/>
                    <a:pt x="2168" y="147"/>
                  </a:cubicBezTo>
                  <a:cubicBezTo>
                    <a:pt x="2165" y="63"/>
                    <a:pt x="2095" y="0"/>
                    <a:pt x="20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890EF66-114E-48DF-859E-49FC10068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" y="3329"/>
              <a:ext cx="189" cy="134"/>
            </a:xfrm>
            <a:custGeom>
              <a:avLst/>
              <a:gdLst>
                <a:gd name="T0" fmla="*/ 237 w 475"/>
                <a:gd name="T1" fmla="*/ 335 h 335"/>
                <a:gd name="T2" fmla="*/ 28 w 475"/>
                <a:gd name="T3" fmla="*/ 125 h 335"/>
                <a:gd name="T4" fmla="*/ 28 w 475"/>
                <a:gd name="T5" fmla="*/ 28 h 335"/>
                <a:gd name="T6" fmla="*/ 126 w 475"/>
                <a:gd name="T7" fmla="*/ 28 h 335"/>
                <a:gd name="T8" fmla="*/ 237 w 475"/>
                <a:gd name="T9" fmla="*/ 139 h 335"/>
                <a:gd name="T10" fmla="*/ 349 w 475"/>
                <a:gd name="T11" fmla="*/ 28 h 335"/>
                <a:gd name="T12" fmla="*/ 447 w 475"/>
                <a:gd name="T13" fmla="*/ 28 h 335"/>
                <a:gd name="T14" fmla="*/ 447 w 475"/>
                <a:gd name="T15" fmla="*/ 125 h 335"/>
                <a:gd name="T16" fmla="*/ 237 w 475"/>
                <a:gd name="T17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335">
                  <a:moveTo>
                    <a:pt x="237" y="335"/>
                  </a:moveTo>
                  <a:cubicBezTo>
                    <a:pt x="28" y="125"/>
                    <a:pt x="28" y="125"/>
                    <a:pt x="28" y="125"/>
                  </a:cubicBezTo>
                  <a:cubicBezTo>
                    <a:pt x="0" y="98"/>
                    <a:pt x="0" y="56"/>
                    <a:pt x="28" y="28"/>
                  </a:cubicBezTo>
                  <a:cubicBezTo>
                    <a:pt x="56" y="0"/>
                    <a:pt x="98" y="0"/>
                    <a:pt x="126" y="28"/>
                  </a:cubicBezTo>
                  <a:cubicBezTo>
                    <a:pt x="237" y="139"/>
                    <a:pt x="237" y="139"/>
                    <a:pt x="237" y="13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77" y="0"/>
                    <a:pt x="419" y="0"/>
                    <a:pt x="447" y="28"/>
                  </a:cubicBezTo>
                  <a:cubicBezTo>
                    <a:pt x="475" y="56"/>
                    <a:pt x="475" y="98"/>
                    <a:pt x="447" y="125"/>
                  </a:cubicBezTo>
                  <a:lnTo>
                    <a:pt x="237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111AB538-56BC-48A9-B889-EC1784841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" y="3072"/>
              <a:ext cx="189" cy="134"/>
            </a:xfrm>
            <a:custGeom>
              <a:avLst/>
              <a:gdLst>
                <a:gd name="T0" fmla="*/ 237 w 475"/>
                <a:gd name="T1" fmla="*/ 0 h 335"/>
                <a:gd name="T2" fmla="*/ 447 w 475"/>
                <a:gd name="T3" fmla="*/ 210 h 335"/>
                <a:gd name="T4" fmla="*/ 447 w 475"/>
                <a:gd name="T5" fmla="*/ 308 h 335"/>
                <a:gd name="T6" fmla="*/ 349 w 475"/>
                <a:gd name="T7" fmla="*/ 308 h 335"/>
                <a:gd name="T8" fmla="*/ 237 w 475"/>
                <a:gd name="T9" fmla="*/ 196 h 335"/>
                <a:gd name="T10" fmla="*/ 126 w 475"/>
                <a:gd name="T11" fmla="*/ 308 h 335"/>
                <a:gd name="T12" fmla="*/ 28 w 475"/>
                <a:gd name="T13" fmla="*/ 308 h 335"/>
                <a:gd name="T14" fmla="*/ 28 w 475"/>
                <a:gd name="T15" fmla="*/ 210 h 335"/>
                <a:gd name="T16" fmla="*/ 237 w 475"/>
                <a:gd name="T1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335">
                  <a:moveTo>
                    <a:pt x="237" y="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75" y="238"/>
                    <a:pt x="475" y="280"/>
                    <a:pt x="447" y="308"/>
                  </a:cubicBezTo>
                  <a:cubicBezTo>
                    <a:pt x="419" y="335"/>
                    <a:pt x="377" y="335"/>
                    <a:pt x="349" y="308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126" y="308"/>
                    <a:pt x="126" y="308"/>
                    <a:pt x="126" y="308"/>
                  </a:cubicBezTo>
                  <a:cubicBezTo>
                    <a:pt x="98" y="335"/>
                    <a:pt x="56" y="335"/>
                    <a:pt x="28" y="308"/>
                  </a:cubicBezTo>
                  <a:cubicBezTo>
                    <a:pt x="0" y="280"/>
                    <a:pt x="0" y="238"/>
                    <a:pt x="28" y="21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B9F84EA6-720C-41B1-B0F8-EB36219AF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3140"/>
              <a:ext cx="159" cy="248"/>
            </a:xfrm>
            <a:custGeom>
              <a:avLst/>
              <a:gdLst>
                <a:gd name="T0" fmla="*/ 304 w 398"/>
                <a:gd name="T1" fmla="*/ 241 h 618"/>
                <a:gd name="T2" fmla="*/ 167 w 398"/>
                <a:gd name="T3" fmla="*/ 206 h 618"/>
                <a:gd name="T4" fmla="*/ 178 w 398"/>
                <a:gd name="T5" fmla="*/ 140 h 618"/>
                <a:gd name="T6" fmla="*/ 349 w 398"/>
                <a:gd name="T7" fmla="*/ 140 h 618"/>
                <a:gd name="T8" fmla="*/ 366 w 398"/>
                <a:gd name="T9" fmla="*/ 105 h 618"/>
                <a:gd name="T10" fmla="*/ 366 w 398"/>
                <a:gd name="T11" fmla="*/ 46 h 618"/>
                <a:gd name="T12" fmla="*/ 349 w 398"/>
                <a:gd name="T13" fmla="*/ 0 h 618"/>
                <a:gd name="T14" fmla="*/ 98 w 398"/>
                <a:gd name="T15" fmla="*/ 0 h 618"/>
                <a:gd name="T16" fmla="*/ 63 w 398"/>
                <a:gd name="T17" fmla="*/ 35 h 618"/>
                <a:gd name="T18" fmla="*/ 28 w 398"/>
                <a:gd name="T19" fmla="*/ 294 h 618"/>
                <a:gd name="T20" fmla="*/ 38 w 398"/>
                <a:gd name="T21" fmla="*/ 322 h 618"/>
                <a:gd name="T22" fmla="*/ 70 w 398"/>
                <a:gd name="T23" fmla="*/ 332 h 618"/>
                <a:gd name="T24" fmla="*/ 136 w 398"/>
                <a:gd name="T25" fmla="*/ 329 h 618"/>
                <a:gd name="T26" fmla="*/ 255 w 398"/>
                <a:gd name="T27" fmla="*/ 412 h 618"/>
                <a:gd name="T28" fmla="*/ 164 w 398"/>
                <a:gd name="T29" fmla="*/ 493 h 618"/>
                <a:gd name="T30" fmla="*/ 70 w 398"/>
                <a:gd name="T31" fmla="*/ 468 h 618"/>
                <a:gd name="T32" fmla="*/ 42 w 398"/>
                <a:gd name="T33" fmla="*/ 465 h 618"/>
                <a:gd name="T34" fmla="*/ 21 w 398"/>
                <a:gd name="T35" fmla="*/ 486 h 618"/>
                <a:gd name="T36" fmla="*/ 3 w 398"/>
                <a:gd name="T37" fmla="*/ 542 h 618"/>
                <a:gd name="T38" fmla="*/ 17 w 398"/>
                <a:gd name="T39" fmla="*/ 580 h 618"/>
                <a:gd name="T40" fmla="*/ 167 w 398"/>
                <a:gd name="T41" fmla="*/ 618 h 618"/>
                <a:gd name="T42" fmla="*/ 398 w 398"/>
                <a:gd name="T43" fmla="*/ 405 h 618"/>
                <a:gd name="T44" fmla="*/ 304 w 398"/>
                <a:gd name="T45" fmla="*/ 24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8" h="618">
                  <a:moveTo>
                    <a:pt x="304" y="241"/>
                  </a:moveTo>
                  <a:cubicBezTo>
                    <a:pt x="265" y="220"/>
                    <a:pt x="216" y="206"/>
                    <a:pt x="167" y="206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349" y="140"/>
                    <a:pt x="349" y="140"/>
                    <a:pt x="349" y="140"/>
                  </a:cubicBezTo>
                  <a:cubicBezTo>
                    <a:pt x="366" y="140"/>
                    <a:pt x="366" y="126"/>
                    <a:pt x="366" y="105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6" y="28"/>
                    <a:pt x="366" y="0"/>
                    <a:pt x="34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80" y="0"/>
                    <a:pt x="66" y="18"/>
                    <a:pt x="63" y="35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304"/>
                    <a:pt x="31" y="315"/>
                    <a:pt x="38" y="322"/>
                  </a:cubicBezTo>
                  <a:cubicBezTo>
                    <a:pt x="45" y="329"/>
                    <a:pt x="59" y="332"/>
                    <a:pt x="70" y="332"/>
                  </a:cubicBezTo>
                  <a:cubicBezTo>
                    <a:pt x="87" y="329"/>
                    <a:pt x="108" y="329"/>
                    <a:pt x="136" y="329"/>
                  </a:cubicBezTo>
                  <a:cubicBezTo>
                    <a:pt x="213" y="329"/>
                    <a:pt x="255" y="356"/>
                    <a:pt x="255" y="412"/>
                  </a:cubicBezTo>
                  <a:cubicBezTo>
                    <a:pt x="255" y="468"/>
                    <a:pt x="206" y="493"/>
                    <a:pt x="164" y="493"/>
                  </a:cubicBezTo>
                  <a:cubicBezTo>
                    <a:pt x="122" y="493"/>
                    <a:pt x="84" y="479"/>
                    <a:pt x="70" y="468"/>
                  </a:cubicBezTo>
                  <a:cubicBezTo>
                    <a:pt x="59" y="461"/>
                    <a:pt x="49" y="461"/>
                    <a:pt x="42" y="465"/>
                  </a:cubicBezTo>
                  <a:cubicBezTo>
                    <a:pt x="35" y="468"/>
                    <a:pt x="24" y="475"/>
                    <a:pt x="21" y="486"/>
                  </a:cubicBezTo>
                  <a:cubicBezTo>
                    <a:pt x="3" y="542"/>
                    <a:pt x="3" y="542"/>
                    <a:pt x="3" y="542"/>
                  </a:cubicBezTo>
                  <a:cubicBezTo>
                    <a:pt x="0" y="556"/>
                    <a:pt x="3" y="573"/>
                    <a:pt x="17" y="580"/>
                  </a:cubicBezTo>
                  <a:cubicBezTo>
                    <a:pt x="45" y="597"/>
                    <a:pt x="101" y="618"/>
                    <a:pt x="167" y="618"/>
                  </a:cubicBezTo>
                  <a:cubicBezTo>
                    <a:pt x="300" y="618"/>
                    <a:pt x="398" y="528"/>
                    <a:pt x="398" y="405"/>
                  </a:cubicBezTo>
                  <a:cubicBezTo>
                    <a:pt x="394" y="336"/>
                    <a:pt x="363" y="276"/>
                    <a:pt x="304" y="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B9BB3183-2C15-46F5-A1CC-8313D7940201}"/>
              </a:ext>
            </a:extLst>
          </p:cNvPr>
          <p:cNvSpPr/>
          <p:nvPr/>
        </p:nvSpPr>
        <p:spPr>
          <a:xfrm>
            <a:off x="962960" y="4070240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4000" b="1" i="0" u="none" strike="noStrike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2.000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4451380" y="805050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metodologia quantitativa, com o emprego da técnica de pesquisa via CATI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8810110" y="811518"/>
            <a:ext cx="296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entrevistados os sócios proprietários de Micro e Pequenas Empresas no Brasil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4451380" y="2222384"/>
            <a:ext cx="278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margem de erro de +/- 2,1%, para um intervalo de confiança de 95%, para os resultados gerais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8810110" y="2244276"/>
            <a:ext cx="269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coleta de dados: entre 22/10 e 14/11 de 2018 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8810110" y="3525903"/>
            <a:ext cx="2611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os valores foram arredondados para facilitar a leitura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4892922" y="5816516"/>
            <a:ext cx="542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8F8F8"/>
                </a:solidFill>
              </a:rPr>
              <a:t>o estudo obedeceu aos códigos de ética da:</a:t>
            </a:r>
          </a:p>
          <a:p>
            <a:r>
              <a:rPr lang="pt-BR" b="1" dirty="0">
                <a:solidFill>
                  <a:srgbClr val="F8F8F8"/>
                </a:solidFill>
              </a:rPr>
              <a:t>ABEP, ESOMAR </a:t>
            </a:r>
            <a:r>
              <a:rPr lang="pt-BR" dirty="0">
                <a:solidFill>
                  <a:srgbClr val="F8F8F8"/>
                </a:solidFill>
              </a:rPr>
              <a:t>e à norma ABNT NBR </a:t>
            </a:r>
            <a:r>
              <a:rPr lang="pt-BR" b="1" dirty="0">
                <a:solidFill>
                  <a:srgbClr val="F8F8F8"/>
                </a:solidFill>
              </a:rPr>
              <a:t>ISO 20.252:2012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4451380" y="4365610"/>
            <a:ext cx="278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valores ponderados</a:t>
            </a:r>
          </a:p>
        </p:txBody>
      </p:sp>
    </p:spTree>
    <p:extLst>
      <p:ext uri="{BB962C8B-B14F-4D97-AF65-F5344CB8AC3E}">
        <p14:creationId xmlns:p14="http://schemas.microsoft.com/office/powerpoint/2010/main" val="19342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34E5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34E5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34E5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8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34E5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34E5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2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34E5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P11.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possui controles internos formais que verificam sistematicamente se as operações estão sendo feitas da forma correta, de acordo com as instruções da direção (p.ex. uma auditoria interna)?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controles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661857" y="3923611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410080" y="3470735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296979" y="4119627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435461" y="3457102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079563" y="4266667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804857302"/>
              </p:ext>
            </p:extLst>
          </p:nvPr>
        </p:nvGraphicFramePr>
        <p:xfrm>
          <a:off x="7615258" y="3019553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03949"/>
              </p:ext>
            </p:extLst>
          </p:nvPr>
        </p:nvGraphicFramePr>
        <p:xfrm>
          <a:off x="7277635" y="5197651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1589402" y="2757383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2389270" y="2714855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 | sem resposta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87" y="4122521"/>
            <a:ext cx="954000" cy="954000"/>
          </a:xfrm>
          <a:prstGeom prst="rect">
            <a:avLst/>
          </a:prstGeom>
        </p:spPr>
      </p:pic>
      <p:sp>
        <p:nvSpPr>
          <p:cNvPr id="33" name="Elipse 3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1" y="260927"/>
            <a:ext cx="396298" cy="396298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534A4E9-53BB-4FC2-BAF9-1515A0512F3B}"/>
              </a:ext>
            </a:extLst>
          </p:cNvPr>
          <p:cNvSpPr txBox="1"/>
          <p:nvPr/>
        </p:nvSpPr>
        <p:spPr>
          <a:xfrm>
            <a:off x="448187" y="1069179"/>
            <a:ext cx="5730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praticamente 7 em cada 10 empresas entrevistadas (69%) já possuem controles internos formais, sobre como são realizadas as operações internas, o que não deixa de ser um resultado bastante positivo, na medida em que se tratavam apenas de </a:t>
            </a:r>
            <a:r>
              <a:rPr lang="pt-BR" dirty="0" err="1"/>
              <a:t>MEs</a:t>
            </a:r>
            <a:r>
              <a:rPr lang="pt-BR" dirty="0"/>
              <a:t> e </a:t>
            </a:r>
            <a:r>
              <a:rPr lang="pt-BR" dirty="0" err="1"/>
              <a:t>EPPs</a:t>
            </a:r>
            <a:r>
              <a:rPr lang="pt-BR" dirty="0"/>
              <a:t> </a:t>
            </a:r>
            <a:r>
              <a:rPr lang="pt-BR" sz="1200" dirty="0"/>
              <a:t>(p11)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8CE48DF-FE51-4702-A6E9-F6DF758CCCE2}"/>
              </a:ext>
            </a:extLst>
          </p:cNvPr>
          <p:cNvSpPr txBox="1"/>
          <p:nvPr/>
        </p:nvSpPr>
        <p:spPr>
          <a:xfrm>
            <a:off x="6837028" y="1077765"/>
            <a:ext cx="510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tal situação é mais frequente no grupo das EPP (75%), mas a diferença entre os portes é de apenas 11 pontos percentuais, sendo assim um bom ponto de partida para uma maior disseminação e para a consolidação de programas de integridade entre as </a:t>
            </a:r>
            <a:r>
              <a:rPr lang="pt-BR" dirty="0" err="1"/>
              <a:t>MPEs</a:t>
            </a:r>
            <a:endParaRPr lang="pt-BR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4924BDC0-9C5A-4694-8CBD-12A6B51276B0}"/>
              </a:ext>
            </a:extLst>
          </p:cNvPr>
          <p:cNvSpPr txBox="1">
            <a:spLocks/>
          </p:cNvSpPr>
          <p:nvPr/>
        </p:nvSpPr>
        <p:spPr>
          <a:xfrm>
            <a:off x="3244879" y="4654266"/>
            <a:ext cx="2091408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possuem controles formais </a:t>
            </a:r>
          </a:p>
        </p:txBody>
      </p:sp>
    </p:spTree>
    <p:extLst>
      <p:ext uri="{BB962C8B-B14F-4D97-AF65-F5344CB8AC3E}">
        <p14:creationId xmlns:p14="http://schemas.microsoft.com/office/powerpoint/2010/main" val="243856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46" grpId="0"/>
      <p:bldP spid="47" grpId="0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P11.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possui controles internos formais que verificam sistematicamente se as operações estão sendo feitas da forma correta, de acordo com as instruções da direção (p.ex. uma auditoria interna)?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controles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Gráfico 32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Tabela 4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8" name="Retângulo 47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empresas possuem controles internos formais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áfico 48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Tabela 4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1" name="Gráfico 50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487096331"/>
              </p:ext>
            </p:extLst>
          </p:nvPr>
        </p:nvGraphicFramePr>
        <p:xfrm>
          <a:off x="231035" y="3968685"/>
          <a:ext cx="11960966" cy="165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68541"/>
              </p:ext>
            </p:extLst>
          </p:nvPr>
        </p:nvGraphicFramePr>
        <p:xfrm>
          <a:off x="88905" y="5640468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Elipse 5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1" y="260927"/>
            <a:ext cx="396298" cy="3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20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3" grpId="0">
        <p:bldAsOne/>
      </p:bldGraphic>
      <p:bldP spid="48" grpId="0"/>
      <p:bldGraphic spid="49" grpId="0">
        <p:bldAsOne/>
      </p:bldGraphic>
      <p:bldGraphic spid="51" grpId="0">
        <p:bldAsOne/>
      </p:bldGraphic>
      <p:bldGraphic spid="53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P12.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sócios da empresa já publicaram uma declaração na internet ou em local visível, na empresa, uma declaração sobre os valores e o compromisso da empresa com a integridade nos negócios?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valores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859260" y="3725759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424118" y="3453410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325997" y="4166985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550786" y="3560433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428767" y="3826871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/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1379119" y="2900252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2173912" y="2891292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 | sem resposta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78" y="4225852"/>
            <a:ext cx="940622" cy="940622"/>
          </a:xfrm>
          <a:prstGeom prst="rect">
            <a:avLst/>
          </a:prstGeom>
        </p:spPr>
      </p:pic>
      <p:sp>
        <p:nvSpPr>
          <p:cNvPr id="33" name="Elipse 3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" y="252199"/>
            <a:ext cx="411279" cy="411279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B42487DE-7A0A-40D2-95E5-0A0D1424227E}"/>
              </a:ext>
            </a:extLst>
          </p:cNvPr>
          <p:cNvSpPr txBox="1">
            <a:spLocks/>
          </p:cNvSpPr>
          <p:nvPr/>
        </p:nvSpPr>
        <p:spPr>
          <a:xfrm>
            <a:off x="3611938" y="4374753"/>
            <a:ext cx="2523031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 publicaram declaração sobre valores e compromisso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C7FBBAD-8FCF-40BA-9376-728E479CFE7B}"/>
              </a:ext>
            </a:extLst>
          </p:cNvPr>
          <p:cNvSpPr txBox="1"/>
          <p:nvPr/>
        </p:nvSpPr>
        <p:spPr>
          <a:xfrm>
            <a:off x="448187" y="1069179"/>
            <a:ext cx="5730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atualmente apenas cerca de 1 em cada 5 empresas entrevistadas (22%) já publicou uma declaração sobre valores e compromisso, proporção bem inferior aos demais itens aqui utilizados para avaliar do nível de integridade dessas empresas </a:t>
            </a:r>
            <a:r>
              <a:rPr lang="pt-BR" sz="1200" dirty="0"/>
              <a:t>(p12)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A5295EB-E5B0-4F5D-ABA5-6F6B3B10996A}"/>
              </a:ext>
            </a:extLst>
          </p:cNvPr>
          <p:cNvSpPr txBox="1"/>
          <p:nvPr/>
        </p:nvSpPr>
        <p:spPr>
          <a:xfrm>
            <a:off x="6427547" y="1077765"/>
            <a:ext cx="5516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tal situação é mais frequente no grupo das </a:t>
            </a:r>
            <a:r>
              <a:rPr lang="pt-BR" dirty="0" err="1"/>
              <a:t>EPPs</a:t>
            </a:r>
            <a:r>
              <a:rPr lang="pt-BR" dirty="0"/>
              <a:t> (31%), bem superior ao verificado nas ME (20%), mas de qualquer forma já seria um ponto de partida para uma maior disseminação e para a consolidação de programas de integridade entre as </a:t>
            </a:r>
            <a:r>
              <a:rPr lang="pt-BR" dirty="0" err="1"/>
              <a:t>MPEs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387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46" grpId="0"/>
      <p:bldP spid="47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P12.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sócios da empresa já publicaram uma declaração na internet ou em local visível, na empresa, uma declaração sobre os valores e o compromisso da empresa com a integridade nos negócios?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valores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Gráfico 32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Tabela 4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8" name="Retângulo 47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já publicaram declaração sobre valores e compromisso da empresa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áfico 48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Tabela 4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1" name="Gráfico 50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4111445873"/>
              </p:ext>
            </p:extLst>
          </p:nvPr>
        </p:nvGraphicFramePr>
        <p:xfrm>
          <a:off x="231035" y="3923092"/>
          <a:ext cx="11960966" cy="183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68752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Elipse 5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" y="252199"/>
            <a:ext cx="411279" cy="4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99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3" grpId="0">
        <p:bldAsOne/>
      </p:bldGraphic>
      <p:bldP spid="48" grpId="0"/>
      <p:bldGraphic spid="49" grpId="0">
        <p:bldAsOne/>
      </p:bldGraphic>
      <p:bldGraphic spid="51" grpId="0">
        <p:bldAsOne/>
      </p:bldGraphic>
      <p:bldGraphic spid="5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P13.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uma escala de 0 a 10, onde 0 significa “nenhum conhecimento” e 10 significa “total conhecimento”, qual era o seu nível de conhecimento sobre os “Programa de Integridade” para pequenas empresas, ANTES DESSA ENTREVISTA?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1.987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48187" y="1069179"/>
            <a:ext cx="8393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o conhecimento sobre os programas de integridade, como esperado, por se tratarem de ME e EPP, é muito reduzido, tanto que mais de 1 em cada 4 entrevistados (26%) reconhece não ter nenhum conhecimento sobre o tema </a:t>
            </a:r>
            <a:r>
              <a:rPr lang="pt-BR" sz="1200" dirty="0"/>
              <a:t>(p13)</a:t>
            </a:r>
            <a:endParaRPr lang="pt-BR" sz="1200" dirty="0">
              <a:solidFill>
                <a:srgbClr val="5B9BD5"/>
              </a:solidFill>
            </a:endParaRPr>
          </a:p>
        </p:txBody>
      </p:sp>
      <p:graphicFrame>
        <p:nvGraphicFramePr>
          <p:cNvPr id="33" name="Gráfico 32">
            <a:extLst/>
          </p:cNvPr>
          <p:cNvGraphicFramePr/>
          <p:nvPr>
            <p:extLst/>
          </p:nvPr>
        </p:nvGraphicFramePr>
        <p:xfrm>
          <a:off x="2473840" y="2313501"/>
          <a:ext cx="2654084" cy="206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ítulo 1">
            <a:extLst/>
          </p:cNvPr>
          <p:cNvSpPr txBox="1">
            <a:spLocks/>
          </p:cNvSpPr>
          <p:nvPr/>
        </p:nvSpPr>
        <p:spPr>
          <a:xfrm>
            <a:off x="3209283" y="2981886"/>
            <a:ext cx="1183198" cy="589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354573"/>
                </a:solidFill>
                <a:latin typeface="+mn-lt"/>
              </a:rPr>
              <a:t>4,1</a:t>
            </a:r>
            <a:endParaRPr lang="pt-BR" sz="4000" b="1" dirty="0">
              <a:solidFill>
                <a:srgbClr val="354573"/>
              </a:solidFill>
              <a:latin typeface="+mn-lt"/>
            </a:endParaRPr>
          </a:p>
        </p:txBody>
      </p:sp>
      <p:graphicFrame>
        <p:nvGraphicFramePr>
          <p:cNvPr id="48" name="Gráfico 47">
            <a:extLst/>
          </p:cNvPr>
          <p:cNvGraphicFramePr/>
          <p:nvPr>
            <p:extLst/>
          </p:nvPr>
        </p:nvGraphicFramePr>
        <p:xfrm>
          <a:off x="1213696" y="4261705"/>
          <a:ext cx="3679874" cy="163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Retângulo 48">
            <a:extLst/>
          </p:cNvPr>
          <p:cNvSpPr/>
          <p:nvPr/>
        </p:nvSpPr>
        <p:spPr>
          <a:xfrm>
            <a:off x="549069" y="2777726"/>
            <a:ext cx="22152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rgbClr val="354573"/>
                </a:solidFill>
              </a:rPr>
              <a:t>nota para o</a:t>
            </a:r>
          </a:p>
          <a:p>
            <a:pPr algn="r"/>
            <a:r>
              <a:rPr lang="pt-BR" sz="2400" b="1" dirty="0">
                <a:solidFill>
                  <a:srgbClr val="354573"/>
                </a:solidFill>
              </a:rPr>
              <a:t>nível de conhecimento</a:t>
            </a:r>
          </a:p>
        </p:txBody>
      </p:sp>
      <p:sp>
        <p:nvSpPr>
          <p:cNvPr id="50" name="Freeform 15"/>
          <p:cNvSpPr>
            <a:spLocks/>
          </p:cNvSpPr>
          <p:nvPr/>
        </p:nvSpPr>
        <p:spPr bwMode="auto">
          <a:xfrm>
            <a:off x="5922008" y="3081171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Elipse 26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39287E10-4FEF-493E-9512-45F618EF5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65961"/>
              </p:ext>
            </p:extLst>
          </p:nvPr>
        </p:nvGraphicFramePr>
        <p:xfrm>
          <a:off x="6999565" y="4787045"/>
          <a:ext cx="41386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98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1349827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1.537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    450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9D581B5-FB9A-4926-B9D2-404772027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041202"/>
              </p:ext>
            </p:extLst>
          </p:nvPr>
        </p:nvGraphicFramePr>
        <p:xfrm>
          <a:off x="7637417" y="2639173"/>
          <a:ext cx="4373582" cy="225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740036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41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2" grpId="0"/>
      <p:bldGraphic spid="33" grpId="0">
        <p:bldAsOne/>
      </p:bldGraphic>
      <p:bldGraphic spid="33" grpId="1">
        <p:bldAsOne/>
      </p:bldGraphic>
      <p:bldP spid="45" grpId="0"/>
      <p:bldGraphic spid="48" grpId="0">
        <p:bldAsOne/>
      </p:bldGraphic>
      <p:bldP spid="49" grpId="0"/>
      <p:bldP spid="50" grpId="0" animBg="1"/>
      <p:bldP spid="5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P13.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uma escala de 0 a 10, onde 0 significa “nenhum conhecimento” e 10 significa “total conhecimento”, qual era o seu nível de conhecimento sobre os “Programa de Integridade” para pequenas empresas, ANTES DESSA ENTREVISTA?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" name="Gráfico 27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Tabela 2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31" name="Gráfico 30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Tabela 45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47" name="Gráfico 46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2658164685"/>
              </p:ext>
            </p:extLst>
          </p:nvPr>
        </p:nvGraphicFramePr>
        <p:xfrm>
          <a:off x="231035" y="4205503"/>
          <a:ext cx="1196096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85095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Retângulo 54">
            <a:extLst/>
          </p:cNvPr>
          <p:cNvSpPr/>
          <p:nvPr/>
        </p:nvSpPr>
        <p:spPr>
          <a:xfrm>
            <a:off x="410079" y="1017434"/>
            <a:ext cx="11477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nota sobre o nível de conhecimento sobre “Programas de Integridade” (escala de 0 a 10)</a:t>
            </a:r>
          </a:p>
        </p:txBody>
      </p:sp>
      <p:sp>
        <p:nvSpPr>
          <p:cNvPr id="56" name="Elipse 55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7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28" grpId="0">
        <p:bldAsOne/>
      </p:bldGraphic>
      <p:bldGraphic spid="31" grpId="0">
        <p:bldAsOne/>
      </p:bldGraphic>
      <p:bldGraphic spid="47" grpId="0">
        <p:bldAsOne/>
      </p:bldGraphic>
      <p:bldGraphic spid="53" grpId="0">
        <p:bldAsOne/>
      </p:bldGraphic>
      <p:bldP spid="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P14.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uma escala de 0 a 10, onde 0 significa “pouco importante” e 10 significa “muito importante”, qual é o grau de importância que o(a) Sr.(a) atribui, agora, para que sua empresa tenha seu próprio “Programa de Integridade”? (ESP- 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1.949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48187" y="1069179"/>
            <a:ext cx="789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ainda que o desconhecimento sobre programas de integridade seja bem elevado, paradoxalmente é bem presente a percepção da importância das respectivas empresas possuírem o seu próprio </a:t>
            </a:r>
            <a:r>
              <a:rPr lang="pt-BR" sz="1200" dirty="0"/>
              <a:t>(p24)</a:t>
            </a:r>
            <a:endParaRPr lang="pt-BR" sz="1200" dirty="0">
              <a:solidFill>
                <a:srgbClr val="5B9BD5"/>
              </a:solidFill>
            </a:endParaRPr>
          </a:p>
        </p:txBody>
      </p:sp>
      <p:graphicFrame>
        <p:nvGraphicFramePr>
          <p:cNvPr id="33" name="Gráfico 32">
            <a:extLst/>
          </p:cNvPr>
          <p:cNvGraphicFramePr/>
          <p:nvPr>
            <p:extLst/>
          </p:nvPr>
        </p:nvGraphicFramePr>
        <p:xfrm>
          <a:off x="2445424" y="2093738"/>
          <a:ext cx="2654084" cy="206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ítulo 1">
            <a:extLst/>
          </p:cNvPr>
          <p:cNvSpPr txBox="1">
            <a:spLocks/>
          </p:cNvSpPr>
          <p:nvPr/>
        </p:nvSpPr>
        <p:spPr>
          <a:xfrm>
            <a:off x="3180867" y="2762123"/>
            <a:ext cx="1183198" cy="589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354573"/>
                </a:solidFill>
                <a:latin typeface="+mn-lt"/>
              </a:rPr>
              <a:t>8,2</a:t>
            </a:r>
            <a:endParaRPr lang="pt-BR" sz="4000" b="1" dirty="0">
              <a:solidFill>
                <a:srgbClr val="354573"/>
              </a:solidFill>
              <a:latin typeface="+mn-lt"/>
            </a:endParaRPr>
          </a:p>
        </p:txBody>
      </p:sp>
      <p:graphicFrame>
        <p:nvGraphicFramePr>
          <p:cNvPr id="48" name="Gráfico 47">
            <a:extLst/>
          </p:cNvPr>
          <p:cNvGraphicFramePr/>
          <p:nvPr>
            <p:extLst/>
          </p:nvPr>
        </p:nvGraphicFramePr>
        <p:xfrm>
          <a:off x="1213696" y="4261705"/>
          <a:ext cx="3679874" cy="163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Retângulo 48">
            <a:extLst/>
          </p:cNvPr>
          <p:cNvSpPr/>
          <p:nvPr/>
        </p:nvSpPr>
        <p:spPr>
          <a:xfrm>
            <a:off x="520653" y="2557963"/>
            <a:ext cx="22152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rgbClr val="354573"/>
                </a:solidFill>
              </a:rPr>
              <a:t>nota para o</a:t>
            </a:r>
          </a:p>
          <a:p>
            <a:pPr algn="r"/>
            <a:r>
              <a:rPr lang="pt-BR" sz="2400" b="1" dirty="0">
                <a:solidFill>
                  <a:srgbClr val="354573"/>
                </a:solidFill>
              </a:rPr>
              <a:t>nível de importância</a:t>
            </a:r>
          </a:p>
        </p:txBody>
      </p:sp>
      <p:sp>
        <p:nvSpPr>
          <p:cNvPr id="50" name="Freeform 15"/>
          <p:cNvSpPr>
            <a:spLocks/>
          </p:cNvSpPr>
          <p:nvPr/>
        </p:nvSpPr>
        <p:spPr bwMode="auto">
          <a:xfrm>
            <a:off x="6178725" y="2959590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7287049" y="1908460"/>
          <a:ext cx="3393651" cy="24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Tabela 25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6352717" y="4274913"/>
          <a:ext cx="3696791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08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2456374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64540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27" name="Elipse 26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230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41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2" grpId="0"/>
      <p:bldGraphic spid="33" grpId="0">
        <p:bldAsOne/>
      </p:bldGraphic>
      <p:bldGraphic spid="33" grpId="1">
        <p:bldAsOne/>
      </p:bldGraphic>
      <p:bldP spid="45" grpId="0"/>
      <p:bldGraphic spid="48" grpId="0">
        <p:bldAsOne/>
      </p:bldGraphic>
      <p:bldP spid="49" grpId="0"/>
      <p:bldP spid="50" grpId="0" animBg="1"/>
      <p:bldP spid="50" grpId="1" animBg="1"/>
      <p:bldGraphic spid="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P14.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uma escala de 0 a 10, onde 0 significa “pouco importante” e 10 significa “muito importante”, qual é o grau de importância que o(a) Sr.(a) atribui, agora, para que sua empresa tenha seu próprio “Programa de Integridade”? (ESP- 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" name="Gráfico 26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Tabela 27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1.279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30" name="Gráfico 29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46" name="Gráfico 45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Tabela 46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186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131367928"/>
              </p:ext>
            </p:extLst>
          </p:nvPr>
        </p:nvGraphicFramePr>
        <p:xfrm>
          <a:off x="231035" y="4205503"/>
          <a:ext cx="1196096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95218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3" name="Retângulo 52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importância do “Programa de Integridade” próprio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sp>
        <p:nvSpPr>
          <p:cNvPr id="54" name="Elipse 53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757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27" grpId="0">
        <p:bldAsOne/>
      </p:bldGraphic>
      <p:bldGraphic spid="30" grpId="0">
        <p:bldAsOne/>
      </p:bldGraphic>
      <p:bldGraphic spid="46" grpId="0">
        <p:bldAsOne/>
      </p:bldGraphic>
      <p:bldGraphic spid="51" grpId="0">
        <p:bldAsOne/>
      </p:bldGraphic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P15.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sua empresa já possui um “Programa de Integridade”?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4185011" y="3824117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544766" y="4115187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162293" y="4764079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791734" y="3786862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365009" y="4170570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/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1695579" y="3117721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2414860" y="3117721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 | sem resposta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0" y="4386290"/>
            <a:ext cx="1065692" cy="1065692"/>
          </a:xfrm>
          <a:prstGeom prst="rect">
            <a:avLst/>
          </a:prstGeom>
        </p:spPr>
      </p:pic>
      <p:sp>
        <p:nvSpPr>
          <p:cNvPr id="33" name="Elipse 3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15D865D6-6371-4036-A479-F3AD679DC8EF}"/>
              </a:ext>
            </a:extLst>
          </p:cNvPr>
          <p:cNvSpPr txBox="1">
            <a:spLocks/>
          </p:cNvSpPr>
          <p:nvPr/>
        </p:nvSpPr>
        <p:spPr>
          <a:xfrm>
            <a:off x="3793491" y="4466445"/>
            <a:ext cx="2523031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 possuem programa de integridade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5FFA3B4-DF49-4615-B878-23975A9BC1A8}"/>
              </a:ext>
            </a:extLst>
          </p:cNvPr>
          <p:cNvSpPr txBox="1"/>
          <p:nvPr/>
        </p:nvSpPr>
        <p:spPr>
          <a:xfrm>
            <a:off x="448187" y="1069179"/>
            <a:ext cx="5316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atualmente apenas cerca de 1 em cada 7 empresas entrevistadas (15%) já possui o seu próprio programa de integridade, o que não deixa de ser um resultado interessante, na medida em que se tratavam apenas de ME e EPP </a:t>
            </a:r>
            <a:r>
              <a:rPr lang="pt-BR" sz="1200" dirty="0"/>
              <a:t>(p15)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72B7CE7-D4EE-435D-8CDE-774C11E33C5B}"/>
              </a:ext>
            </a:extLst>
          </p:cNvPr>
          <p:cNvSpPr txBox="1"/>
          <p:nvPr/>
        </p:nvSpPr>
        <p:spPr>
          <a:xfrm>
            <a:off x="6316523" y="1077765"/>
            <a:ext cx="56274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tal situação é mais frequente no grupo das </a:t>
            </a:r>
            <a:r>
              <a:rPr lang="pt-BR" dirty="0" err="1"/>
              <a:t>EPPs</a:t>
            </a:r>
            <a:r>
              <a:rPr lang="pt-BR" dirty="0"/>
              <a:t> (18%), com 4 pontos percentuais acima das </a:t>
            </a:r>
            <a:r>
              <a:rPr lang="pt-BR" dirty="0" err="1"/>
              <a:t>MEs</a:t>
            </a:r>
            <a:r>
              <a:rPr lang="pt-BR" dirty="0"/>
              <a:t> (14%), mas de qualquer forma já seria um ponto de partida para uma maior disseminação e para a consolidação de programas de integridade entre as </a:t>
            </a:r>
            <a:r>
              <a:rPr lang="pt-BR" dirty="0" err="1"/>
              <a:t>MPEs</a:t>
            </a:r>
            <a:endParaRPr lang="pt-BR" dirty="0"/>
          </a:p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882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46" grpId="0"/>
      <p:bldP spid="47" grpId="0"/>
      <p:bldP spid="25" grpId="0"/>
      <p:bldP spid="26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P15.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sua empresa já possui um “Programa de Integridade”? (RU)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3" name="Gráfico 32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Tabela 4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48" name="Gráfico 47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Tabela 48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0" name="Gráfico 49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Tabela 5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737946723"/>
              </p:ext>
            </p:extLst>
          </p:nvPr>
        </p:nvGraphicFramePr>
        <p:xfrm>
          <a:off x="231035" y="4097693"/>
          <a:ext cx="11960966" cy="166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Tabela 5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44712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4" name="Retângulo 53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já possuem um programa de integridade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sp>
        <p:nvSpPr>
          <p:cNvPr id="55" name="Elipse 5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2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3" grpId="0">
        <p:bldAsOne/>
      </p:bldGraphic>
      <p:bldGraphic spid="48" grpId="0">
        <p:bldAsOne/>
      </p:bldGraphic>
      <p:bldGraphic spid="50" grpId="0">
        <p:bldAsOne/>
      </p:bldGraphic>
      <p:bldGraphic spid="52" grpId="0">
        <p:bldAsOne/>
      </p:bldGraphic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1"/>
          <p:cNvSpPr txBox="1">
            <a:spLocks/>
          </p:cNvSpPr>
          <p:nvPr/>
        </p:nvSpPr>
        <p:spPr>
          <a:xfrm>
            <a:off x="1016418" y="162900"/>
            <a:ext cx="10012943" cy="518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perfil da amostra entrevistada </a:t>
            </a:r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(empresas/empresários)</a:t>
            </a:r>
          </a:p>
        </p:txBody>
      </p:sp>
      <p:sp>
        <p:nvSpPr>
          <p:cNvPr id="11" name="Forma livre 56">
            <a:extLst>
              <a:ext uri="{FF2B5EF4-FFF2-40B4-BE49-F238E27FC236}">
                <a16:creationId xmlns:a16="http://schemas.microsoft.com/office/drawing/2014/main" id="{2F0BA8C2-B892-444D-8CBD-5A8E4CABFE86}"/>
              </a:ext>
            </a:extLst>
          </p:cNvPr>
          <p:cNvSpPr/>
          <p:nvPr/>
        </p:nvSpPr>
        <p:spPr>
          <a:xfrm rot="18937360">
            <a:off x="5525567" y="2410661"/>
            <a:ext cx="679486" cy="668092"/>
          </a:xfrm>
          <a:custGeom>
            <a:avLst/>
            <a:gdLst>
              <a:gd name="connsiteX0" fmla="*/ 679486 w 679486"/>
              <a:gd name="connsiteY0" fmla="*/ 330415 h 668092"/>
              <a:gd name="connsiteX1" fmla="*/ 349071 w 679486"/>
              <a:gd name="connsiteY1" fmla="*/ 668092 h 668092"/>
              <a:gd name="connsiteX2" fmla="*/ 224536 w 679486"/>
              <a:gd name="connsiteY2" fmla="*/ 546234 h 668092"/>
              <a:gd name="connsiteX3" fmla="*/ 359738 w 679486"/>
              <a:gd name="connsiteY3" fmla="*/ 408061 h 668092"/>
              <a:gd name="connsiteX4" fmla="*/ 33927 w 679486"/>
              <a:gd name="connsiteY4" fmla="*/ 408061 h 668092"/>
              <a:gd name="connsiteX5" fmla="*/ 22430 w 679486"/>
              <a:gd name="connsiteY5" fmla="*/ 300436 h 668092"/>
              <a:gd name="connsiteX6" fmla="*/ 0 w 679486"/>
              <a:gd name="connsiteY6" fmla="*/ 227662 h 668092"/>
              <a:gd name="connsiteX7" fmla="*/ 324036 w 679486"/>
              <a:gd name="connsiteY7" fmla="*/ 227662 h 668092"/>
              <a:gd name="connsiteX8" fmla="*/ 219312 w 679486"/>
              <a:gd name="connsiteY8" fmla="*/ 125190 h 668092"/>
              <a:gd name="connsiteX9" fmla="*/ 341810 w 679486"/>
              <a:gd name="connsiteY9" fmla="*/ 0 h 66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486" h="668092">
                <a:moveTo>
                  <a:pt x="679486" y="330415"/>
                </a:moveTo>
                <a:lnTo>
                  <a:pt x="349071" y="668092"/>
                </a:lnTo>
                <a:lnTo>
                  <a:pt x="224536" y="546234"/>
                </a:lnTo>
                <a:lnTo>
                  <a:pt x="359738" y="408061"/>
                </a:lnTo>
                <a:lnTo>
                  <a:pt x="33927" y="408061"/>
                </a:lnTo>
                <a:lnTo>
                  <a:pt x="22430" y="300436"/>
                </a:lnTo>
                <a:lnTo>
                  <a:pt x="0" y="227662"/>
                </a:lnTo>
                <a:lnTo>
                  <a:pt x="324036" y="227662"/>
                </a:lnTo>
                <a:lnTo>
                  <a:pt x="219312" y="125190"/>
                </a:lnTo>
                <a:lnTo>
                  <a:pt x="341810" y="0"/>
                </a:lnTo>
                <a:close/>
              </a:path>
            </a:pathLst>
          </a:custGeom>
          <a:solidFill>
            <a:srgbClr val="1E9DA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Forma livre 58">
            <a:extLst>
              <a:ext uri="{FF2B5EF4-FFF2-40B4-BE49-F238E27FC236}">
                <a16:creationId xmlns:a16="http://schemas.microsoft.com/office/drawing/2014/main" id="{8361A3C9-5AD9-4F88-B628-77B5FF613B0C}"/>
              </a:ext>
            </a:extLst>
          </p:cNvPr>
          <p:cNvSpPr>
            <a:spLocks/>
          </p:cNvSpPr>
          <p:nvPr/>
        </p:nvSpPr>
        <p:spPr bwMode="auto">
          <a:xfrm>
            <a:off x="4916045" y="4081427"/>
            <a:ext cx="622387" cy="670941"/>
          </a:xfrm>
          <a:custGeom>
            <a:avLst/>
            <a:gdLst>
              <a:gd name="connsiteX0" fmla="*/ 354908 w 622387"/>
              <a:gd name="connsiteY0" fmla="*/ 81870 h 670941"/>
              <a:gd name="connsiteX1" fmla="*/ 354908 w 622387"/>
              <a:gd name="connsiteY1" fmla="*/ 317082 h 670941"/>
              <a:gd name="connsiteX2" fmla="*/ 560928 w 622387"/>
              <a:gd name="connsiteY2" fmla="*/ 317082 h 670941"/>
              <a:gd name="connsiteX3" fmla="*/ 560928 w 622387"/>
              <a:gd name="connsiteY3" fmla="*/ 465893 h 670941"/>
              <a:gd name="connsiteX4" fmla="*/ 354908 w 622387"/>
              <a:gd name="connsiteY4" fmla="*/ 465893 h 670941"/>
              <a:gd name="connsiteX5" fmla="*/ 354908 w 622387"/>
              <a:gd name="connsiteY5" fmla="*/ 670941 h 670941"/>
              <a:gd name="connsiteX6" fmla="*/ 206020 w 622387"/>
              <a:gd name="connsiteY6" fmla="*/ 670941 h 670941"/>
              <a:gd name="connsiteX7" fmla="*/ 206020 w 622387"/>
              <a:gd name="connsiteY7" fmla="*/ 465028 h 670941"/>
              <a:gd name="connsiteX8" fmla="*/ 0 w 622387"/>
              <a:gd name="connsiteY8" fmla="*/ 465028 h 670941"/>
              <a:gd name="connsiteX9" fmla="*/ 0 w 622387"/>
              <a:gd name="connsiteY9" fmla="*/ 317082 h 670941"/>
              <a:gd name="connsiteX10" fmla="*/ 206020 w 622387"/>
              <a:gd name="connsiteY10" fmla="*/ 317082 h 670941"/>
              <a:gd name="connsiteX11" fmla="*/ 206020 w 622387"/>
              <a:gd name="connsiteY11" fmla="*/ 158850 h 670941"/>
              <a:gd name="connsiteX12" fmla="*/ 206020 w 622387"/>
              <a:gd name="connsiteY12" fmla="*/ 82677 h 670941"/>
              <a:gd name="connsiteX13" fmla="*/ 276463 w 622387"/>
              <a:gd name="connsiteY13" fmla="*/ 89778 h 670941"/>
              <a:gd name="connsiteX14" fmla="*/ 622042 w 622387"/>
              <a:gd name="connsiteY14" fmla="*/ 0 h 670941"/>
              <a:gd name="connsiteX15" fmla="*/ 622387 w 622387"/>
              <a:gd name="connsiteY15" fmla="*/ 425 h 670941"/>
              <a:gd name="connsiteX16" fmla="*/ 617814 w 622387"/>
              <a:gd name="connsiteY16" fmla="*/ 2295 h 67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2387" h="670941">
                <a:moveTo>
                  <a:pt x="354908" y="81870"/>
                </a:moveTo>
                <a:lnTo>
                  <a:pt x="354908" y="317082"/>
                </a:lnTo>
                <a:cubicBezTo>
                  <a:pt x="354908" y="317082"/>
                  <a:pt x="354908" y="317082"/>
                  <a:pt x="560928" y="317082"/>
                </a:cubicBezTo>
                <a:cubicBezTo>
                  <a:pt x="560928" y="317082"/>
                  <a:pt x="560928" y="317082"/>
                  <a:pt x="560928" y="465893"/>
                </a:cubicBezTo>
                <a:cubicBezTo>
                  <a:pt x="560928" y="465893"/>
                  <a:pt x="560928" y="465893"/>
                  <a:pt x="354908" y="465893"/>
                </a:cubicBezTo>
                <a:cubicBezTo>
                  <a:pt x="354908" y="465893"/>
                  <a:pt x="354908" y="465893"/>
                  <a:pt x="354908" y="670941"/>
                </a:cubicBezTo>
                <a:cubicBezTo>
                  <a:pt x="354908" y="670941"/>
                  <a:pt x="354908" y="670941"/>
                  <a:pt x="206020" y="670941"/>
                </a:cubicBezTo>
                <a:cubicBezTo>
                  <a:pt x="206020" y="670941"/>
                  <a:pt x="206020" y="670941"/>
                  <a:pt x="206020" y="465028"/>
                </a:cubicBezTo>
                <a:cubicBezTo>
                  <a:pt x="206020" y="465028"/>
                  <a:pt x="206020" y="465028"/>
                  <a:pt x="0" y="465028"/>
                </a:cubicBezTo>
                <a:cubicBezTo>
                  <a:pt x="0" y="465028"/>
                  <a:pt x="0" y="465028"/>
                  <a:pt x="0" y="317082"/>
                </a:cubicBezTo>
                <a:cubicBezTo>
                  <a:pt x="0" y="317082"/>
                  <a:pt x="0" y="317082"/>
                  <a:pt x="206020" y="317082"/>
                </a:cubicBezTo>
                <a:cubicBezTo>
                  <a:pt x="206020" y="317082"/>
                  <a:pt x="206020" y="317082"/>
                  <a:pt x="206020" y="158850"/>
                </a:cubicBezTo>
                <a:lnTo>
                  <a:pt x="206020" y="82677"/>
                </a:lnTo>
                <a:lnTo>
                  <a:pt x="276463" y="89778"/>
                </a:lnTo>
                <a:close/>
                <a:moveTo>
                  <a:pt x="622042" y="0"/>
                </a:moveTo>
                <a:lnTo>
                  <a:pt x="622387" y="425"/>
                </a:lnTo>
                <a:lnTo>
                  <a:pt x="617814" y="2295"/>
                </a:lnTo>
                <a:close/>
              </a:path>
            </a:pathLst>
          </a:custGeom>
          <a:solidFill>
            <a:srgbClr val="33CCCC"/>
          </a:solidFill>
          <a:ln w="1905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9BB3183-2C15-46F5-A1CC-8313D7940201}"/>
              </a:ext>
            </a:extLst>
          </p:cNvPr>
          <p:cNvSpPr/>
          <p:nvPr/>
        </p:nvSpPr>
        <p:spPr>
          <a:xfrm>
            <a:off x="6610013" y="2524019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  <a:r>
              <a:rPr lang="pt-BR" sz="2000" b="1" u="none" strike="noStrike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asculino</a:t>
            </a:r>
            <a:endParaRPr lang="pt-BR" sz="2000" b="1" i="0" u="none" strike="noStrike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DA6D76C-EF08-47CB-8A65-084EBE0AC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440588"/>
              </p:ext>
            </p:extLst>
          </p:nvPr>
        </p:nvGraphicFramePr>
        <p:xfrm>
          <a:off x="4344399" y="2612316"/>
          <a:ext cx="1765685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DB4AC6CD-A545-48AC-95DC-1994E7266429}"/>
              </a:ext>
            </a:extLst>
          </p:cNvPr>
          <p:cNvSpPr/>
          <p:nvPr/>
        </p:nvSpPr>
        <p:spPr>
          <a:xfrm>
            <a:off x="6781228" y="2930524"/>
            <a:ext cx="891591" cy="707886"/>
          </a:xfrm>
          <a:prstGeom prst="rect">
            <a:avLst/>
          </a:prstGeom>
          <a:solidFill>
            <a:srgbClr val="1E9DAE"/>
          </a:solidFill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dirty="0">
                <a:solidFill>
                  <a:schemeClr val="bg1"/>
                </a:solidFill>
                <a:effectLst/>
              </a:rPr>
              <a:t>66</a:t>
            </a:r>
            <a:r>
              <a:rPr lang="pt-BR" sz="2000" b="1" u="none" dirty="0">
                <a:solidFill>
                  <a:schemeClr val="bg1"/>
                </a:solidFill>
                <a:effectLst/>
              </a:rPr>
              <a:t>%</a:t>
            </a:r>
            <a:endParaRPr lang="pt-BR" sz="4000" b="1" i="0" u="non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15491CC-082E-459D-AAAA-FADB33B75869}"/>
              </a:ext>
            </a:extLst>
          </p:cNvPr>
          <p:cNvSpPr/>
          <p:nvPr/>
        </p:nvSpPr>
        <p:spPr>
          <a:xfrm>
            <a:off x="6610013" y="3690332"/>
            <a:ext cx="113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feminin</a:t>
            </a:r>
            <a:r>
              <a:rPr lang="pt-BR" sz="2000" b="1" u="none" strike="noStrike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o</a:t>
            </a:r>
            <a:endParaRPr lang="pt-BR" sz="2000" b="1" i="0" u="none" strike="noStrike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DD2AEA6-3513-451B-94F8-670EE7B25633}"/>
              </a:ext>
            </a:extLst>
          </p:cNvPr>
          <p:cNvSpPr/>
          <p:nvPr/>
        </p:nvSpPr>
        <p:spPr>
          <a:xfrm>
            <a:off x="6781228" y="4080821"/>
            <a:ext cx="891591" cy="707886"/>
          </a:xfrm>
          <a:prstGeom prst="rect">
            <a:avLst/>
          </a:prstGeom>
          <a:solidFill>
            <a:srgbClr val="33CCCC"/>
          </a:solidFill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dirty="0">
                <a:solidFill>
                  <a:schemeClr val="bg1"/>
                </a:solidFill>
                <a:effectLst/>
              </a:rPr>
              <a:t>34</a:t>
            </a:r>
            <a:r>
              <a:rPr lang="pt-BR" sz="2000" b="1" u="none" dirty="0">
                <a:solidFill>
                  <a:schemeClr val="bg1"/>
                </a:solidFill>
                <a:effectLst/>
              </a:rPr>
              <a:t>%</a:t>
            </a:r>
            <a:endParaRPr lang="pt-BR" sz="4000" b="1" i="0" u="non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A3FA789-9721-4AE5-A8E4-A70A4B1EA067}"/>
              </a:ext>
            </a:extLst>
          </p:cNvPr>
          <p:cNvSpPr/>
          <p:nvPr/>
        </p:nvSpPr>
        <p:spPr>
          <a:xfrm>
            <a:off x="4479457" y="1393675"/>
            <a:ext cx="1567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3200" i="1" dirty="0">
                <a:solidFill>
                  <a:srgbClr val="26C6DA"/>
                </a:solidFill>
              </a:rPr>
              <a:t>por sexo</a:t>
            </a:r>
            <a:endParaRPr lang="pt-BR" sz="3200" i="1" u="none" strike="noStrike" dirty="0">
              <a:solidFill>
                <a:srgbClr val="26C6D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777630" y="1351443"/>
            <a:ext cx="1731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3200" i="1" dirty="0">
                <a:solidFill>
                  <a:srgbClr val="26C6DA"/>
                </a:solidFill>
              </a:rPr>
              <a:t>por porte</a:t>
            </a:r>
            <a:endParaRPr lang="pt-BR" sz="3200" i="1" u="none" strike="noStrike" dirty="0">
              <a:solidFill>
                <a:srgbClr val="26C6D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81C5530-051A-4E31-885C-9089C2CA2864}"/>
              </a:ext>
            </a:extLst>
          </p:cNvPr>
          <p:cNvSpPr/>
          <p:nvPr/>
        </p:nvSpPr>
        <p:spPr>
          <a:xfrm>
            <a:off x="8756779" y="1396354"/>
            <a:ext cx="294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3200" i="1" dirty="0">
                <a:solidFill>
                  <a:srgbClr val="26C6DA"/>
                </a:solidFill>
              </a:rPr>
              <a:t>por escolaridade</a:t>
            </a:r>
            <a:endParaRPr lang="pt-BR" sz="3200" i="1" u="none" strike="noStrike" dirty="0">
              <a:solidFill>
                <a:srgbClr val="26C6DA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92D9D40-7010-4685-A5D0-369A64CA53F8}"/>
              </a:ext>
            </a:extLst>
          </p:cNvPr>
          <p:cNvCxnSpPr>
            <a:cxnSpLocks/>
          </p:cNvCxnSpPr>
          <p:nvPr/>
        </p:nvCxnSpPr>
        <p:spPr>
          <a:xfrm flipH="1">
            <a:off x="3686139" y="1351443"/>
            <a:ext cx="66794" cy="42295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13CB9C4-14D0-4B95-9875-25FD68A5A063}"/>
              </a:ext>
            </a:extLst>
          </p:cNvPr>
          <p:cNvCxnSpPr>
            <a:cxnSpLocks/>
          </p:cNvCxnSpPr>
          <p:nvPr/>
        </p:nvCxnSpPr>
        <p:spPr>
          <a:xfrm flipH="1">
            <a:off x="8299493" y="1351443"/>
            <a:ext cx="66794" cy="42295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BF754EA-6FBC-408A-B42C-20B072B90E85}"/>
              </a:ext>
            </a:extLst>
          </p:cNvPr>
          <p:cNvSpPr/>
          <p:nvPr/>
        </p:nvSpPr>
        <p:spPr>
          <a:xfrm>
            <a:off x="6336540" y="2602240"/>
            <a:ext cx="253515" cy="253515"/>
          </a:xfrm>
          <a:prstGeom prst="ellipse">
            <a:avLst/>
          </a:prstGeom>
          <a:solidFill>
            <a:srgbClr val="1E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C95B389-6A33-4BBF-B394-284B40346E78}"/>
              </a:ext>
            </a:extLst>
          </p:cNvPr>
          <p:cNvSpPr/>
          <p:nvPr/>
        </p:nvSpPr>
        <p:spPr>
          <a:xfrm>
            <a:off x="6336540" y="3763629"/>
            <a:ext cx="253515" cy="253515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1431" y="6502325"/>
            <a:ext cx="1980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valores não ponderados</a:t>
            </a:r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13"/>
          <p:cNvGrpSpPr>
            <a:grpSpLocks noChangeAspect="1"/>
          </p:cNvGrpSpPr>
          <p:nvPr/>
        </p:nvGrpSpPr>
        <p:grpSpPr bwMode="auto">
          <a:xfrm>
            <a:off x="2419090" y="4615223"/>
            <a:ext cx="709746" cy="860606"/>
            <a:chOff x="-489" y="3132"/>
            <a:chExt cx="533" cy="666"/>
          </a:xfrm>
          <a:solidFill>
            <a:srgbClr val="D9D9D9"/>
          </a:solidFill>
        </p:grpSpPr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-444" y="3243"/>
              <a:ext cx="488" cy="555"/>
            </a:xfrm>
            <a:custGeom>
              <a:avLst/>
              <a:gdLst>
                <a:gd name="T0" fmla="*/ 1010 w 1201"/>
                <a:gd name="T1" fmla="*/ 1147 h 1365"/>
                <a:gd name="T2" fmla="*/ 819 w 1201"/>
                <a:gd name="T3" fmla="*/ 1283 h 1365"/>
                <a:gd name="T4" fmla="*/ 710 w 1201"/>
                <a:gd name="T5" fmla="*/ 1147 h 1365"/>
                <a:gd name="T6" fmla="*/ 874 w 1201"/>
                <a:gd name="T7" fmla="*/ 27 h 1365"/>
                <a:gd name="T8" fmla="*/ 0 w 1201"/>
                <a:gd name="T9" fmla="*/ 27 h 1365"/>
                <a:gd name="T10" fmla="*/ 1119 w 1201"/>
                <a:gd name="T11" fmla="*/ 1365 h 1365"/>
                <a:gd name="T12" fmla="*/ 710 w 1201"/>
                <a:gd name="T13" fmla="*/ 55 h 1365"/>
                <a:gd name="T14" fmla="*/ 710 w 1201"/>
                <a:gd name="T15" fmla="*/ 219 h 1365"/>
                <a:gd name="T16" fmla="*/ 819 w 1201"/>
                <a:gd name="T17" fmla="*/ 273 h 1365"/>
                <a:gd name="T18" fmla="*/ 710 w 1201"/>
                <a:gd name="T19" fmla="*/ 273 h 1365"/>
                <a:gd name="T20" fmla="*/ 819 w 1201"/>
                <a:gd name="T21" fmla="*/ 655 h 1365"/>
                <a:gd name="T22" fmla="*/ 710 w 1201"/>
                <a:gd name="T23" fmla="*/ 710 h 1365"/>
                <a:gd name="T24" fmla="*/ 710 w 1201"/>
                <a:gd name="T25" fmla="*/ 874 h 1365"/>
                <a:gd name="T26" fmla="*/ 819 w 1201"/>
                <a:gd name="T27" fmla="*/ 928 h 1365"/>
                <a:gd name="T28" fmla="*/ 710 w 1201"/>
                <a:gd name="T29" fmla="*/ 928 h 1365"/>
                <a:gd name="T30" fmla="*/ 55 w 1201"/>
                <a:gd name="T31" fmla="*/ 1147 h 1365"/>
                <a:gd name="T32" fmla="*/ 164 w 1201"/>
                <a:gd name="T33" fmla="*/ 1092 h 1365"/>
                <a:gd name="T34" fmla="*/ 164 w 1201"/>
                <a:gd name="T35" fmla="*/ 928 h 1365"/>
                <a:gd name="T36" fmla="*/ 55 w 1201"/>
                <a:gd name="T37" fmla="*/ 874 h 1365"/>
                <a:gd name="T38" fmla="*/ 164 w 1201"/>
                <a:gd name="T39" fmla="*/ 874 h 1365"/>
                <a:gd name="T40" fmla="*/ 55 w 1201"/>
                <a:gd name="T41" fmla="*/ 492 h 1365"/>
                <a:gd name="T42" fmla="*/ 164 w 1201"/>
                <a:gd name="T43" fmla="*/ 437 h 1365"/>
                <a:gd name="T44" fmla="*/ 164 w 1201"/>
                <a:gd name="T45" fmla="*/ 273 h 1365"/>
                <a:gd name="T46" fmla="*/ 55 w 1201"/>
                <a:gd name="T47" fmla="*/ 219 h 1365"/>
                <a:gd name="T48" fmla="*/ 164 w 1201"/>
                <a:gd name="T49" fmla="*/ 219 h 1365"/>
                <a:gd name="T50" fmla="*/ 218 w 1201"/>
                <a:gd name="T51" fmla="*/ 1147 h 1365"/>
                <a:gd name="T52" fmla="*/ 328 w 1201"/>
                <a:gd name="T53" fmla="*/ 1092 h 1365"/>
                <a:gd name="T54" fmla="*/ 328 w 1201"/>
                <a:gd name="T55" fmla="*/ 928 h 1365"/>
                <a:gd name="T56" fmla="*/ 218 w 1201"/>
                <a:gd name="T57" fmla="*/ 874 h 1365"/>
                <a:gd name="T58" fmla="*/ 328 w 1201"/>
                <a:gd name="T59" fmla="*/ 874 h 1365"/>
                <a:gd name="T60" fmla="*/ 218 w 1201"/>
                <a:gd name="T61" fmla="*/ 492 h 1365"/>
                <a:gd name="T62" fmla="*/ 328 w 1201"/>
                <a:gd name="T63" fmla="*/ 437 h 1365"/>
                <a:gd name="T64" fmla="*/ 328 w 1201"/>
                <a:gd name="T65" fmla="*/ 273 h 1365"/>
                <a:gd name="T66" fmla="*/ 218 w 1201"/>
                <a:gd name="T67" fmla="*/ 219 h 1365"/>
                <a:gd name="T68" fmla="*/ 328 w 1201"/>
                <a:gd name="T69" fmla="*/ 219 h 1365"/>
                <a:gd name="T70" fmla="*/ 382 w 1201"/>
                <a:gd name="T71" fmla="*/ 1147 h 1365"/>
                <a:gd name="T72" fmla="*/ 491 w 1201"/>
                <a:gd name="T73" fmla="*/ 1092 h 1365"/>
                <a:gd name="T74" fmla="*/ 491 w 1201"/>
                <a:gd name="T75" fmla="*/ 928 h 1365"/>
                <a:gd name="T76" fmla="*/ 382 w 1201"/>
                <a:gd name="T77" fmla="*/ 874 h 1365"/>
                <a:gd name="T78" fmla="*/ 491 w 1201"/>
                <a:gd name="T79" fmla="*/ 874 h 1365"/>
                <a:gd name="T80" fmla="*/ 382 w 1201"/>
                <a:gd name="T81" fmla="*/ 492 h 1365"/>
                <a:gd name="T82" fmla="*/ 491 w 1201"/>
                <a:gd name="T83" fmla="*/ 437 h 1365"/>
                <a:gd name="T84" fmla="*/ 491 w 1201"/>
                <a:gd name="T85" fmla="*/ 273 h 1365"/>
                <a:gd name="T86" fmla="*/ 382 w 1201"/>
                <a:gd name="T87" fmla="*/ 219 h 1365"/>
                <a:gd name="T88" fmla="*/ 491 w 1201"/>
                <a:gd name="T89" fmla="*/ 219 h 1365"/>
                <a:gd name="T90" fmla="*/ 546 w 1201"/>
                <a:gd name="T91" fmla="*/ 1147 h 1365"/>
                <a:gd name="T92" fmla="*/ 655 w 1201"/>
                <a:gd name="T93" fmla="*/ 1092 h 1365"/>
                <a:gd name="T94" fmla="*/ 655 w 1201"/>
                <a:gd name="T95" fmla="*/ 928 h 1365"/>
                <a:gd name="T96" fmla="*/ 546 w 1201"/>
                <a:gd name="T97" fmla="*/ 874 h 1365"/>
                <a:gd name="T98" fmla="*/ 655 w 1201"/>
                <a:gd name="T99" fmla="*/ 874 h 1365"/>
                <a:gd name="T100" fmla="*/ 546 w 1201"/>
                <a:gd name="T101" fmla="*/ 492 h 1365"/>
                <a:gd name="T102" fmla="*/ 655 w 1201"/>
                <a:gd name="T103" fmla="*/ 437 h 1365"/>
                <a:gd name="T104" fmla="*/ 655 w 1201"/>
                <a:gd name="T105" fmla="*/ 273 h 1365"/>
                <a:gd name="T106" fmla="*/ 546 w 1201"/>
                <a:gd name="T107" fmla="*/ 219 h 1365"/>
                <a:gd name="T108" fmla="*/ 655 w 1201"/>
                <a:gd name="T109" fmla="*/ 219 h 1365"/>
                <a:gd name="T110" fmla="*/ 874 w 1201"/>
                <a:gd name="T111" fmla="*/ 1283 h 1365"/>
                <a:gd name="T112" fmla="*/ 941 w 1201"/>
                <a:gd name="T113" fmla="*/ 1263 h 1365"/>
                <a:gd name="T114" fmla="*/ 1063 w 1201"/>
                <a:gd name="T115" fmla="*/ 1244 h 1365"/>
                <a:gd name="T116" fmla="*/ 1147 w 1201"/>
                <a:gd name="T117" fmla="*/ 1283 h 1365"/>
                <a:gd name="T118" fmla="*/ 1119 w 1201"/>
                <a:gd name="T119" fmla="*/ 1311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1" h="1365">
                  <a:moveTo>
                    <a:pt x="1119" y="1202"/>
                  </a:moveTo>
                  <a:cubicBezTo>
                    <a:pt x="1115" y="1202"/>
                    <a:pt x="1110" y="1202"/>
                    <a:pt x="1105" y="1203"/>
                  </a:cubicBezTo>
                  <a:cubicBezTo>
                    <a:pt x="1087" y="1169"/>
                    <a:pt x="1051" y="1147"/>
                    <a:pt x="1010" y="1147"/>
                  </a:cubicBezTo>
                  <a:cubicBezTo>
                    <a:pt x="970" y="1147"/>
                    <a:pt x="934" y="1169"/>
                    <a:pt x="915" y="1203"/>
                  </a:cubicBezTo>
                  <a:cubicBezTo>
                    <a:pt x="910" y="1202"/>
                    <a:pt x="906" y="1202"/>
                    <a:pt x="901" y="1202"/>
                  </a:cubicBezTo>
                  <a:cubicBezTo>
                    <a:pt x="856" y="1202"/>
                    <a:pt x="819" y="1238"/>
                    <a:pt x="819" y="1283"/>
                  </a:cubicBezTo>
                  <a:cubicBezTo>
                    <a:pt x="819" y="1293"/>
                    <a:pt x="821" y="1302"/>
                    <a:pt x="824" y="1311"/>
                  </a:cubicBezTo>
                  <a:cubicBezTo>
                    <a:pt x="710" y="1311"/>
                    <a:pt x="710" y="1311"/>
                    <a:pt x="710" y="1311"/>
                  </a:cubicBezTo>
                  <a:cubicBezTo>
                    <a:pt x="710" y="1147"/>
                    <a:pt x="710" y="1147"/>
                    <a:pt x="710" y="1147"/>
                  </a:cubicBezTo>
                  <a:cubicBezTo>
                    <a:pt x="846" y="1147"/>
                    <a:pt x="846" y="1147"/>
                    <a:pt x="846" y="1147"/>
                  </a:cubicBezTo>
                  <a:cubicBezTo>
                    <a:pt x="861" y="1147"/>
                    <a:pt x="874" y="1135"/>
                    <a:pt x="874" y="1120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74" y="12"/>
                    <a:pt x="861" y="0"/>
                    <a:pt x="84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1338"/>
                    <a:pt x="0" y="1338"/>
                    <a:pt x="0" y="1338"/>
                  </a:cubicBezTo>
                  <a:cubicBezTo>
                    <a:pt x="0" y="1353"/>
                    <a:pt x="12" y="1365"/>
                    <a:pt x="27" y="1365"/>
                  </a:cubicBezTo>
                  <a:cubicBezTo>
                    <a:pt x="1119" y="1365"/>
                    <a:pt x="1119" y="1365"/>
                    <a:pt x="1119" y="1365"/>
                  </a:cubicBezTo>
                  <a:cubicBezTo>
                    <a:pt x="1165" y="1365"/>
                    <a:pt x="1201" y="1329"/>
                    <a:pt x="1201" y="1283"/>
                  </a:cubicBezTo>
                  <a:cubicBezTo>
                    <a:pt x="1201" y="1238"/>
                    <a:pt x="1165" y="1202"/>
                    <a:pt x="1119" y="1202"/>
                  </a:cubicBezTo>
                  <a:close/>
                  <a:moveTo>
                    <a:pt x="710" y="55"/>
                  </a:moveTo>
                  <a:cubicBezTo>
                    <a:pt x="819" y="55"/>
                    <a:pt x="819" y="55"/>
                    <a:pt x="819" y="55"/>
                  </a:cubicBezTo>
                  <a:cubicBezTo>
                    <a:pt x="819" y="219"/>
                    <a:pt x="819" y="219"/>
                    <a:pt x="819" y="219"/>
                  </a:cubicBezTo>
                  <a:cubicBezTo>
                    <a:pt x="710" y="219"/>
                    <a:pt x="710" y="219"/>
                    <a:pt x="710" y="219"/>
                  </a:cubicBezTo>
                  <a:lnTo>
                    <a:pt x="710" y="55"/>
                  </a:lnTo>
                  <a:close/>
                  <a:moveTo>
                    <a:pt x="710" y="273"/>
                  </a:moveTo>
                  <a:cubicBezTo>
                    <a:pt x="819" y="273"/>
                    <a:pt x="819" y="273"/>
                    <a:pt x="819" y="273"/>
                  </a:cubicBezTo>
                  <a:cubicBezTo>
                    <a:pt x="819" y="437"/>
                    <a:pt x="819" y="437"/>
                    <a:pt x="819" y="437"/>
                  </a:cubicBezTo>
                  <a:cubicBezTo>
                    <a:pt x="710" y="437"/>
                    <a:pt x="710" y="437"/>
                    <a:pt x="710" y="437"/>
                  </a:cubicBezTo>
                  <a:lnTo>
                    <a:pt x="710" y="273"/>
                  </a:lnTo>
                  <a:close/>
                  <a:moveTo>
                    <a:pt x="710" y="492"/>
                  </a:moveTo>
                  <a:cubicBezTo>
                    <a:pt x="819" y="492"/>
                    <a:pt x="819" y="492"/>
                    <a:pt x="819" y="492"/>
                  </a:cubicBezTo>
                  <a:cubicBezTo>
                    <a:pt x="819" y="655"/>
                    <a:pt x="819" y="655"/>
                    <a:pt x="819" y="655"/>
                  </a:cubicBezTo>
                  <a:cubicBezTo>
                    <a:pt x="710" y="655"/>
                    <a:pt x="710" y="655"/>
                    <a:pt x="710" y="655"/>
                  </a:cubicBezTo>
                  <a:lnTo>
                    <a:pt x="710" y="492"/>
                  </a:lnTo>
                  <a:close/>
                  <a:moveTo>
                    <a:pt x="710" y="710"/>
                  </a:moveTo>
                  <a:cubicBezTo>
                    <a:pt x="819" y="710"/>
                    <a:pt x="819" y="710"/>
                    <a:pt x="819" y="710"/>
                  </a:cubicBezTo>
                  <a:cubicBezTo>
                    <a:pt x="819" y="874"/>
                    <a:pt x="819" y="874"/>
                    <a:pt x="819" y="874"/>
                  </a:cubicBezTo>
                  <a:cubicBezTo>
                    <a:pt x="710" y="874"/>
                    <a:pt x="710" y="874"/>
                    <a:pt x="710" y="874"/>
                  </a:cubicBezTo>
                  <a:lnTo>
                    <a:pt x="710" y="710"/>
                  </a:lnTo>
                  <a:close/>
                  <a:moveTo>
                    <a:pt x="710" y="928"/>
                  </a:moveTo>
                  <a:cubicBezTo>
                    <a:pt x="819" y="928"/>
                    <a:pt x="819" y="928"/>
                    <a:pt x="819" y="928"/>
                  </a:cubicBezTo>
                  <a:cubicBezTo>
                    <a:pt x="819" y="1092"/>
                    <a:pt x="819" y="1092"/>
                    <a:pt x="819" y="1092"/>
                  </a:cubicBezTo>
                  <a:cubicBezTo>
                    <a:pt x="710" y="1092"/>
                    <a:pt x="710" y="1092"/>
                    <a:pt x="710" y="1092"/>
                  </a:cubicBezTo>
                  <a:lnTo>
                    <a:pt x="710" y="928"/>
                  </a:lnTo>
                  <a:close/>
                  <a:moveTo>
                    <a:pt x="164" y="1311"/>
                  </a:moveTo>
                  <a:cubicBezTo>
                    <a:pt x="55" y="1311"/>
                    <a:pt x="55" y="1311"/>
                    <a:pt x="55" y="1311"/>
                  </a:cubicBezTo>
                  <a:cubicBezTo>
                    <a:pt x="55" y="1147"/>
                    <a:pt x="55" y="1147"/>
                    <a:pt x="55" y="1147"/>
                  </a:cubicBezTo>
                  <a:cubicBezTo>
                    <a:pt x="164" y="1147"/>
                    <a:pt x="164" y="1147"/>
                    <a:pt x="164" y="1147"/>
                  </a:cubicBezTo>
                  <a:lnTo>
                    <a:pt x="164" y="1311"/>
                  </a:lnTo>
                  <a:close/>
                  <a:moveTo>
                    <a:pt x="164" y="1092"/>
                  </a:moveTo>
                  <a:cubicBezTo>
                    <a:pt x="55" y="1092"/>
                    <a:pt x="55" y="1092"/>
                    <a:pt x="55" y="1092"/>
                  </a:cubicBezTo>
                  <a:cubicBezTo>
                    <a:pt x="55" y="928"/>
                    <a:pt x="55" y="928"/>
                    <a:pt x="55" y="928"/>
                  </a:cubicBezTo>
                  <a:cubicBezTo>
                    <a:pt x="164" y="928"/>
                    <a:pt x="164" y="928"/>
                    <a:pt x="164" y="928"/>
                  </a:cubicBezTo>
                  <a:lnTo>
                    <a:pt x="164" y="1092"/>
                  </a:lnTo>
                  <a:close/>
                  <a:moveTo>
                    <a:pt x="164" y="874"/>
                  </a:moveTo>
                  <a:cubicBezTo>
                    <a:pt x="55" y="874"/>
                    <a:pt x="55" y="874"/>
                    <a:pt x="55" y="874"/>
                  </a:cubicBezTo>
                  <a:cubicBezTo>
                    <a:pt x="55" y="710"/>
                    <a:pt x="55" y="710"/>
                    <a:pt x="55" y="710"/>
                  </a:cubicBezTo>
                  <a:cubicBezTo>
                    <a:pt x="164" y="710"/>
                    <a:pt x="164" y="710"/>
                    <a:pt x="164" y="710"/>
                  </a:cubicBezTo>
                  <a:lnTo>
                    <a:pt x="164" y="874"/>
                  </a:lnTo>
                  <a:close/>
                  <a:moveTo>
                    <a:pt x="164" y="655"/>
                  </a:moveTo>
                  <a:cubicBezTo>
                    <a:pt x="55" y="655"/>
                    <a:pt x="55" y="655"/>
                    <a:pt x="55" y="655"/>
                  </a:cubicBezTo>
                  <a:cubicBezTo>
                    <a:pt x="55" y="492"/>
                    <a:pt x="55" y="492"/>
                    <a:pt x="55" y="492"/>
                  </a:cubicBezTo>
                  <a:cubicBezTo>
                    <a:pt x="164" y="492"/>
                    <a:pt x="164" y="492"/>
                    <a:pt x="164" y="492"/>
                  </a:cubicBezTo>
                  <a:lnTo>
                    <a:pt x="164" y="655"/>
                  </a:lnTo>
                  <a:close/>
                  <a:moveTo>
                    <a:pt x="164" y="437"/>
                  </a:moveTo>
                  <a:cubicBezTo>
                    <a:pt x="55" y="437"/>
                    <a:pt x="55" y="437"/>
                    <a:pt x="55" y="437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164" y="273"/>
                    <a:pt x="164" y="273"/>
                    <a:pt x="164" y="273"/>
                  </a:cubicBezTo>
                  <a:lnTo>
                    <a:pt x="164" y="437"/>
                  </a:lnTo>
                  <a:close/>
                  <a:moveTo>
                    <a:pt x="164" y="219"/>
                  </a:moveTo>
                  <a:cubicBezTo>
                    <a:pt x="55" y="219"/>
                    <a:pt x="55" y="219"/>
                    <a:pt x="55" y="21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219"/>
                  </a:lnTo>
                  <a:close/>
                  <a:moveTo>
                    <a:pt x="328" y="1311"/>
                  </a:moveTo>
                  <a:cubicBezTo>
                    <a:pt x="218" y="1311"/>
                    <a:pt x="218" y="1311"/>
                    <a:pt x="218" y="1311"/>
                  </a:cubicBezTo>
                  <a:cubicBezTo>
                    <a:pt x="218" y="1147"/>
                    <a:pt x="218" y="1147"/>
                    <a:pt x="218" y="1147"/>
                  </a:cubicBezTo>
                  <a:cubicBezTo>
                    <a:pt x="328" y="1147"/>
                    <a:pt x="328" y="1147"/>
                    <a:pt x="328" y="1147"/>
                  </a:cubicBezTo>
                  <a:lnTo>
                    <a:pt x="328" y="1311"/>
                  </a:lnTo>
                  <a:close/>
                  <a:moveTo>
                    <a:pt x="328" y="1092"/>
                  </a:moveTo>
                  <a:cubicBezTo>
                    <a:pt x="218" y="1092"/>
                    <a:pt x="218" y="1092"/>
                    <a:pt x="218" y="1092"/>
                  </a:cubicBezTo>
                  <a:cubicBezTo>
                    <a:pt x="218" y="928"/>
                    <a:pt x="218" y="928"/>
                    <a:pt x="218" y="928"/>
                  </a:cubicBezTo>
                  <a:cubicBezTo>
                    <a:pt x="328" y="928"/>
                    <a:pt x="328" y="928"/>
                    <a:pt x="328" y="928"/>
                  </a:cubicBezTo>
                  <a:lnTo>
                    <a:pt x="328" y="1092"/>
                  </a:lnTo>
                  <a:close/>
                  <a:moveTo>
                    <a:pt x="328" y="874"/>
                  </a:moveTo>
                  <a:cubicBezTo>
                    <a:pt x="218" y="874"/>
                    <a:pt x="218" y="874"/>
                    <a:pt x="218" y="874"/>
                  </a:cubicBezTo>
                  <a:cubicBezTo>
                    <a:pt x="218" y="710"/>
                    <a:pt x="218" y="710"/>
                    <a:pt x="218" y="710"/>
                  </a:cubicBezTo>
                  <a:cubicBezTo>
                    <a:pt x="328" y="710"/>
                    <a:pt x="328" y="710"/>
                    <a:pt x="328" y="710"/>
                  </a:cubicBezTo>
                  <a:lnTo>
                    <a:pt x="328" y="874"/>
                  </a:lnTo>
                  <a:close/>
                  <a:moveTo>
                    <a:pt x="328" y="655"/>
                  </a:moveTo>
                  <a:cubicBezTo>
                    <a:pt x="218" y="655"/>
                    <a:pt x="218" y="655"/>
                    <a:pt x="218" y="655"/>
                  </a:cubicBezTo>
                  <a:cubicBezTo>
                    <a:pt x="218" y="492"/>
                    <a:pt x="218" y="492"/>
                    <a:pt x="218" y="492"/>
                  </a:cubicBezTo>
                  <a:cubicBezTo>
                    <a:pt x="328" y="492"/>
                    <a:pt x="328" y="492"/>
                    <a:pt x="328" y="492"/>
                  </a:cubicBezTo>
                  <a:lnTo>
                    <a:pt x="328" y="655"/>
                  </a:lnTo>
                  <a:close/>
                  <a:moveTo>
                    <a:pt x="328" y="437"/>
                  </a:moveTo>
                  <a:cubicBezTo>
                    <a:pt x="218" y="437"/>
                    <a:pt x="218" y="437"/>
                    <a:pt x="218" y="437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328" y="273"/>
                    <a:pt x="328" y="273"/>
                    <a:pt x="328" y="273"/>
                  </a:cubicBezTo>
                  <a:lnTo>
                    <a:pt x="328" y="437"/>
                  </a:lnTo>
                  <a:close/>
                  <a:moveTo>
                    <a:pt x="328" y="219"/>
                  </a:moveTo>
                  <a:cubicBezTo>
                    <a:pt x="218" y="219"/>
                    <a:pt x="218" y="219"/>
                    <a:pt x="218" y="219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328" y="55"/>
                    <a:pt x="328" y="55"/>
                    <a:pt x="328" y="55"/>
                  </a:cubicBezTo>
                  <a:lnTo>
                    <a:pt x="328" y="219"/>
                  </a:lnTo>
                  <a:close/>
                  <a:moveTo>
                    <a:pt x="491" y="1311"/>
                  </a:moveTo>
                  <a:cubicBezTo>
                    <a:pt x="382" y="1311"/>
                    <a:pt x="382" y="1311"/>
                    <a:pt x="382" y="1311"/>
                  </a:cubicBezTo>
                  <a:cubicBezTo>
                    <a:pt x="382" y="1147"/>
                    <a:pt x="382" y="1147"/>
                    <a:pt x="382" y="1147"/>
                  </a:cubicBezTo>
                  <a:cubicBezTo>
                    <a:pt x="491" y="1147"/>
                    <a:pt x="491" y="1147"/>
                    <a:pt x="491" y="1147"/>
                  </a:cubicBezTo>
                  <a:lnTo>
                    <a:pt x="491" y="1311"/>
                  </a:lnTo>
                  <a:close/>
                  <a:moveTo>
                    <a:pt x="491" y="1092"/>
                  </a:moveTo>
                  <a:cubicBezTo>
                    <a:pt x="382" y="1092"/>
                    <a:pt x="382" y="1092"/>
                    <a:pt x="382" y="1092"/>
                  </a:cubicBezTo>
                  <a:cubicBezTo>
                    <a:pt x="382" y="928"/>
                    <a:pt x="382" y="928"/>
                    <a:pt x="382" y="928"/>
                  </a:cubicBezTo>
                  <a:cubicBezTo>
                    <a:pt x="491" y="928"/>
                    <a:pt x="491" y="928"/>
                    <a:pt x="491" y="928"/>
                  </a:cubicBezTo>
                  <a:lnTo>
                    <a:pt x="491" y="1092"/>
                  </a:lnTo>
                  <a:close/>
                  <a:moveTo>
                    <a:pt x="491" y="874"/>
                  </a:moveTo>
                  <a:cubicBezTo>
                    <a:pt x="382" y="874"/>
                    <a:pt x="382" y="874"/>
                    <a:pt x="382" y="874"/>
                  </a:cubicBezTo>
                  <a:cubicBezTo>
                    <a:pt x="382" y="710"/>
                    <a:pt x="382" y="710"/>
                    <a:pt x="382" y="710"/>
                  </a:cubicBezTo>
                  <a:cubicBezTo>
                    <a:pt x="491" y="710"/>
                    <a:pt x="491" y="710"/>
                    <a:pt x="491" y="710"/>
                  </a:cubicBezTo>
                  <a:lnTo>
                    <a:pt x="491" y="874"/>
                  </a:lnTo>
                  <a:close/>
                  <a:moveTo>
                    <a:pt x="491" y="655"/>
                  </a:moveTo>
                  <a:cubicBezTo>
                    <a:pt x="382" y="655"/>
                    <a:pt x="382" y="655"/>
                    <a:pt x="382" y="655"/>
                  </a:cubicBezTo>
                  <a:cubicBezTo>
                    <a:pt x="382" y="492"/>
                    <a:pt x="382" y="492"/>
                    <a:pt x="382" y="492"/>
                  </a:cubicBezTo>
                  <a:cubicBezTo>
                    <a:pt x="491" y="492"/>
                    <a:pt x="491" y="492"/>
                    <a:pt x="491" y="492"/>
                  </a:cubicBezTo>
                  <a:lnTo>
                    <a:pt x="491" y="655"/>
                  </a:lnTo>
                  <a:close/>
                  <a:moveTo>
                    <a:pt x="491" y="437"/>
                  </a:moveTo>
                  <a:cubicBezTo>
                    <a:pt x="382" y="437"/>
                    <a:pt x="382" y="437"/>
                    <a:pt x="382" y="437"/>
                  </a:cubicBezTo>
                  <a:cubicBezTo>
                    <a:pt x="382" y="273"/>
                    <a:pt x="382" y="273"/>
                    <a:pt x="382" y="273"/>
                  </a:cubicBezTo>
                  <a:cubicBezTo>
                    <a:pt x="491" y="273"/>
                    <a:pt x="491" y="273"/>
                    <a:pt x="491" y="273"/>
                  </a:cubicBezTo>
                  <a:lnTo>
                    <a:pt x="491" y="437"/>
                  </a:lnTo>
                  <a:close/>
                  <a:moveTo>
                    <a:pt x="491" y="219"/>
                  </a:moveTo>
                  <a:cubicBezTo>
                    <a:pt x="382" y="219"/>
                    <a:pt x="382" y="219"/>
                    <a:pt x="382" y="219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491" y="55"/>
                    <a:pt x="491" y="55"/>
                    <a:pt x="491" y="55"/>
                  </a:cubicBezTo>
                  <a:lnTo>
                    <a:pt x="491" y="219"/>
                  </a:lnTo>
                  <a:close/>
                  <a:moveTo>
                    <a:pt x="655" y="1311"/>
                  </a:moveTo>
                  <a:cubicBezTo>
                    <a:pt x="546" y="1311"/>
                    <a:pt x="546" y="1311"/>
                    <a:pt x="546" y="1311"/>
                  </a:cubicBezTo>
                  <a:cubicBezTo>
                    <a:pt x="546" y="1147"/>
                    <a:pt x="546" y="1147"/>
                    <a:pt x="546" y="1147"/>
                  </a:cubicBezTo>
                  <a:cubicBezTo>
                    <a:pt x="655" y="1147"/>
                    <a:pt x="655" y="1147"/>
                    <a:pt x="655" y="1147"/>
                  </a:cubicBezTo>
                  <a:lnTo>
                    <a:pt x="655" y="1311"/>
                  </a:lnTo>
                  <a:close/>
                  <a:moveTo>
                    <a:pt x="655" y="1092"/>
                  </a:moveTo>
                  <a:cubicBezTo>
                    <a:pt x="546" y="1092"/>
                    <a:pt x="546" y="1092"/>
                    <a:pt x="546" y="1092"/>
                  </a:cubicBezTo>
                  <a:cubicBezTo>
                    <a:pt x="546" y="928"/>
                    <a:pt x="546" y="928"/>
                    <a:pt x="546" y="928"/>
                  </a:cubicBezTo>
                  <a:cubicBezTo>
                    <a:pt x="655" y="928"/>
                    <a:pt x="655" y="928"/>
                    <a:pt x="655" y="928"/>
                  </a:cubicBezTo>
                  <a:lnTo>
                    <a:pt x="655" y="1092"/>
                  </a:lnTo>
                  <a:close/>
                  <a:moveTo>
                    <a:pt x="655" y="874"/>
                  </a:moveTo>
                  <a:cubicBezTo>
                    <a:pt x="546" y="874"/>
                    <a:pt x="546" y="874"/>
                    <a:pt x="546" y="874"/>
                  </a:cubicBezTo>
                  <a:cubicBezTo>
                    <a:pt x="546" y="710"/>
                    <a:pt x="546" y="710"/>
                    <a:pt x="546" y="710"/>
                  </a:cubicBezTo>
                  <a:cubicBezTo>
                    <a:pt x="655" y="710"/>
                    <a:pt x="655" y="710"/>
                    <a:pt x="655" y="710"/>
                  </a:cubicBezTo>
                  <a:lnTo>
                    <a:pt x="655" y="874"/>
                  </a:lnTo>
                  <a:close/>
                  <a:moveTo>
                    <a:pt x="655" y="655"/>
                  </a:moveTo>
                  <a:cubicBezTo>
                    <a:pt x="546" y="655"/>
                    <a:pt x="546" y="655"/>
                    <a:pt x="546" y="655"/>
                  </a:cubicBezTo>
                  <a:cubicBezTo>
                    <a:pt x="546" y="492"/>
                    <a:pt x="546" y="492"/>
                    <a:pt x="546" y="492"/>
                  </a:cubicBezTo>
                  <a:cubicBezTo>
                    <a:pt x="655" y="492"/>
                    <a:pt x="655" y="492"/>
                    <a:pt x="655" y="492"/>
                  </a:cubicBezTo>
                  <a:lnTo>
                    <a:pt x="655" y="655"/>
                  </a:lnTo>
                  <a:close/>
                  <a:moveTo>
                    <a:pt x="655" y="437"/>
                  </a:moveTo>
                  <a:cubicBezTo>
                    <a:pt x="546" y="437"/>
                    <a:pt x="546" y="437"/>
                    <a:pt x="546" y="437"/>
                  </a:cubicBezTo>
                  <a:cubicBezTo>
                    <a:pt x="546" y="273"/>
                    <a:pt x="546" y="273"/>
                    <a:pt x="546" y="273"/>
                  </a:cubicBezTo>
                  <a:cubicBezTo>
                    <a:pt x="655" y="273"/>
                    <a:pt x="655" y="273"/>
                    <a:pt x="655" y="273"/>
                  </a:cubicBezTo>
                  <a:lnTo>
                    <a:pt x="655" y="437"/>
                  </a:lnTo>
                  <a:close/>
                  <a:moveTo>
                    <a:pt x="655" y="219"/>
                  </a:moveTo>
                  <a:cubicBezTo>
                    <a:pt x="546" y="219"/>
                    <a:pt x="546" y="219"/>
                    <a:pt x="546" y="219"/>
                  </a:cubicBezTo>
                  <a:cubicBezTo>
                    <a:pt x="546" y="55"/>
                    <a:pt x="546" y="55"/>
                    <a:pt x="546" y="55"/>
                  </a:cubicBezTo>
                  <a:cubicBezTo>
                    <a:pt x="655" y="55"/>
                    <a:pt x="655" y="55"/>
                    <a:pt x="655" y="55"/>
                  </a:cubicBezTo>
                  <a:lnTo>
                    <a:pt x="655" y="219"/>
                  </a:lnTo>
                  <a:close/>
                  <a:moveTo>
                    <a:pt x="1119" y="1311"/>
                  </a:moveTo>
                  <a:cubicBezTo>
                    <a:pt x="901" y="1311"/>
                    <a:pt x="901" y="1311"/>
                    <a:pt x="901" y="1311"/>
                  </a:cubicBezTo>
                  <a:cubicBezTo>
                    <a:pt x="886" y="1311"/>
                    <a:pt x="874" y="1299"/>
                    <a:pt x="874" y="1283"/>
                  </a:cubicBezTo>
                  <a:cubicBezTo>
                    <a:pt x="874" y="1268"/>
                    <a:pt x="886" y="1256"/>
                    <a:pt x="901" y="1256"/>
                  </a:cubicBezTo>
                  <a:cubicBezTo>
                    <a:pt x="906" y="1256"/>
                    <a:pt x="911" y="1258"/>
                    <a:pt x="916" y="1261"/>
                  </a:cubicBezTo>
                  <a:cubicBezTo>
                    <a:pt x="923" y="1265"/>
                    <a:pt x="933" y="1266"/>
                    <a:pt x="941" y="1263"/>
                  </a:cubicBezTo>
                  <a:cubicBezTo>
                    <a:pt x="949" y="1260"/>
                    <a:pt x="955" y="1252"/>
                    <a:pt x="957" y="1244"/>
                  </a:cubicBezTo>
                  <a:cubicBezTo>
                    <a:pt x="963" y="1219"/>
                    <a:pt x="985" y="1202"/>
                    <a:pt x="1010" y="1202"/>
                  </a:cubicBezTo>
                  <a:cubicBezTo>
                    <a:pt x="1036" y="1202"/>
                    <a:pt x="1058" y="1219"/>
                    <a:pt x="1063" y="1244"/>
                  </a:cubicBezTo>
                  <a:cubicBezTo>
                    <a:pt x="1065" y="1252"/>
                    <a:pt x="1071" y="1260"/>
                    <a:pt x="1080" y="1263"/>
                  </a:cubicBezTo>
                  <a:cubicBezTo>
                    <a:pt x="1088" y="1266"/>
                    <a:pt x="1097" y="1265"/>
                    <a:pt x="1105" y="1261"/>
                  </a:cubicBezTo>
                  <a:cubicBezTo>
                    <a:pt x="1122" y="1249"/>
                    <a:pt x="1147" y="1263"/>
                    <a:pt x="1147" y="1283"/>
                  </a:cubicBezTo>
                  <a:cubicBezTo>
                    <a:pt x="1147" y="1299"/>
                    <a:pt x="1135" y="1311"/>
                    <a:pt x="1119" y="1311"/>
                  </a:cubicBezTo>
                  <a:close/>
                  <a:moveTo>
                    <a:pt x="1119" y="1311"/>
                  </a:moveTo>
                  <a:cubicBezTo>
                    <a:pt x="1119" y="1311"/>
                    <a:pt x="1119" y="1311"/>
                    <a:pt x="1119" y="13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-489" y="3132"/>
              <a:ext cx="444" cy="664"/>
            </a:xfrm>
            <a:custGeom>
              <a:avLst/>
              <a:gdLst>
                <a:gd name="T0" fmla="*/ 1065 w 1092"/>
                <a:gd name="T1" fmla="*/ 164 h 1632"/>
                <a:gd name="T2" fmla="*/ 873 w 1092"/>
                <a:gd name="T3" fmla="*/ 164 h 1632"/>
                <a:gd name="T4" fmla="*/ 873 w 1092"/>
                <a:gd name="T5" fmla="*/ 82 h 1632"/>
                <a:gd name="T6" fmla="*/ 846 w 1092"/>
                <a:gd name="T7" fmla="*/ 55 h 1632"/>
                <a:gd name="T8" fmla="*/ 655 w 1092"/>
                <a:gd name="T9" fmla="*/ 55 h 1632"/>
                <a:gd name="T10" fmla="*/ 655 w 1092"/>
                <a:gd name="T11" fmla="*/ 27 h 1632"/>
                <a:gd name="T12" fmla="*/ 628 w 1092"/>
                <a:gd name="T13" fmla="*/ 0 h 1632"/>
                <a:gd name="T14" fmla="*/ 464 w 1092"/>
                <a:gd name="T15" fmla="*/ 0 h 1632"/>
                <a:gd name="T16" fmla="*/ 437 w 1092"/>
                <a:gd name="T17" fmla="*/ 27 h 1632"/>
                <a:gd name="T18" fmla="*/ 437 w 1092"/>
                <a:gd name="T19" fmla="*/ 55 h 1632"/>
                <a:gd name="T20" fmla="*/ 245 w 1092"/>
                <a:gd name="T21" fmla="*/ 55 h 1632"/>
                <a:gd name="T22" fmla="*/ 218 w 1092"/>
                <a:gd name="T23" fmla="*/ 82 h 1632"/>
                <a:gd name="T24" fmla="*/ 218 w 1092"/>
                <a:gd name="T25" fmla="*/ 164 h 1632"/>
                <a:gd name="T26" fmla="*/ 27 w 1092"/>
                <a:gd name="T27" fmla="*/ 164 h 1632"/>
                <a:gd name="T28" fmla="*/ 0 w 1092"/>
                <a:gd name="T29" fmla="*/ 191 h 1632"/>
                <a:gd name="T30" fmla="*/ 0 w 1092"/>
                <a:gd name="T31" fmla="*/ 1509 h 1632"/>
                <a:gd name="T32" fmla="*/ 0 w 1092"/>
                <a:gd name="T33" fmla="*/ 1570 h 1632"/>
                <a:gd name="T34" fmla="*/ 0 w 1092"/>
                <a:gd name="T35" fmla="*/ 1604 h 1632"/>
                <a:gd name="T36" fmla="*/ 27 w 1092"/>
                <a:gd name="T37" fmla="*/ 1632 h 1632"/>
                <a:gd name="T38" fmla="*/ 54 w 1092"/>
                <a:gd name="T39" fmla="*/ 1604 h 1632"/>
                <a:gd name="T40" fmla="*/ 54 w 1092"/>
                <a:gd name="T41" fmla="*/ 1570 h 1632"/>
                <a:gd name="T42" fmla="*/ 54 w 1092"/>
                <a:gd name="T43" fmla="*/ 1509 h 1632"/>
                <a:gd name="T44" fmla="*/ 54 w 1092"/>
                <a:gd name="T45" fmla="*/ 218 h 1632"/>
                <a:gd name="T46" fmla="*/ 245 w 1092"/>
                <a:gd name="T47" fmla="*/ 218 h 1632"/>
                <a:gd name="T48" fmla="*/ 273 w 1092"/>
                <a:gd name="T49" fmla="*/ 191 h 1632"/>
                <a:gd name="T50" fmla="*/ 273 w 1092"/>
                <a:gd name="T51" fmla="*/ 109 h 1632"/>
                <a:gd name="T52" fmla="*/ 464 w 1092"/>
                <a:gd name="T53" fmla="*/ 109 h 1632"/>
                <a:gd name="T54" fmla="*/ 491 w 1092"/>
                <a:gd name="T55" fmla="*/ 82 h 1632"/>
                <a:gd name="T56" fmla="*/ 491 w 1092"/>
                <a:gd name="T57" fmla="*/ 55 h 1632"/>
                <a:gd name="T58" fmla="*/ 600 w 1092"/>
                <a:gd name="T59" fmla="*/ 55 h 1632"/>
                <a:gd name="T60" fmla="*/ 600 w 1092"/>
                <a:gd name="T61" fmla="*/ 82 h 1632"/>
                <a:gd name="T62" fmla="*/ 628 w 1092"/>
                <a:gd name="T63" fmla="*/ 109 h 1632"/>
                <a:gd name="T64" fmla="*/ 819 w 1092"/>
                <a:gd name="T65" fmla="*/ 109 h 1632"/>
                <a:gd name="T66" fmla="*/ 819 w 1092"/>
                <a:gd name="T67" fmla="*/ 164 h 1632"/>
                <a:gd name="T68" fmla="*/ 355 w 1092"/>
                <a:gd name="T69" fmla="*/ 164 h 1632"/>
                <a:gd name="T70" fmla="*/ 327 w 1092"/>
                <a:gd name="T71" fmla="*/ 191 h 1632"/>
                <a:gd name="T72" fmla="*/ 355 w 1092"/>
                <a:gd name="T73" fmla="*/ 218 h 1632"/>
                <a:gd name="T74" fmla="*/ 1037 w 1092"/>
                <a:gd name="T75" fmla="*/ 218 h 1632"/>
                <a:gd name="T76" fmla="*/ 1037 w 1092"/>
                <a:gd name="T77" fmla="*/ 1351 h 1632"/>
                <a:gd name="T78" fmla="*/ 1065 w 1092"/>
                <a:gd name="T79" fmla="*/ 1378 h 1632"/>
                <a:gd name="T80" fmla="*/ 1092 w 1092"/>
                <a:gd name="T81" fmla="*/ 1351 h 1632"/>
                <a:gd name="T82" fmla="*/ 1092 w 1092"/>
                <a:gd name="T83" fmla="*/ 191 h 1632"/>
                <a:gd name="T84" fmla="*/ 1065 w 1092"/>
                <a:gd name="T85" fmla="*/ 164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2" h="1632">
                  <a:moveTo>
                    <a:pt x="1065" y="164"/>
                  </a:moveTo>
                  <a:cubicBezTo>
                    <a:pt x="873" y="164"/>
                    <a:pt x="873" y="164"/>
                    <a:pt x="873" y="164"/>
                  </a:cubicBezTo>
                  <a:cubicBezTo>
                    <a:pt x="873" y="82"/>
                    <a:pt x="873" y="82"/>
                    <a:pt x="873" y="82"/>
                  </a:cubicBezTo>
                  <a:cubicBezTo>
                    <a:pt x="873" y="67"/>
                    <a:pt x="861" y="55"/>
                    <a:pt x="846" y="55"/>
                  </a:cubicBezTo>
                  <a:cubicBezTo>
                    <a:pt x="655" y="55"/>
                    <a:pt x="655" y="55"/>
                    <a:pt x="655" y="55"/>
                  </a:cubicBezTo>
                  <a:cubicBezTo>
                    <a:pt x="655" y="27"/>
                    <a:pt x="655" y="27"/>
                    <a:pt x="655" y="27"/>
                  </a:cubicBezTo>
                  <a:cubicBezTo>
                    <a:pt x="655" y="12"/>
                    <a:pt x="643" y="0"/>
                    <a:pt x="628" y="0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9" y="0"/>
                    <a:pt x="437" y="12"/>
                    <a:pt x="437" y="27"/>
                  </a:cubicBezTo>
                  <a:cubicBezTo>
                    <a:pt x="437" y="55"/>
                    <a:pt x="437" y="55"/>
                    <a:pt x="437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30" y="55"/>
                    <a:pt x="218" y="67"/>
                    <a:pt x="218" y="82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12" y="164"/>
                    <a:pt x="0" y="176"/>
                    <a:pt x="0" y="191"/>
                  </a:cubicBezTo>
                  <a:cubicBezTo>
                    <a:pt x="0" y="1509"/>
                    <a:pt x="0" y="1509"/>
                    <a:pt x="0" y="1509"/>
                  </a:cubicBezTo>
                  <a:cubicBezTo>
                    <a:pt x="0" y="1570"/>
                    <a:pt x="0" y="1570"/>
                    <a:pt x="0" y="1570"/>
                  </a:cubicBezTo>
                  <a:cubicBezTo>
                    <a:pt x="0" y="1604"/>
                    <a:pt x="0" y="1604"/>
                    <a:pt x="0" y="1604"/>
                  </a:cubicBezTo>
                  <a:cubicBezTo>
                    <a:pt x="0" y="1619"/>
                    <a:pt x="12" y="1632"/>
                    <a:pt x="27" y="1632"/>
                  </a:cubicBezTo>
                  <a:cubicBezTo>
                    <a:pt x="42" y="1632"/>
                    <a:pt x="54" y="1619"/>
                    <a:pt x="54" y="1604"/>
                  </a:cubicBezTo>
                  <a:cubicBezTo>
                    <a:pt x="54" y="1570"/>
                    <a:pt x="54" y="1570"/>
                    <a:pt x="54" y="1570"/>
                  </a:cubicBezTo>
                  <a:cubicBezTo>
                    <a:pt x="54" y="1509"/>
                    <a:pt x="54" y="1509"/>
                    <a:pt x="54" y="1509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245" y="218"/>
                    <a:pt x="245" y="218"/>
                    <a:pt x="245" y="218"/>
                  </a:cubicBezTo>
                  <a:cubicBezTo>
                    <a:pt x="261" y="218"/>
                    <a:pt x="273" y="206"/>
                    <a:pt x="273" y="191"/>
                  </a:cubicBezTo>
                  <a:cubicBezTo>
                    <a:pt x="273" y="109"/>
                    <a:pt x="273" y="109"/>
                    <a:pt x="273" y="109"/>
                  </a:cubicBezTo>
                  <a:cubicBezTo>
                    <a:pt x="464" y="109"/>
                    <a:pt x="464" y="109"/>
                    <a:pt x="464" y="109"/>
                  </a:cubicBezTo>
                  <a:cubicBezTo>
                    <a:pt x="479" y="109"/>
                    <a:pt x="491" y="97"/>
                    <a:pt x="491" y="82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00" y="82"/>
                    <a:pt x="600" y="82"/>
                    <a:pt x="600" y="82"/>
                  </a:cubicBezTo>
                  <a:cubicBezTo>
                    <a:pt x="600" y="97"/>
                    <a:pt x="613" y="109"/>
                    <a:pt x="628" y="109"/>
                  </a:cubicBezTo>
                  <a:cubicBezTo>
                    <a:pt x="819" y="109"/>
                    <a:pt x="819" y="109"/>
                    <a:pt x="819" y="109"/>
                  </a:cubicBezTo>
                  <a:cubicBezTo>
                    <a:pt x="819" y="164"/>
                    <a:pt x="819" y="164"/>
                    <a:pt x="819" y="164"/>
                  </a:cubicBezTo>
                  <a:cubicBezTo>
                    <a:pt x="355" y="164"/>
                    <a:pt x="355" y="164"/>
                    <a:pt x="355" y="164"/>
                  </a:cubicBezTo>
                  <a:cubicBezTo>
                    <a:pt x="340" y="164"/>
                    <a:pt x="327" y="176"/>
                    <a:pt x="327" y="191"/>
                  </a:cubicBezTo>
                  <a:cubicBezTo>
                    <a:pt x="327" y="206"/>
                    <a:pt x="340" y="218"/>
                    <a:pt x="355" y="218"/>
                  </a:cubicBezTo>
                  <a:cubicBezTo>
                    <a:pt x="1037" y="218"/>
                    <a:pt x="1037" y="218"/>
                    <a:pt x="1037" y="218"/>
                  </a:cubicBezTo>
                  <a:cubicBezTo>
                    <a:pt x="1037" y="1351"/>
                    <a:pt x="1037" y="1351"/>
                    <a:pt x="1037" y="1351"/>
                  </a:cubicBezTo>
                  <a:cubicBezTo>
                    <a:pt x="1037" y="1366"/>
                    <a:pt x="1050" y="1378"/>
                    <a:pt x="1065" y="1378"/>
                  </a:cubicBezTo>
                  <a:cubicBezTo>
                    <a:pt x="1080" y="1378"/>
                    <a:pt x="1092" y="1366"/>
                    <a:pt x="1092" y="1351"/>
                  </a:cubicBezTo>
                  <a:cubicBezTo>
                    <a:pt x="1092" y="191"/>
                    <a:pt x="1092" y="191"/>
                    <a:pt x="1092" y="191"/>
                  </a:cubicBezTo>
                  <a:cubicBezTo>
                    <a:pt x="1092" y="176"/>
                    <a:pt x="1080" y="164"/>
                    <a:pt x="1065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763948" y="4762895"/>
            <a:ext cx="676279" cy="676278"/>
            <a:chOff x="1501" y="3006"/>
            <a:chExt cx="426" cy="426"/>
          </a:xfrm>
          <a:solidFill>
            <a:srgbClr val="D9D9D9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728" y="3106"/>
              <a:ext cx="43" cy="57"/>
            </a:xfrm>
            <a:custGeom>
              <a:avLst/>
              <a:gdLst>
                <a:gd name="T0" fmla="*/ 28 w 164"/>
                <a:gd name="T1" fmla="*/ 0 h 219"/>
                <a:gd name="T2" fmla="*/ 0 w 164"/>
                <a:gd name="T3" fmla="*/ 28 h 219"/>
                <a:gd name="T4" fmla="*/ 0 w 164"/>
                <a:gd name="T5" fmla="*/ 191 h 219"/>
                <a:gd name="T6" fmla="*/ 28 w 164"/>
                <a:gd name="T7" fmla="*/ 219 h 219"/>
                <a:gd name="T8" fmla="*/ 137 w 164"/>
                <a:gd name="T9" fmla="*/ 219 h 219"/>
                <a:gd name="T10" fmla="*/ 164 w 164"/>
                <a:gd name="T11" fmla="*/ 191 h 219"/>
                <a:gd name="T12" fmla="*/ 164 w 164"/>
                <a:gd name="T13" fmla="*/ 28 h 219"/>
                <a:gd name="T14" fmla="*/ 137 w 164"/>
                <a:gd name="T15" fmla="*/ 0 h 219"/>
                <a:gd name="T16" fmla="*/ 28 w 164"/>
                <a:gd name="T17" fmla="*/ 0 h 219"/>
                <a:gd name="T18" fmla="*/ 109 w 164"/>
                <a:gd name="T19" fmla="*/ 164 h 219"/>
                <a:gd name="T20" fmla="*/ 55 w 164"/>
                <a:gd name="T21" fmla="*/ 164 h 219"/>
                <a:gd name="T22" fmla="*/ 55 w 164"/>
                <a:gd name="T23" fmla="*/ 55 h 219"/>
                <a:gd name="T24" fmla="*/ 109 w 164"/>
                <a:gd name="T25" fmla="*/ 55 h 219"/>
                <a:gd name="T26" fmla="*/ 109 w 164"/>
                <a:gd name="T27" fmla="*/ 164 h 219"/>
                <a:gd name="T28" fmla="*/ 109 w 164"/>
                <a:gd name="T29" fmla="*/ 164 h 219"/>
                <a:gd name="T30" fmla="*/ 109 w 164"/>
                <a:gd name="T31" fmla="*/ 16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19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6"/>
                    <a:pt x="12" y="219"/>
                    <a:pt x="28" y="219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52" y="219"/>
                    <a:pt x="164" y="206"/>
                    <a:pt x="164" y="191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12"/>
                    <a:pt x="152" y="0"/>
                    <a:pt x="137" y="0"/>
                  </a:cubicBezTo>
                  <a:lnTo>
                    <a:pt x="28" y="0"/>
                  </a:lnTo>
                  <a:close/>
                  <a:moveTo>
                    <a:pt x="109" y="164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9" y="55"/>
                    <a:pt x="109" y="55"/>
                    <a:pt x="109" y="55"/>
                  </a:cubicBezTo>
                  <a:lnTo>
                    <a:pt x="109" y="164"/>
                  </a:lnTo>
                  <a:close/>
                  <a:moveTo>
                    <a:pt x="109" y="164"/>
                  </a:moveTo>
                  <a:cubicBezTo>
                    <a:pt x="109" y="164"/>
                    <a:pt x="109" y="164"/>
                    <a:pt x="109" y="1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543" y="3006"/>
              <a:ext cx="341" cy="185"/>
            </a:xfrm>
            <a:custGeom>
              <a:avLst/>
              <a:gdLst>
                <a:gd name="T0" fmla="*/ 28 w 1311"/>
                <a:gd name="T1" fmla="*/ 710 h 710"/>
                <a:gd name="T2" fmla="*/ 55 w 1311"/>
                <a:gd name="T3" fmla="*/ 683 h 710"/>
                <a:gd name="T4" fmla="*/ 55 w 1311"/>
                <a:gd name="T5" fmla="*/ 273 h 710"/>
                <a:gd name="T6" fmla="*/ 1256 w 1311"/>
                <a:gd name="T7" fmla="*/ 273 h 710"/>
                <a:gd name="T8" fmla="*/ 1256 w 1311"/>
                <a:gd name="T9" fmla="*/ 683 h 710"/>
                <a:gd name="T10" fmla="*/ 1284 w 1311"/>
                <a:gd name="T11" fmla="*/ 710 h 710"/>
                <a:gd name="T12" fmla="*/ 1311 w 1311"/>
                <a:gd name="T13" fmla="*/ 683 h 710"/>
                <a:gd name="T14" fmla="*/ 1311 w 1311"/>
                <a:gd name="T15" fmla="*/ 246 h 710"/>
                <a:gd name="T16" fmla="*/ 1284 w 1311"/>
                <a:gd name="T17" fmla="*/ 218 h 710"/>
                <a:gd name="T18" fmla="*/ 656 w 1311"/>
                <a:gd name="T19" fmla="*/ 218 h 710"/>
                <a:gd name="T20" fmla="*/ 656 w 1311"/>
                <a:gd name="T21" fmla="*/ 55 h 710"/>
                <a:gd name="T22" fmla="*/ 792 w 1311"/>
                <a:gd name="T23" fmla="*/ 55 h 710"/>
                <a:gd name="T24" fmla="*/ 792 w 1311"/>
                <a:gd name="T25" fmla="*/ 109 h 710"/>
                <a:gd name="T26" fmla="*/ 710 w 1311"/>
                <a:gd name="T27" fmla="*/ 109 h 710"/>
                <a:gd name="T28" fmla="*/ 683 w 1311"/>
                <a:gd name="T29" fmla="*/ 136 h 710"/>
                <a:gd name="T30" fmla="*/ 710 w 1311"/>
                <a:gd name="T31" fmla="*/ 164 h 710"/>
                <a:gd name="T32" fmla="*/ 819 w 1311"/>
                <a:gd name="T33" fmla="*/ 164 h 710"/>
                <a:gd name="T34" fmla="*/ 847 w 1311"/>
                <a:gd name="T35" fmla="*/ 136 h 710"/>
                <a:gd name="T36" fmla="*/ 847 w 1311"/>
                <a:gd name="T37" fmla="*/ 27 h 710"/>
                <a:gd name="T38" fmla="*/ 819 w 1311"/>
                <a:gd name="T39" fmla="*/ 0 h 710"/>
                <a:gd name="T40" fmla="*/ 628 w 1311"/>
                <a:gd name="T41" fmla="*/ 0 h 710"/>
                <a:gd name="T42" fmla="*/ 601 w 1311"/>
                <a:gd name="T43" fmla="*/ 27 h 710"/>
                <a:gd name="T44" fmla="*/ 601 w 1311"/>
                <a:gd name="T45" fmla="*/ 218 h 710"/>
                <a:gd name="T46" fmla="*/ 28 w 1311"/>
                <a:gd name="T47" fmla="*/ 218 h 710"/>
                <a:gd name="T48" fmla="*/ 0 w 1311"/>
                <a:gd name="T49" fmla="*/ 246 h 710"/>
                <a:gd name="T50" fmla="*/ 0 w 1311"/>
                <a:gd name="T51" fmla="*/ 683 h 710"/>
                <a:gd name="T52" fmla="*/ 28 w 1311"/>
                <a:gd name="T53" fmla="*/ 710 h 710"/>
                <a:gd name="T54" fmla="*/ 28 w 1311"/>
                <a:gd name="T55" fmla="*/ 710 h 710"/>
                <a:gd name="T56" fmla="*/ 28 w 1311"/>
                <a:gd name="T57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1" h="710">
                  <a:moveTo>
                    <a:pt x="28" y="710"/>
                  </a:moveTo>
                  <a:cubicBezTo>
                    <a:pt x="43" y="710"/>
                    <a:pt x="55" y="698"/>
                    <a:pt x="55" y="683"/>
                  </a:cubicBezTo>
                  <a:cubicBezTo>
                    <a:pt x="55" y="273"/>
                    <a:pt x="55" y="273"/>
                    <a:pt x="55" y="273"/>
                  </a:cubicBezTo>
                  <a:cubicBezTo>
                    <a:pt x="1256" y="273"/>
                    <a:pt x="1256" y="273"/>
                    <a:pt x="1256" y="273"/>
                  </a:cubicBezTo>
                  <a:cubicBezTo>
                    <a:pt x="1256" y="683"/>
                    <a:pt x="1256" y="683"/>
                    <a:pt x="1256" y="683"/>
                  </a:cubicBezTo>
                  <a:cubicBezTo>
                    <a:pt x="1256" y="698"/>
                    <a:pt x="1269" y="710"/>
                    <a:pt x="1284" y="710"/>
                  </a:cubicBezTo>
                  <a:cubicBezTo>
                    <a:pt x="1299" y="710"/>
                    <a:pt x="1311" y="698"/>
                    <a:pt x="1311" y="683"/>
                  </a:cubicBezTo>
                  <a:cubicBezTo>
                    <a:pt x="1311" y="246"/>
                    <a:pt x="1311" y="246"/>
                    <a:pt x="1311" y="246"/>
                  </a:cubicBezTo>
                  <a:cubicBezTo>
                    <a:pt x="1311" y="231"/>
                    <a:pt x="1299" y="218"/>
                    <a:pt x="1284" y="218"/>
                  </a:cubicBezTo>
                  <a:cubicBezTo>
                    <a:pt x="656" y="218"/>
                    <a:pt x="656" y="218"/>
                    <a:pt x="656" y="218"/>
                  </a:cubicBezTo>
                  <a:cubicBezTo>
                    <a:pt x="656" y="55"/>
                    <a:pt x="656" y="55"/>
                    <a:pt x="656" y="55"/>
                  </a:cubicBezTo>
                  <a:cubicBezTo>
                    <a:pt x="792" y="55"/>
                    <a:pt x="792" y="55"/>
                    <a:pt x="792" y="55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695" y="109"/>
                    <a:pt x="683" y="121"/>
                    <a:pt x="683" y="136"/>
                  </a:cubicBezTo>
                  <a:cubicBezTo>
                    <a:pt x="683" y="152"/>
                    <a:pt x="695" y="164"/>
                    <a:pt x="710" y="164"/>
                  </a:cubicBezTo>
                  <a:cubicBezTo>
                    <a:pt x="819" y="164"/>
                    <a:pt x="819" y="164"/>
                    <a:pt x="819" y="164"/>
                  </a:cubicBezTo>
                  <a:cubicBezTo>
                    <a:pt x="834" y="164"/>
                    <a:pt x="847" y="152"/>
                    <a:pt x="847" y="136"/>
                  </a:cubicBezTo>
                  <a:cubicBezTo>
                    <a:pt x="847" y="27"/>
                    <a:pt x="847" y="27"/>
                    <a:pt x="847" y="27"/>
                  </a:cubicBezTo>
                  <a:cubicBezTo>
                    <a:pt x="847" y="12"/>
                    <a:pt x="834" y="0"/>
                    <a:pt x="819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13" y="0"/>
                    <a:pt x="601" y="12"/>
                    <a:pt x="601" y="27"/>
                  </a:cubicBezTo>
                  <a:cubicBezTo>
                    <a:pt x="601" y="218"/>
                    <a:pt x="601" y="218"/>
                    <a:pt x="601" y="218"/>
                  </a:cubicBezTo>
                  <a:cubicBezTo>
                    <a:pt x="28" y="218"/>
                    <a:pt x="28" y="218"/>
                    <a:pt x="28" y="218"/>
                  </a:cubicBezTo>
                  <a:cubicBezTo>
                    <a:pt x="12" y="218"/>
                    <a:pt x="0" y="231"/>
                    <a:pt x="0" y="24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98"/>
                    <a:pt x="12" y="710"/>
                    <a:pt x="28" y="710"/>
                  </a:cubicBezTo>
                  <a:close/>
                  <a:moveTo>
                    <a:pt x="28" y="710"/>
                  </a:moveTo>
                  <a:cubicBezTo>
                    <a:pt x="28" y="710"/>
                    <a:pt x="28" y="710"/>
                    <a:pt x="28" y="7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1799" y="3106"/>
              <a:ext cx="43" cy="57"/>
            </a:xfrm>
            <a:custGeom>
              <a:avLst/>
              <a:gdLst>
                <a:gd name="T0" fmla="*/ 28 w 164"/>
                <a:gd name="T1" fmla="*/ 0 h 219"/>
                <a:gd name="T2" fmla="*/ 0 w 164"/>
                <a:gd name="T3" fmla="*/ 28 h 219"/>
                <a:gd name="T4" fmla="*/ 0 w 164"/>
                <a:gd name="T5" fmla="*/ 191 h 219"/>
                <a:gd name="T6" fmla="*/ 28 w 164"/>
                <a:gd name="T7" fmla="*/ 219 h 219"/>
                <a:gd name="T8" fmla="*/ 137 w 164"/>
                <a:gd name="T9" fmla="*/ 219 h 219"/>
                <a:gd name="T10" fmla="*/ 164 w 164"/>
                <a:gd name="T11" fmla="*/ 191 h 219"/>
                <a:gd name="T12" fmla="*/ 164 w 164"/>
                <a:gd name="T13" fmla="*/ 28 h 219"/>
                <a:gd name="T14" fmla="*/ 137 w 164"/>
                <a:gd name="T15" fmla="*/ 0 h 219"/>
                <a:gd name="T16" fmla="*/ 28 w 164"/>
                <a:gd name="T17" fmla="*/ 0 h 219"/>
                <a:gd name="T18" fmla="*/ 109 w 164"/>
                <a:gd name="T19" fmla="*/ 164 h 219"/>
                <a:gd name="T20" fmla="*/ 55 w 164"/>
                <a:gd name="T21" fmla="*/ 164 h 219"/>
                <a:gd name="T22" fmla="*/ 55 w 164"/>
                <a:gd name="T23" fmla="*/ 55 h 219"/>
                <a:gd name="T24" fmla="*/ 109 w 164"/>
                <a:gd name="T25" fmla="*/ 55 h 219"/>
                <a:gd name="T26" fmla="*/ 109 w 164"/>
                <a:gd name="T27" fmla="*/ 164 h 219"/>
                <a:gd name="T28" fmla="*/ 109 w 164"/>
                <a:gd name="T29" fmla="*/ 164 h 219"/>
                <a:gd name="T30" fmla="*/ 109 w 164"/>
                <a:gd name="T31" fmla="*/ 16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19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6"/>
                    <a:pt x="12" y="219"/>
                    <a:pt x="28" y="219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52" y="219"/>
                    <a:pt x="164" y="206"/>
                    <a:pt x="164" y="191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12"/>
                    <a:pt x="152" y="0"/>
                    <a:pt x="137" y="0"/>
                  </a:cubicBezTo>
                  <a:lnTo>
                    <a:pt x="28" y="0"/>
                  </a:lnTo>
                  <a:close/>
                  <a:moveTo>
                    <a:pt x="109" y="164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9" y="55"/>
                    <a:pt x="109" y="55"/>
                    <a:pt x="109" y="55"/>
                  </a:cubicBezTo>
                  <a:lnTo>
                    <a:pt x="109" y="164"/>
                  </a:lnTo>
                  <a:close/>
                  <a:moveTo>
                    <a:pt x="109" y="164"/>
                  </a:moveTo>
                  <a:cubicBezTo>
                    <a:pt x="109" y="164"/>
                    <a:pt x="109" y="164"/>
                    <a:pt x="109" y="1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1501" y="3418"/>
              <a:ext cx="426" cy="14"/>
            </a:xfrm>
            <a:custGeom>
              <a:avLst/>
              <a:gdLst>
                <a:gd name="T0" fmla="*/ 1611 w 1639"/>
                <a:gd name="T1" fmla="*/ 0 h 54"/>
                <a:gd name="T2" fmla="*/ 28 w 1639"/>
                <a:gd name="T3" fmla="*/ 0 h 54"/>
                <a:gd name="T4" fmla="*/ 0 w 1639"/>
                <a:gd name="T5" fmla="*/ 27 h 54"/>
                <a:gd name="T6" fmla="*/ 28 w 1639"/>
                <a:gd name="T7" fmla="*/ 54 h 54"/>
                <a:gd name="T8" fmla="*/ 1611 w 1639"/>
                <a:gd name="T9" fmla="*/ 54 h 54"/>
                <a:gd name="T10" fmla="*/ 1639 w 1639"/>
                <a:gd name="T11" fmla="*/ 27 h 54"/>
                <a:gd name="T12" fmla="*/ 1611 w 1639"/>
                <a:gd name="T13" fmla="*/ 0 h 54"/>
                <a:gd name="T14" fmla="*/ 1611 w 1639"/>
                <a:gd name="T15" fmla="*/ 0 h 54"/>
                <a:gd name="T16" fmla="*/ 1611 w 163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9" h="54">
                  <a:moveTo>
                    <a:pt x="161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2"/>
                    <a:pt x="13" y="54"/>
                    <a:pt x="28" y="54"/>
                  </a:cubicBezTo>
                  <a:cubicBezTo>
                    <a:pt x="1611" y="54"/>
                    <a:pt x="1611" y="54"/>
                    <a:pt x="1611" y="54"/>
                  </a:cubicBezTo>
                  <a:cubicBezTo>
                    <a:pt x="1627" y="54"/>
                    <a:pt x="1639" y="42"/>
                    <a:pt x="1639" y="27"/>
                  </a:cubicBezTo>
                  <a:cubicBezTo>
                    <a:pt x="1639" y="12"/>
                    <a:pt x="1627" y="0"/>
                    <a:pt x="1611" y="0"/>
                  </a:cubicBezTo>
                  <a:close/>
                  <a:moveTo>
                    <a:pt x="1611" y="0"/>
                  </a:moveTo>
                  <a:cubicBezTo>
                    <a:pt x="1611" y="0"/>
                    <a:pt x="1611" y="0"/>
                    <a:pt x="161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1657" y="3248"/>
              <a:ext cx="114" cy="128"/>
            </a:xfrm>
            <a:custGeom>
              <a:avLst/>
              <a:gdLst>
                <a:gd name="T0" fmla="*/ 410 w 437"/>
                <a:gd name="T1" fmla="*/ 492 h 492"/>
                <a:gd name="T2" fmla="*/ 437 w 437"/>
                <a:gd name="T3" fmla="*/ 465 h 492"/>
                <a:gd name="T4" fmla="*/ 437 w 437"/>
                <a:gd name="T5" fmla="*/ 82 h 492"/>
                <a:gd name="T6" fmla="*/ 429 w 437"/>
                <a:gd name="T7" fmla="*/ 63 h 492"/>
                <a:gd name="T8" fmla="*/ 219 w 437"/>
                <a:gd name="T9" fmla="*/ 0 h 492"/>
                <a:gd name="T10" fmla="*/ 8 w 437"/>
                <a:gd name="T11" fmla="*/ 63 h 492"/>
                <a:gd name="T12" fmla="*/ 0 w 437"/>
                <a:gd name="T13" fmla="*/ 82 h 492"/>
                <a:gd name="T14" fmla="*/ 0 w 437"/>
                <a:gd name="T15" fmla="*/ 465 h 492"/>
                <a:gd name="T16" fmla="*/ 27 w 437"/>
                <a:gd name="T17" fmla="*/ 492 h 492"/>
                <a:gd name="T18" fmla="*/ 55 w 437"/>
                <a:gd name="T19" fmla="*/ 465 h 492"/>
                <a:gd name="T20" fmla="*/ 55 w 437"/>
                <a:gd name="T21" fmla="*/ 95 h 492"/>
                <a:gd name="T22" fmla="*/ 191 w 437"/>
                <a:gd name="T23" fmla="*/ 56 h 492"/>
                <a:gd name="T24" fmla="*/ 191 w 437"/>
                <a:gd name="T25" fmla="*/ 328 h 492"/>
                <a:gd name="T26" fmla="*/ 164 w 437"/>
                <a:gd name="T27" fmla="*/ 355 h 492"/>
                <a:gd name="T28" fmla="*/ 191 w 437"/>
                <a:gd name="T29" fmla="*/ 383 h 492"/>
                <a:gd name="T30" fmla="*/ 191 w 437"/>
                <a:gd name="T31" fmla="*/ 465 h 492"/>
                <a:gd name="T32" fmla="*/ 219 w 437"/>
                <a:gd name="T33" fmla="*/ 492 h 492"/>
                <a:gd name="T34" fmla="*/ 246 w 437"/>
                <a:gd name="T35" fmla="*/ 465 h 492"/>
                <a:gd name="T36" fmla="*/ 246 w 437"/>
                <a:gd name="T37" fmla="*/ 383 h 492"/>
                <a:gd name="T38" fmla="*/ 273 w 437"/>
                <a:gd name="T39" fmla="*/ 355 h 492"/>
                <a:gd name="T40" fmla="*/ 246 w 437"/>
                <a:gd name="T41" fmla="*/ 328 h 492"/>
                <a:gd name="T42" fmla="*/ 246 w 437"/>
                <a:gd name="T43" fmla="*/ 56 h 492"/>
                <a:gd name="T44" fmla="*/ 382 w 437"/>
                <a:gd name="T45" fmla="*/ 95 h 492"/>
                <a:gd name="T46" fmla="*/ 382 w 437"/>
                <a:gd name="T47" fmla="*/ 465 h 492"/>
                <a:gd name="T48" fmla="*/ 410 w 437"/>
                <a:gd name="T49" fmla="*/ 492 h 492"/>
                <a:gd name="T50" fmla="*/ 410 w 437"/>
                <a:gd name="T51" fmla="*/ 492 h 492"/>
                <a:gd name="T52" fmla="*/ 410 w 437"/>
                <a:gd name="T53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92">
                  <a:moveTo>
                    <a:pt x="410" y="492"/>
                  </a:moveTo>
                  <a:cubicBezTo>
                    <a:pt x="425" y="492"/>
                    <a:pt x="437" y="480"/>
                    <a:pt x="437" y="465"/>
                  </a:cubicBezTo>
                  <a:cubicBezTo>
                    <a:pt x="437" y="82"/>
                    <a:pt x="437" y="82"/>
                    <a:pt x="437" y="82"/>
                  </a:cubicBezTo>
                  <a:cubicBezTo>
                    <a:pt x="437" y="75"/>
                    <a:pt x="434" y="68"/>
                    <a:pt x="429" y="63"/>
                  </a:cubicBezTo>
                  <a:cubicBezTo>
                    <a:pt x="426" y="60"/>
                    <a:pt x="365" y="0"/>
                    <a:pt x="219" y="0"/>
                  </a:cubicBezTo>
                  <a:cubicBezTo>
                    <a:pt x="72" y="0"/>
                    <a:pt x="11" y="60"/>
                    <a:pt x="8" y="63"/>
                  </a:cubicBezTo>
                  <a:cubicBezTo>
                    <a:pt x="3" y="68"/>
                    <a:pt x="0" y="75"/>
                    <a:pt x="0" y="82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80"/>
                    <a:pt x="12" y="492"/>
                    <a:pt x="27" y="492"/>
                  </a:cubicBezTo>
                  <a:cubicBezTo>
                    <a:pt x="43" y="492"/>
                    <a:pt x="55" y="480"/>
                    <a:pt x="55" y="46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71" y="84"/>
                    <a:pt x="115" y="61"/>
                    <a:pt x="191" y="56"/>
                  </a:cubicBezTo>
                  <a:cubicBezTo>
                    <a:pt x="191" y="328"/>
                    <a:pt x="191" y="328"/>
                    <a:pt x="191" y="328"/>
                  </a:cubicBezTo>
                  <a:cubicBezTo>
                    <a:pt x="176" y="328"/>
                    <a:pt x="164" y="340"/>
                    <a:pt x="164" y="355"/>
                  </a:cubicBezTo>
                  <a:cubicBezTo>
                    <a:pt x="164" y="370"/>
                    <a:pt x="176" y="383"/>
                    <a:pt x="191" y="383"/>
                  </a:cubicBezTo>
                  <a:cubicBezTo>
                    <a:pt x="191" y="465"/>
                    <a:pt x="191" y="465"/>
                    <a:pt x="191" y="465"/>
                  </a:cubicBezTo>
                  <a:cubicBezTo>
                    <a:pt x="191" y="480"/>
                    <a:pt x="204" y="492"/>
                    <a:pt x="219" y="492"/>
                  </a:cubicBezTo>
                  <a:cubicBezTo>
                    <a:pt x="234" y="492"/>
                    <a:pt x="246" y="480"/>
                    <a:pt x="246" y="465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61" y="383"/>
                    <a:pt x="273" y="370"/>
                    <a:pt x="273" y="355"/>
                  </a:cubicBezTo>
                  <a:cubicBezTo>
                    <a:pt x="273" y="340"/>
                    <a:pt x="261" y="328"/>
                    <a:pt x="246" y="328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323" y="61"/>
                    <a:pt x="366" y="84"/>
                    <a:pt x="382" y="95"/>
                  </a:cubicBezTo>
                  <a:cubicBezTo>
                    <a:pt x="382" y="465"/>
                    <a:pt x="382" y="465"/>
                    <a:pt x="382" y="465"/>
                  </a:cubicBezTo>
                  <a:cubicBezTo>
                    <a:pt x="382" y="480"/>
                    <a:pt x="395" y="492"/>
                    <a:pt x="410" y="492"/>
                  </a:cubicBezTo>
                  <a:close/>
                  <a:moveTo>
                    <a:pt x="410" y="492"/>
                  </a:moveTo>
                  <a:cubicBezTo>
                    <a:pt x="410" y="492"/>
                    <a:pt x="410" y="492"/>
                    <a:pt x="410" y="4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1629" y="3390"/>
              <a:ext cx="170" cy="14"/>
            </a:xfrm>
            <a:custGeom>
              <a:avLst/>
              <a:gdLst>
                <a:gd name="T0" fmla="*/ 0 w 655"/>
                <a:gd name="T1" fmla="*/ 28 h 55"/>
                <a:gd name="T2" fmla="*/ 27 w 655"/>
                <a:gd name="T3" fmla="*/ 55 h 55"/>
                <a:gd name="T4" fmla="*/ 628 w 655"/>
                <a:gd name="T5" fmla="*/ 55 h 55"/>
                <a:gd name="T6" fmla="*/ 655 w 655"/>
                <a:gd name="T7" fmla="*/ 28 h 55"/>
                <a:gd name="T8" fmla="*/ 628 w 655"/>
                <a:gd name="T9" fmla="*/ 0 h 55"/>
                <a:gd name="T10" fmla="*/ 27 w 655"/>
                <a:gd name="T11" fmla="*/ 0 h 55"/>
                <a:gd name="T12" fmla="*/ 0 w 655"/>
                <a:gd name="T13" fmla="*/ 28 h 55"/>
                <a:gd name="T14" fmla="*/ 0 w 655"/>
                <a:gd name="T15" fmla="*/ 28 h 55"/>
                <a:gd name="T16" fmla="*/ 0 w 655"/>
                <a:gd name="T17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5" h="55">
                  <a:moveTo>
                    <a:pt x="0" y="28"/>
                  </a:moveTo>
                  <a:cubicBezTo>
                    <a:pt x="0" y="43"/>
                    <a:pt x="12" y="55"/>
                    <a:pt x="27" y="55"/>
                  </a:cubicBezTo>
                  <a:cubicBezTo>
                    <a:pt x="628" y="55"/>
                    <a:pt x="628" y="55"/>
                    <a:pt x="628" y="55"/>
                  </a:cubicBezTo>
                  <a:cubicBezTo>
                    <a:pt x="643" y="55"/>
                    <a:pt x="655" y="43"/>
                    <a:pt x="655" y="28"/>
                  </a:cubicBezTo>
                  <a:cubicBezTo>
                    <a:pt x="655" y="13"/>
                    <a:pt x="643" y="0"/>
                    <a:pt x="6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lose/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1529" y="3205"/>
              <a:ext cx="370" cy="199"/>
            </a:xfrm>
            <a:custGeom>
              <a:avLst/>
              <a:gdLst>
                <a:gd name="T0" fmla="*/ 27 w 1420"/>
                <a:gd name="T1" fmla="*/ 709 h 764"/>
                <a:gd name="T2" fmla="*/ 0 w 1420"/>
                <a:gd name="T3" fmla="*/ 737 h 764"/>
                <a:gd name="T4" fmla="*/ 27 w 1420"/>
                <a:gd name="T5" fmla="*/ 764 h 764"/>
                <a:gd name="T6" fmla="*/ 300 w 1420"/>
                <a:gd name="T7" fmla="*/ 764 h 764"/>
                <a:gd name="T8" fmla="*/ 327 w 1420"/>
                <a:gd name="T9" fmla="*/ 737 h 764"/>
                <a:gd name="T10" fmla="*/ 300 w 1420"/>
                <a:gd name="T11" fmla="*/ 709 h 764"/>
                <a:gd name="T12" fmla="*/ 273 w 1420"/>
                <a:gd name="T13" fmla="*/ 709 h 764"/>
                <a:gd name="T14" fmla="*/ 273 w 1420"/>
                <a:gd name="T15" fmla="*/ 54 h 764"/>
                <a:gd name="T16" fmla="*/ 1146 w 1420"/>
                <a:gd name="T17" fmla="*/ 54 h 764"/>
                <a:gd name="T18" fmla="*/ 1146 w 1420"/>
                <a:gd name="T19" fmla="*/ 709 h 764"/>
                <a:gd name="T20" fmla="*/ 1119 w 1420"/>
                <a:gd name="T21" fmla="*/ 709 h 764"/>
                <a:gd name="T22" fmla="*/ 1092 w 1420"/>
                <a:gd name="T23" fmla="*/ 737 h 764"/>
                <a:gd name="T24" fmla="*/ 1119 w 1420"/>
                <a:gd name="T25" fmla="*/ 764 h 764"/>
                <a:gd name="T26" fmla="*/ 1392 w 1420"/>
                <a:gd name="T27" fmla="*/ 764 h 764"/>
                <a:gd name="T28" fmla="*/ 1420 w 1420"/>
                <a:gd name="T29" fmla="*/ 737 h 764"/>
                <a:gd name="T30" fmla="*/ 1392 w 1420"/>
                <a:gd name="T31" fmla="*/ 709 h 764"/>
                <a:gd name="T32" fmla="*/ 1365 w 1420"/>
                <a:gd name="T33" fmla="*/ 709 h 764"/>
                <a:gd name="T34" fmla="*/ 1365 w 1420"/>
                <a:gd name="T35" fmla="*/ 54 h 764"/>
                <a:gd name="T36" fmla="*/ 1392 w 1420"/>
                <a:gd name="T37" fmla="*/ 54 h 764"/>
                <a:gd name="T38" fmla="*/ 1420 w 1420"/>
                <a:gd name="T39" fmla="*/ 27 h 764"/>
                <a:gd name="T40" fmla="*/ 1392 w 1420"/>
                <a:gd name="T41" fmla="*/ 0 h 764"/>
                <a:gd name="T42" fmla="*/ 27 w 1420"/>
                <a:gd name="T43" fmla="*/ 0 h 764"/>
                <a:gd name="T44" fmla="*/ 0 w 1420"/>
                <a:gd name="T45" fmla="*/ 27 h 764"/>
                <a:gd name="T46" fmla="*/ 27 w 1420"/>
                <a:gd name="T47" fmla="*/ 54 h 764"/>
                <a:gd name="T48" fmla="*/ 54 w 1420"/>
                <a:gd name="T49" fmla="*/ 54 h 764"/>
                <a:gd name="T50" fmla="*/ 54 w 1420"/>
                <a:gd name="T51" fmla="*/ 709 h 764"/>
                <a:gd name="T52" fmla="*/ 27 w 1420"/>
                <a:gd name="T53" fmla="*/ 709 h 764"/>
                <a:gd name="T54" fmla="*/ 1201 w 1420"/>
                <a:gd name="T55" fmla="*/ 54 h 764"/>
                <a:gd name="T56" fmla="*/ 1310 w 1420"/>
                <a:gd name="T57" fmla="*/ 54 h 764"/>
                <a:gd name="T58" fmla="*/ 1310 w 1420"/>
                <a:gd name="T59" fmla="*/ 709 h 764"/>
                <a:gd name="T60" fmla="*/ 1201 w 1420"/>
                <a:gd name="T61" fmla="*/ 709 h 764"/>
                <a:gd name="T62" fmla="*/ 1201 w 1420"/>
                <a:gd name="T63" fmla="*/ 54 h 764"/>
                <a:gd name="T64" fmla="*/ 109 w 1420"/>
                <a:gd name="T65" fmla="*/ 54 h 764"/>
                <a:gd name="T66" fmla="*/ 218 w 1420"/>
                <a:gd name="T67" fmla="*/ 54 h 764"/>
                <a:gd name="T68" fmla="*/ 218 w 1420"/>
                <a:gd name="T69" fmla="*/ 709 h 764"/>
                <a:gd name="T70" fmla="*/ 109 w 1420"/>
                <a:gd name="T71" fmla="*/ 709 h 764"/>
                <a:gd name="T72" fmla="*/ 109 w 1420"/>
                <a:gd name="T73" fmla="*/ 54 h 764"/>
                <a:gd name="T74" fmla="*/ 109 w 1420"/>
                <a:gd name="T75" fmla="*/ 54 h 764"/>
                <a:gd name="T76" fmla="*/ 109 w 1420"/>
                <a:gd name="T77" fmla="*/ 5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0" h="764">
                  <a:moveTo>
                    <a:pt x="27" y="709"/>
                  </a:moveTo>
                  <a:cubicBezTo>
                    <a:pt x="12" y="709"/>
                    <a:pt x="0" y="722"/>
                    <a:pt x="0" y="737"/>
                  </a:cubicBezTo>
                  <a:cubicBezTo>
                    <a:pt x="0" y="752"/>
                    <a:pt x="12" y="764"/>
                    <a:pt x="27" y="764"/>
                  </a:cubicBezTo>
                  <a:cubicBezTo>
                    <a:pt x="300" y="764"/>
                    <a:pt x="300" y="764"/>
                    <a:pt x="300" y="764"/>
                  </a:cubicBezTo>
                  <a:cubicBezTo>
                    <a:pt x="315" y="764"/>
                    <a:pt x="327" y="752"/>
                    <a:pt x="327" y="737"/>
                  </a:cubicBezTo>
                  <a:cubicBezTo>
                    <a:pt x="327" y="722"/>
                    <a:pt x="315" y="709"/>
                    <a:pt x="300" y="709"/>
                  </a:cubicBezTo>
                  <a:cubicBezTo>
                    <a:pt x="273" y="709"/>
                    <a:pt x="273" y="709"/>
                    <a:pt x="273" y="709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1146" y="54"/>
                    <a:pt x="1146" y="54"/>
                    <a:pt x="1146" y="54"/>
                  </a:cubicBezTo>
                  <a:cubicBezTo>
                    <a:pt x="1146" y="709"/>
                    <a:pt x="1146" y="709"/>
                    <a:pt x="1146" y="709"/>
                  </a:cubicBezTo>
                  <a:cubicBezTo>
                    <a:pt x="1119" y="709"/>
                    <a:pt x="1119" y="709"/>
                    <a:pt x="1119" y="709"/>
                  </a:cubicBezTo>
                  <a:cubicBezTo>
                    <a:pt x="1104" y="709"/>
                    <a:pt x="1092" y="722"/>
                    <a:pt x="1092" y="737"/>
                  </a:cubicBezTo>
                  <a:cubicBezTo>
                    <a:pt x="1092" y="752"/>
                    <a:pt x="1104" y="764"/>
                    <a:pt x="1119" y="764"/>
                  </a:cubicBezTo>
                  <a:cubicBezTo>
                    <a:pt x="1392" y="764"/>
                    <a:pt x="1392" y="764"/>
                    <a:pt x="1392" y="764"/>
                  </a:cubicBezTo>
                  <a:cubicBezTo>
                    <a:pt x="1407" y="764"/>
                    <a:pt x="1420" y="752"/>
                    <a:pt x="1420" y="737"/>
                  </a:cubicBezTo>
                  <a:cubicBezTo>
                    <a:pt x="1420" y="722"/>
                    <a:pt x="1407" y="709"/>
                    <a:pt x="1392" y="709"/>
                  </a:cubicBezTo>
                  <a:cubicBezTo>
                    <a:pt x="1365" y="709"/>
                    <a:pt x="1365" y="709"/>
                    <a:pt x="1365" y="709"/>
                  </a:cubicBezTo>
                  <a:cubicBezTo>
                    <a:pt x="1365" y="54"/>
                    <a:pt x="1365" y="54"/>
                    <a:pt x="1365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407" y="54"/>
                    <a:pt x="1420" y="42"/>
                    <a:pt x="1420" y="27"/>
                  </a:cubicBezTo>
                  <a:cubicBezTo>
                    <a:pt x="1420" y="12"/>
                    <a:pt x="1407" y="0"/>
                    <a:pt x="139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709"/>
                    <a:pt x="54" y="709"/>
                    <a:pt x="54" y="709"/>
                  </a:cubicBezTo>
                  <a:lnTo>
                    <a:pt x="27" y="709"/>
                  </a:lnTo>
                  <a:close/>
                  <a:moveTo>
                    <a:pt x="1201" y="54"/>
                  </a:moveTo>
                  <a:cubicBezTo>
                    <a:pt x="1310" y="54"/>
                    <a:pt x="1310" y="54"/>
                    <a:pt x="1310" y="54"/>
                  </a:cubicBezTo>
                  <a:cubicBezTo>
                    <a:pt x="1310" y="709"/>
                    <a:pt x="1310" y="709"/>
                    <a:pt x="1310" y="709"/>
                  </a:cubicBezTo>
                  <a:cubicBezTo>
                    <a:pt x="1201" y="709"/>
                    <a:pt x="1201" y="709"/>
                    <a:pt x="1201" y="709"/>
                  </a:cubicBezTo>
                  <a:lnTo>
                    <a:pt x="1201" y="54"/>
                  </a:lnTo>
                  <a:close/>
                  <a:moveTo>
                    <a:pt x="109" y="54"/>
                  </a:moveTo>
                  <a:cubicBezTo>
                    <a:pt x="218" y="54"/>
                    <a:pt x="218" y="54"/>
                    <a:pt x="218" y="54"/>
                  </a:cubicBezTo>
                  <a:cubicBezTo>
                    <a:pt x="218" y="709"/>
                    <a:pt x="218" y="709"/>
                    <a:pt x="218" y="709"/>
                  </a:cubicBezTo>
                  <a:cubicBezTo>
                    <a:pt x="109" y="709"/>
                    <a:pt x="109" y="709"/>
                    <a:pt x="109" y="709"/>
                  </a:cubicBezTo>
                  <a:lnTo>
                    <a:pt x="109" y="54"/>
                  </a:ln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1586" y="3106"/>
              <a:ext cx="43" cy="57"/>
            </a:xfrm>
            <a:custGeom>
              <a:avLst/>
              <a:gdLst>
                <a:gd name="T0" fmla="*/ 27 w 164"/>
                <a:gd name="T1" fmla="*/ 0 h 219"/>
                <a:gd name="T2" fmla="*/ 0 w 164"/>
                <a:gd name="T3" fmla="*/ 28 h 219"/>
                <a:gd name="T4" fmla="*/ 0 w 164"/>
                <a:gd name="T5" fmla="*/ 191 h 219"/>
                <a:gd name="T6" fmla="*/ 27 w 164"/>
                <a:gd name="T7" fmla="*/ 219 h 219"/>
                <a:gd name="T8" fmla="*/ 137 w 164"/>
                <a:gd name="T9" fmla="*/ 219 h 219"/>
                <a:gd name="T10" fmla="*/ 164 w 164"/>
                <a:gd name="T11" fmla="*/ 191 h 219"/>
                <a:gd name="T12" fmla="*/ 164 w 164"/>
                <a:gd name="T13" fmla="*/ 28 h 219"/>
                <a:gd name="T14" fmla="*/ 137 w 164"/>
                <a:gd name="T15" fmla="*/ 0 h 219"/>
                <a:gd name="T16" fmla="*/ 27 w 164"/>
                <a:gd name="T17" fmla="*/ 0 h 219"/>
                <a:gd name="T18" fmla="*/ 109 w 164"/>
                <a:gd name="T19" fmla="*/ 164 h 219"/>
                <a:gd name="T20" fmla="*/ 55 w 164"/>
                <a:gd name="T21" fmla="*/ 164 h 219"/>
                <a:gd name="T22" fmla="*/ 55 w 164"/>
                <a:gd name="T23" fmla="*/ 55 h 219"/>
                <a:gd name="T24" fmla="*/ 109 w 164"/>
                <a:gd name="T25" fmla="*/ 55 h 219"/>
                <a:gd name="T26" fmla="*/ 109 w 164"/>
                <a:gd name="T27" fmla="*/ 164 h 219"/>
                <a:gd name="T28" fmla="*/ 109 w 164"/>
                <a:gd name="T29" fmla="*/ 164 h 219"/>
                <a:gd name="T30" fmla="*/ 109 w 164"/>
                <a:gd name="T31" fmla="*/ 16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19">
                  <a:moveTo>
                    <a:pt x="27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6"/>
                    <a:pt x="12" y="219"/>
                    <a:pt x="27" y="219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52" y="219"/>
                    <a:pt x="164" y="206"/>
                    <a:pt x="164" y="191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12"/>
                    <a:pt x="152" y="0"/>
                    <a:pt x="137" y="0"/>
                  </a:cubicBezTo>
                  <a:lnTo>
                    <a:pt x="27" y="0"/>
                  </a:lnTo>
                  <a:close/>
                  <a:moveTo>
                    <a:pt x="109" y="164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9" y="55"/>
                    <a:pt x="109" y="55"/>
                    <a:pt x="109" y="55"/>
                  </a:cubicBezTo>
                  <a:lnTo>
                    <a:pt x="109" y="164"/>
                  </a:lnTo>
                  <a:close/>
                  <a:moveTo>
                    <a:pt x="109" y="164"/>
                  </a:moveTo>
                  <a:cubicBezTo>
                    <a:pt x="109" y="164"/>
                    <a:pt x="109" y="164"/>
                    <a:pt x="109" y="1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1657" y="3106"/>
              <a:ext cx="43" cy="57"/>
            </a:xfrm>
            <a:custGeom>
              <a:avLst/>
              <a:gdLst>
                <a:gd name="T0" fmla="*/ 27 w 164"/>
                <a:gd name="T1" fmla="*/ 0 h 219"/>
                <a:gd name="T2" fmla="*/ 0 w 164"/>
                <a:gd name="T3" fmla="*/ 28 h 219"/>
                <a:gd name="T4" fmla="*/ 0 w 164"/>
                <a:gd name="T5" fmla="*/ 191 h 219"/>
                <a:gd name="T6" fmla="*/ 27 w 164"/>
                <a:gd name="T7" fmla="*/ 219 h 219"/>
                <a:gd name="T8" fmla="*/ 137 w 164"/>
                <a:gd name="T9" fmla="*/ 219 h 219"/>
                <a:gd name="T10" fmla="*/ 164 w 164"/>
                <a:gd name="T11" fmla="*/ 191 h 219"/>
                <a:gd name="T12" fmla="*/ 164 w 164"/>
                <a:gd name="T13" fmla="*/ 28 h 219"/>
                <a:gd name="T14" fmla="*/ 137 w 164"/>
                <a:gd name="T15" fmla="*/ 0 h 219"/>
                <a:gd name="T16" fmla="*/ 27 w 164"/>
                <a:gd name="T17" fmla="*/ 0 h 219"/>
                <a:gd name="T18" fmla="*/ 109 w 164"/>
                <a:gd name="T19" fmla="*/ 164 h 219"/>
                <a:gd name="T20" fmla="*/ 55 w 164"/>
                <a:gd name="T21" fmla="*/ 164 h 219"/>
                <a:gd name="T22" fmla="*/ 55 w 164"/>
                <a:gd name="T23" fmla="*/ 55 h 219"/>
                <a:gd name="T24" fmla="*/ 109 w 164"/>
                <a:gd name="T25" fmla="*/ 55 h 219"/>
                <a:gd name="T26" fmla="*/ 109 w 164"/>
                <a:gd name="T27" fmla="*/ 164 h 219"/>
                <a:gd name="T28" fmla="*/ 109 w 164"/>
                <a:gd name="T29" fmla="*/ 164 h 219"/>
                <a:gd name="T30" fmla="*/ 109 w 164"/>
                <a:gd name="T31" fmla="*/ 16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219">
                  <a:moveTo>
                    <a:pt x="27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6"/>
                    <a:pt x="12" y="219"/>
                    <a:pt x="27" y="219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52" y="219"/>
                    <a:pt x="164" y="206"/>
                    <a:pt x="164" y="191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12"/>
                    <a:pt x="152" y="0"/>
                    <a:pt x="137" y="0"/>
                  </a:cubicBezTo>
                  <a:lnTo>
                    <a:pt x="27" y="0"/>
                  </a:lnTo>
                  <a:close/>
                  <a:moveTo>
                    <a:pt x="109" y="164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9" y="55"/>
                    <a:pt x="109" y="55"/>
                    <a:pt x="109" y="55"/>
                  </a:cubicBezTo>
                  <a:lnTo>
                    <a:pt x="109" y="164"/>
                  </a:lnTo>
                  <a:close/>
                  <a:moveTo>
                    <a:pt x="109" y="164"/>
                  </a:moveTo>
                  <a:cubicBezTo>
                    <a:pt x="109" y="164"/>
                    <a:pt x="109" y="164"/>
                    <a:pt x="109" y="1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D9D9D9"/>
                </a:solidFill>
              </a:endParaRPr>
            </a:p>
          </p:txBody>
        </p:sp>
      </p:grpSp>
      <p:sp>
        <p:nvSpPr>
          <p:cNvPr id="51" name="Retângulo 50">
            <a:extLst>
              <a:ext uri="{FF2B5EF4-FFF2-40B4-BE49-F238E27FC236}">
                <a16:creationId xmlns:a16="http://schemas.microsoft.com/office/drawing/2014/main" id="{B9BB3183-2C15-46F5-A1CC-8313D7940201}"/>
              </a:ext>
            </a:extLst>
          </p:cNvPr>
          <p:cNvSpPr/>
          <p:nvPr/>
        </p:nvSpPr>
        <p:spPr>
          <a:xfrm>
            <a:off x="835027" y="4214729"/>
            <a:ext cx="534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</a:t>
            </a:r>
            <a:endParaRPr lang="pt-BR" sz="2000" b="1" i="0" u="none" strike="noStrike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9BB3183-2C15-46F5-A1CC-8313D7940201}"/>
              </a:ext>
            </a:extLst>
          </p:cNvPr>
          <p:cNvSpPr/>
          <p:nvPr/>
        </p:nvSpPr>
        <p:spPr>
          <a:xfrm>
            <a:off x="2482858" y="4214729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EPP</a:t>
            </a:r>
            <a:endParaRPr lang="pt-BR" sz="2000" b="1" i="0" u="none" strike="noStrike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414708627"/>
              </p:ext>
            </p:extLst>
          </p:nvPr>
        </p:nvGraphicFramePr>
        <p:xfrm>
          <a:off x="8566727" y="1877115"/>
          <a:ext cx="3364244" cy="352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34072542"/>
              </p:ext>
            </p:extLst>
          </p:nvPr>
        </p:nvGraphicFramePr>
        <p:xfrm>
          <a:off x="-24252" y="2377926"/>
          <a:ext cx="3610171" cy="181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Retângulo 52">
            <a:extLst>
              <a:ext uri="{FF2B5EF4-FFF2-40B4-BE49-F238E27FC236}">
                <a16:creationId xmlns:a16="http://schemas.microsoft.com/office/drawing/2014/main" id="{B9BB3183-2C15-46F5-A1CC-8313D7940201}"/>
              </a:ext>
            </a:extLst>
          </p:cNvPr>
          <p:cNvSpPr/>
          <p:nvPr/>
        </p:nvSpPr>
        <p:spPr>
          <a:xfrm>
            <a:off x="710859" y="235937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77%</a:t>
            </a:r>
            <a:endParaRPr lang="pt-BR" sz="2000" b="1" i="0" u="none" strike="noStrike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B9BB3183-2C15-46F5-A1CC-8313D7940201}"/>
              </a:ext>
            </a:extLst>
          </p:cNvPr>
          <p:cNvSpPr/>
          <p:nvPr/>
        </p:nvSpPr>
        <p:spPr>
          <a:xfrm>
            <a:off x="2419090" y="3284467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23%</a:t>
            </a:r>
            <a:endParaRPr lang="pt-BR" sz="2000" b="1" i="0" u="none" strike="noStrike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7" name="Tabela 5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35463"/>
              </p:ext>
            </p:extLst>
          </p:nvPr>
        </p:nvGraphicFramePr>
        <p:xfrm>
          <a:off x="5628748" y="6441365"/>
          <a:ext cx="1415583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62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2.000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9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34E5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/>
      <p:bldGraphic spid="17" grpId="0">
        <p:bldAsOne/>
      </p:bldGraphic>
      <p:bldGraphic spid="17" grpId="1">
        <p:bldAsOne/>
      </p:bldGraphic>
      <p:bldP spid="18" grpId="0" animBg="1"/>
      <p:bldP spid="19" grpId="0"/>
      <p:bldP spid="20" grpId="0" animBg="1"/>
      <p:bldP spid="21" grpId="0"/>
      <p:bldP spid="22" grpId="0"/>
      <p:bldP spid="23" grpId="0"/>
      <p:bldP spid="6" grpId="0" animBg="1"/>
      <p:bldP spid="29" grpId="0" animBg="1"/>
      <p:bldP spid="26" grpId="0"/>
      <p:bldP spid="51" grpId="0"/>
      <p:bldP spid="52" grpId="0"/>
      <p:bldGraphic spid="55" grpId="0">
        <p:bldAsOne/>
      </p:bldGraphic>
      <p:bldP spid="53" grpId="0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P16.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Depois de tudo que conversamos, o(a) Sr.(a) acha que seria importante sua empresa ter um “Programa de Integridade” próprio? (RU)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possui programa de integridade.</a:t>
            </a:r>
          </a:p>
          <a:p>
            <a:pPr fontAlgn="ctr"/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4023171" y="3326349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3950474" y="4015958"/>
            <a:ext cx="2145526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consideram importante ter o próprio programa de integridade</a:t>
            </a: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448187" y="3326349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258872" y="3975241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725127" y="3134560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378728" y="3623980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1.736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48186" y="1069179"/>
            <a:ext cx="8955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em que pese uma possível influência que o próprio questionário possa ter exercido sobre os entrevistados, não deixa de ser relevante 7 em cada 10 empreendedores considerarem o programa de integridade importante para as próprias empresas </a:t>
            </a:r>
            <a:r>
              <a:rPr lang="pt-BR" sz="1200" dirty="0"/>
              <a:t>(p16)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1678790" y="2375658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2414860" y="2392239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sabem | sem resposta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53" y="3733988"/>
            <a:ext cx="1065692" cy="1065692"/>
          </a:xfrm>
          <a:prstGeom prst="rect">
            <a:avLst/>
          </a:prstGeom>
        </p:spPr>
      </p:pic>
      <p:sp>
        <p:nvSpPr>
          <p:cNvPr id="31" name="Elipse 30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E5B889B3-5A14-4F09-9FD8-7D680FE5056F}"/>
              </a:ext>
            </a:extLst>
          </p:cNvPr>
          <p:cNvGraphicFramePr/>
          <p:nvPr>
            <p:extLst/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ED6E4F8D-41C3-4B21-B8F6-7A22FD82FA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4328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P spid="32" grpId="0"/>
      <p:bldP spid="46" grpId="0"/>
      <p:bldP spid="47" grpId="0"/>
      <p:bldGraphic spid="3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P16.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Depois de tudo que conversamos, o(a) Sr.(a) acha que seria importante sua empresa ter um “Programa de Integridade” próprio? (RU)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possui programa de integridade.</a:t>
            </a:r>
          </a:p>
          <a:p>
            <a:pPr fontAlgn="ctr"/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1" name="Gráfico 30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Tabela 47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1.130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49" name="Gráfico 48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Tabela 4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257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1" name="Gráfico 50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Tabela 51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903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2806542625"/>
              </p:ext>
            </p:extLst>
          </p:nvPr>
        </p:nvGraphicFramePr>
        <p:xfrm>
          <a:off x="231035" y="4205503"/>
          <a:ext cx="1196096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30079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Retângulo 54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acham importante a empresa ter um “Programa de Integridade”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sp>
        <p:nvSpPr>
          <p:cNvPr id="56" name="Elipse 55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5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1" grpId="0">
        <p:bldAsOne/>
      </p:bldGraphic>
      <p:bldGraphic spid="49" grpId="0">
        <p:bldAsOne/>
      </p:bldGraphic>
      <p:bldGraphic spid="51" grpId="0">
        <p:bldAsOne/>
      </p:bldGraphic>
      <p:bldGraphic spid="53" grpId="0">
        <p:bldAsOne/>
      </p:bldGraphic>
      <p:bldP spid="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P17.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gostaria de ter apoio para construir ou desenvolver o “Programa de Integridade” da sua empresa? (RU)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possui programa de integridade.</a:t>
            </a:r>
          </a:p>
          <a:p>
            <a:pPr fontAlgn="ctr"/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984873" y="3280836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3982982" y="3994370"/>
            <a:ext cx="1768021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gostariam de apoio</a:t>
            </a: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530558" y="3215909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662627" y="3418841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874105" y="3407670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078013" y="3549111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1.736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48186" y="1069179"/>
            <a:ext cx="1070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possivelmente em função do elevado desconhecimento, haveria um elevado percentual de empreendedores receptivos a um apoio na construção e desenvolvimento de um programa de integridade, inclusive que não se altera em função do porte das empresas </a:t>
            </a:r>
            <a:r>
              <a:rPr lang="pt-BR" sz="1200" dirty="0"/>
              <a:t>(p17) 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1685210" y="2517423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2530338" y="2469912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sabem | sem resposta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38" y="4071190"/>
            <a:ext cx="937173" cy="937173"/>
          </a:xfrm>
          <a:prstGeom prst="rect">
            <a:avLst/>
          </a:prstGeom>
        </p:spPr>
      </p:pic>
      <p:sp>
        <p:nvSpPr>
          <p:cNvPr id="30" name="Elipse 29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9C9C6EBF-9EAE-4C40-A14C-CA1697BBD4BB}"/>
              </a:ext>
            </a:extLst>
          </p:cNvPr>
          <p:cNvGraphicFramePr/>
          <p:nvPr>
            <p:extLst/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16C22A3F-51F1-485E-9527-36D239FF11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91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P spid="32" grpId="0"/>
      <p:bldP spid="46" grpId="0"/>
      <p:bldP spid="47" grpId="0"/>
      <p:bldGraphic spid="2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P17.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gostaria de ter apoio para construir ou desenvolver o “Programa de Integridade” da sua empresa? (RU)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possui programa de integridade.</a:t>
            </a:r>
          </a:p>
          <a:p>
            <a:pPr fontAlgn="ctr"/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0" name="Gráfico 29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1.130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48" name="Gráfico 47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Tabela 48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257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0" name="Gráfico 49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Tabela 5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903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17987430"/>
              </p:ext>
            </p:extLst>
          </p:nvPr>
        </p:nvGraphicFramePr>
        <p:xfrm>
          <a:off x="231035" y="4205503"/>
          <a:ext cx="1196096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Tabela 5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73003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4" name="Retângulo 53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gostariam de apoio para construir ou desenvolver o programa de integridade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sp>
        <p:nvSpPr>
          <p:cNvPr id="55" name="Elipse 5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3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0" grpId="0">
        <p:bldAsOne/>
      </p:bldGraphic>
      <p:bldGraphic spid="48" grpId="0">
        <p:bldAsOne/>
      </p:bldGraphic>
      <p:bldGraphic spid="50" grpId="0">
        <p:bldAsOne/>
      </p:bldGraphic>
      <p:bldGraphic spid="52" grpId="0">
        <p:bldAsOne/>
      </p:bldGraphic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P18.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qual(</a:t>
            </a:r>
            <a:r>
              <a:rPr lang="pt-B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meio(s) o(a) Sr.(a) prefere ter acesso a novos conhecimentos, nessa área? (EST- RM)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possui programa de integridade.</a:t>
            </a:r>
          </a:p>
          <a:p>
            <a:pPr fontAlgn="ctr"/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formatos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1.736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962170" y="2136465"/>
            <a:ext cx="361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 ‘internet’, seja com ‘vídeos’ ou com ‘textos’, se destaca como o canal de preferência para o acesso a tais conhecimentos </a:t>
            </a:r>
            <a:r>
              <a:rPr lang="pt-BR" sz="1200" dirty="0"/>
              <a:t>(p18)</a:t>
            </a:r>
            <a:endParaRPr lang="pt-BR" sz="1200" dirty="0">
              <a:solidFill>
                <a:srgbClr val="5B9BD5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484502" y="1380195"/>
          <a:ext cx="6921219" cy="452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Elipse 19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6" y="272391"/>
            <a:ext cx="370896" cy="3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78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2" grpId="0"/>
      <p:bldGraphic spid="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P18.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qual(</a:t>
            </a:r>
            <a:r>
              <a:rPr lang="pt-B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meio(s) o(a) Sr.(a) prefere ter acesso a novos conhecimentos, nessa área? (EST- RM)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possui programa de integridade.</a:t>
            </a:r>
          </a:p>
          <a:p>
            <a:pPr fontAlgn="ctr"/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formatos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/>
          </p:nvPr>
        </p:nvGraphicFramePr>
        <p:xfrm>
          <a:off x="231035" y="1133740"/>
          <a:ext cx="5269879" cy="241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>
                  <a:extLst>
                    <a:ext uri="{9D8B030D-6E8A-4147-A177-3AD203B41FA5}">
                      <a16:colId xmlns:a16="http://schemas.microsoft.com/office/drawing/2014/main" val="351494797"/>
                    </a:ext>
                  </a:extLst>
                </a:gridCol>
                <a:gridCol w="1379454">
                  <a:extLst>
                    <a:ext uri="{9D8B030D-6E8A-4147-A177-3AD203B41FA5}">
                      <a16:colId xmlns:a16="http://schemas.microsoft.com/office/drawing/2014/main" val="554038144"/>
                    </a:ext>
                  </a:extLst>
                </a:gridCol>
                <a:gridCol w="1379454">
                  <a:extLst>
                    <a:ext uri="{9D8B030D-6E8A-4147-A177-3AD203B41FA5}">
                      <a16:colId xmlns:a16="http://schemas.microsoft.com/office/drawing/2014/main" val="3733606154"/>
                    </a:ext>
                  </a:extLst>
                </a:gridCol>
              </a:tblGrid>
              <a:tr h="34120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455A64"/>
                          </a:solidFill>
                        </a:rPr>
                        <a:t>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455A64"/>
                          </a:solidFill>
                        </a:rPr>
                        <a:t>EPP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29857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vídeos na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0060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textos na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29765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477358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presencial | sala de aula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25354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no celular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703582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nenhum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308751"/>
                  </a:ext>
                </a:extLst>
              </a:tr>
            </a:tbl>
          </a:graphicData>
        </a:graphic>
      </p:graphicFrame>
      <p:graphicFrame>
        <p:nvGraphicFramePr>
          <p:cNvPr id="25" name="Tabela 2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1944916" y="3546742"/>
          <a:ext cx="3425369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442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810605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06322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/>
          </p:nvPr>
        </p:nvGraphicFramePr>
        <p:xfrm>
          <a:off x="6178725" y="3156306"/>
          <a:ext cx="5269879" cy="241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>
                  <a:extLst>
                    <a:ext uri="{9D8B030D-6E8A-4147-A177-3AD203B41FA5}">
                      <a16:colId xmlns:a16="http://schemas.microsoft.com/office/drawing/2014/main" val="351494797"/>
                    </a:ext>
                  </a:extLst>
                </a:gridCol>
                <a:gridCol w="1379454">
                  <a:extLst>
                    <a:ext uri="{9D8B030D-6E8A-4147-A177-3AD203B41FA5}">
                      <a16:colId xmlns:a16="http://schemas.microsoft.com/office/drawing/2014/main" val="554038144"/>
                    </a:ext>
                  </a:extLst>
                </a:gridCol>
                <a:gridCol w="1379454">
                  <a:extLst>
                    <a:ext uri="{9D8B030D-6E8A-4147-A177-3AD203B41FA5}">
                      <a16:colId xmlns:a16="http://schemas.microsoft.com/office/drawing/2014/main" val="3733606154"/>
                    </a:ext>
                  </a:extLst>
                </a:gridCol>
              </a:tblGrid>
              <a:tr h="34120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455A64"/>
                          </a:solidFill>
                        </a:rPr>
                        <a:t>masculino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455A64"/>
                          </a:solidFill>
                        </a:rPr>
                        <a:t>feminino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29857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vídeos na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0060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textos na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29765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477358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presencial | sala de aula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25354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no celular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703582"/>
                  </a:ext>
                </a:extLst>
              </a:tr>
              <a:tr h="3412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nenhum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308751"/>
                  </a:ext>
                </a:extLst>
              </a:tr>
            </a:tbl>
          </a:graphicData>
        </a:graphic>
      </p:graphicFrame>
      <p:graphicFrame>
        <p:nvGraphicFramePr>
          <p:cNvPr id="27" name="Tabela 26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892606" y="5569308"/>
          <a:ext cx="3425369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442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810605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06322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1.130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30" name="Elipse 29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6" y="272391"/>
            <a:ext cx="370896" cy="37089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B00E92A-0108-4C2E-828D-E4E5D1805FB6}"/>
              </a:ext>
            </a:extLst>
          </p:cNvPr>
          <p:cNvSpPr txBox="1"/>
          <p:nvPr/>
        </p:nvSpPr>
        <p:spPr>
          <a:xfrm>
            <a:off x="7593055" y="1288692"/>
            <a:ext cx="361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as variações dessas preferências, na maior parte das vezes são sempre reduzidas </a:t>
            </a:r>
            <a:r>
              <a:rPr lang="pt-BR" sz="1200" dirty="0"/>
              <a:t>(p18)</a:t>
            </a:r>
            <a:endParaRPr lang="pt-BR" sz="12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45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P18.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qual(</a:t>
            </a:r>
            <a:r>
              <a:rPr lang="pt-B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meio(s) o(a) Sr.(a) prefere ter acesso a novos conhecimentos, nessa área? (EST- RM)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possui programa de integridade.</a:t>
            </a:r>
          </a:p>
          <a:p>
            <a:pPr fontAlgn="ctr"/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formatos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/>
          </p:nvPr>
        </p:nvGraphicFramePr>
        <p:xfrm>
          <a:off x="231035" y="919954"/>
          <a:ext cx="8201765" cy="225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069">
                  <a:extLst>
                    <a:ext uri="{9D8B030D-6E8A-4147-A177-3AD203B41FA5}">
                      <a16:colId xmlns:a16="http://schemas.microsoft.com/office/drawing/2014/main" val="351494797"/>
                    </a:ext>
                  </a:extLst>
                </a:gridCol>
                <a:gridCol w="1409174">
                  <a:extLst>
                    <a:ext uri="{9D8B030D-6E8A-4147-A177-3AD203B41FA5}">
                      <a16:colId xmlns:a16="http://schemas.microsoft.com/office/drawing/2014/main" val="554038144"/>
                    </a:ext>
                  </a:extLst>
                </a:gridCol>
                <a:gridCol w="1409174">
                  <a:extLst>
                    <a:ext uri="{9D8B030D-6E8A-4147-A177-3AD203B41FA5}">
                      <a16:colId xmlns:a16="http://schemas.microsoft.com/office/drawing/2014/main" val="3733606154"/>
                    </a:ext>
                  </a:extLst>
                </a:gridCol>
                <a:gridCol w="1409174">
                  <a:extLst>
                    <a:ext uri="{9D8B030D-6E8A-4147-A177-3AD203B41FA5}">
                      <a16:colId xmlns:a16="http://schemas.microsoft.com/office/drawing/2014/main" val="2154197773"/>
                    </a:ext>
                  </a:extLst>
                </a:gridCol>
                <a:gridCol w="1409174">
                  <a:extLst>
                    <a:ext uri="{9D8B030D-6E8A-4147-A177-3AD203B41FA5}">
                      <a16:colId xmlns:a16="http://schemas.microsoft.com/office/drawing/2014/main" val="911148516"/>
                    </a:ext>
                  </a:extLst>
                </a:gridCol>
              </a:tblGrid>
              <a:tr h="33669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até 34 anos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35 a 44 anos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45 a 54 anos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55 anos ou +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29857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vídeos na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0060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textos na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29765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477358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presencial | sala de aula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25354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no celular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703582"/>
                  </a:ext>
                </a:extLst>
              </a:tr>
              <a:tr h="29014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nenhum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308751"/>
                  </a:ext>
                </a:extLst>
              </a:tr>
            </a:tbl>
          </a:graphicData>
        </a:graphic>
      </p:graphicFrame>
      <p:graphicFrame>
        <p:nvGraphicFramePr>
          <p:cNvPr id="25" name="Tabela 2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1494973" y="3216417"/>
          <a:ext cx="693782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730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408774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1408774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1408774">
                  <a:extLst>
                    <a:ext uri="{9D8B030D-6E8A-4147-A177-3AD203B41FA5}">
                      <a16:colId xmlns:a16="http://schemas.microsoft.com/office/drawing/2014/main" val="621322806"/>
                    </a:ext>
                  </a:extLst>
                </a:gridCol>
                <a:gridCol w="1408774">
                  <a:extLst>
                    <a:ext uri="{9D8B030D-6E8A-4147-A177-3AD203B41FA5}">
                      <a16:colId xmlns:a16="http://schemas.microsoft.com/office/drawing/2014/main" val="1451230952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257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/>
          </p:nvPr>
        </p:nvGraphicFramePr>
        <p:xfrm>
          <a:off x="5663089" y="3785640"/>
          <a:ext cx="6354703" cy="225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496">
                  <a:extLst>
                    <a:ext uri="{9D8B030D-6E8A-4147-A177-3AD203B41FA5}">
                      <a16:colId xmlns:a16="http://schemas.microsoft.com/office/drawing/2014/main" val="351494797"/>
                    </a:ext>
                  </a:extLst>
                </a:gridCol>
                <a:gridCol w="1360849">
                  <a:extLst>
                    <a:ext uri="{9D8B030D-6E8A-4147-A177-3AD203B41FA5}">
                      <a16:colId xmlns:a16="http://schemas.microsoft.com/office/drawing/2014/main" val="554038144"/>
                    </a:ext>
                  </a:extLst>
                </a:gridCol>
                <a:gridCol w="1205179">
                  <a:extLst>
                    <a:ext uri="{9D8B030D-6E8A-4147-A177-3AD203B41FA5}">
                      <a16:colId xmlns:a16="http://schemas.microsoft.com/office/drawing/2014/main" val="3733606154"/>
                    </a:ext>
                  </a:extLst>
                </a:gridCol>
                <a:gridCol w="1205179">
                  <a:extLst>
                    <a:ext uri="{9D8B030D-6E8A-4147-A177-3AD203B41FA5}">
                      <a16:colId xmlns:a16="http://schemas.microsoft.com/office/drawing/2014/main" val="2154197773"/>
                    </a:ext>
                  </a:extLst>
                </a:gridCol>
              </a:tblGrid>
              <a:tr h="30917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fundamental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médio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superior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29857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vídeos na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0060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textos na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29765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477358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presencial | sala de aula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25354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no celular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703582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nenhum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rgbClr val="33CC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308751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7287412" y="6040371"/>
          <a:ext cx="4730380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77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23010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123010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1230101">
                  <a:extLst>
                    <a:ext uri="{9D8B030D-6E8A-4147-A177-3AD203B41FA5}">
                      <a16:colId xmlns:a16="http://schemas.microsoft.com/office/drawing/2014/main" val="2747576770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903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21" name="Elipse 20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6" y="272391"/>
            <a:ext cx="370896" cy="3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46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P18.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qual(</a:t>
            </a:r>
            <a:r>
              <a:rPr lang="pt-B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meio(s) o(a) Sr.(a) prefere ter acesso a novos conhecimentos, nessa área? (EST- RM)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possui programa de integridade.</a:t>
            </a:r>
          </a:p>
          <a:p>
            <a:pPr fontAlgn="ctr"/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formatos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/>
          </p:nvPr>
        </p:nvGraphicFramePr>
        <p:xfrm>
          <a:off x="0" y="1478784"/>
          <a:ext cx="11988782" cy="378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511">
                  <a:extLst>
                    <a:ext uri="{9D8B030D-6E8A-4147-A177-3AD203B41FA5}">
                      <a16:colId xmlns:a16="http://schemas.microsoft.com/office/drawing/2014/main" val="351494797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554038144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2805521258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3733606154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2154197773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911148516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4041765173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2055047887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1266044264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3152191149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1769462610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1537310902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1581504662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3059584231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6866443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4195214893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2440466374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411651470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2491979173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934028650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2187563793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3817862598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3642352819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3823322452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1349653607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1124494874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1161657706"/>
                    </a:ext>
                  </a:extLst>
                </a:gridCol>
                <a:gridCol w="388973">
                  <a:extLst>
                    <a:ext uri="{9D8B030D-6E8A-4147-A177-3AD203B41FA5}">
                      <a16:colId xmlns:a16="http://schemas.microsoft.com/office/drawing/2014/main" val="3364434604"/>
                    </a:ext>
                  </a:extLst>
                </a:gridCol>
              </a:tblGrid>
              <a:tr h="19445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29857"/>
                  </a:ext>
                </a:extLst>
              </a:tr>
              <a:tr h="5884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vídeos na internet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60060"/>
                  </a:ext>
                </a:extLst>
              </a:tr>
              <a:tr h="5884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textos na internet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29765"/>
                  </a:ext>
                </a:extLst>
              </a:tr>
              <a:tr h="73426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477358"/>
                  </a:ext>
                </a:extLst>
              </a:tr>
              <a:tr h="5884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presencial | sala de aula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25354"/>
                  </a:ext>
                </a:extLst>
              </a:tr>
              <a:tr h="5884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consultoria no celular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703582"/>
                  </a:ext>
                </a:extLst>
              </a:tr>
              <a:tr h="3291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kern="1200" dirty="0">
                          <a:solidFill>
                            <a:srgbClr val="455A64"/>
                          </a:solidFill>
                          <a:latin typeface="+mn-lt"/>
                          <a:ea typeface="+mn-ea"/>
                          <a:cs typeface="+mn-cs"/>
                        </a:rPr>
                        <a:t>nenhum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9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33CCCC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308751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564913" y="6002084"/>
            <a:ext cx="2002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valores em porcentagem</a:t>
            </a:r>
          </a:p>
        </p:txBody>
      </p:sp>
      <p:graphicFrame>
        <p:nvGraphicFramePr>
          <p:cNvPr id="21" name="Tabela 20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1003305" y="5243957"/>
          <a:ext cx="10985488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8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387620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22" name="Elipse 21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6" y="272391"/>
            <a:ext cx="370896" cy="3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94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P19.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gostaria que sua empresa fosse reconhecida, no mercado, por ter um “Programa de Integridade” próprio? (EST- 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4431910" y="3161991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4021522" y="3849461"/>
            <a:ext cx="2533778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gostariam que a empresa fosse reconhecida por ter um programa de integridade</a:t>
            </a: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231702" y="3186343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413761" y="3396458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/>
          </p:nvPr>
        </p:nvGraphicFramePr>
        <p:xfrm>
          <a:off x="1757309" y="3132520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707786" y="3113322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sp>
        <p:nvSpPr>
          <p:cNvPr id="46" name="Título 1">
            <a:extLst/>
          </p:cNvPr>
          <p:cNvSpPr txBox="1">
            <a:spLocks/>
          </p:cNvSpPr>
          <p:nvPr/>
        </p:nvSpPr>
        <p:spPr>
          <a:xfrm>
            <a:off x="1678811" y="2467848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ítulo 1">
            <a:extLst/>
          </p:cNvPr>
          <p:cNvSpPr txBox="1">
            <a:spLocks/>
          </p:cNvSpPr>
          <p:nvPr/>
        </p:nvSpPr>
        <p:spPr>
          <a:xfrm>
            <a:off x="2380435" y="2463379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sabem | sem resposta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17" y="3731028"/>
            <a:ext cx="1067197" cy="1067197"/>
          </a:xfrm>
          <a:prstGeom prst="rect">
            <a:avLst/>
          </a:prstGeom>
        </p:spPr>
      </p:pic>
      <p:sp>
        <p:nvSpPr>
          <p:cNvPr id="31" name="Elipse 30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6E67C2BF-2A4B-4BD3-A465-D32D03150A01}"/>
              </a:ext>
            </a:extLst>
          </p:cNvPr>
          <p:cNvSpPr txBox="1"/>
          <p:nvPr/>
        </p:nvSpPr>
        <p:spPr>
          <a:xfrm>
            <a:off x="448186" y="1069179"/>
            <a:ext cx="1070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parcela expressiva das </a:t>
            </a:r>
            <a:r>
              <a:rPr lang="pt-BR" dirty="0" err="1"/>
              <a:t>MPEs</a:t>
            </a:r>
            <a:r>
              <a:rPr lang="pt-BR" dirty="0"/>
              <a:t> (77%) gostaria que a empresa fosse reconhecida por ter um programa de integridade </a:t>
            </a:r>
            <a:r>
              <a:rPr lang="pt-BR" sz="1200" dirty="0"/>
              <a:t>(p19) </a:t>
            </a:r>
            <a:endParaRPr lang="pt-BR" sz="1200" dirty="0">
              <a:solidFill>
                <a:srgbClr val="5B9BD5"/>
              </a:solidFill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92F050DD-319C-4E05-B77F-3E51EAC0CA73}"/>
              </a:ext>
            </a:extLst>
          </p:cNvPr>
          <p:cNvGraphicFramePr/>
          <p:nvPr>
            <p:extLst/>
          </p:nvPr>
        </p:nvGraphicFramePr>
        <p:xfrm>
          <a:off x="7615258" y="2558158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281A4E81-BFB8-4A9D-ACAA-72483F0617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7635" y="4736256"/>
          <a:ext cx="370387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06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957820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63750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092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P spid="46" grpId="0"/>
      <p:bldP spid="47" grpId="0"/>
      <p:bldP spid="25" grpId="0"/>
      <p:bldGraphic spid="26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10981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P19.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O(A) Sr.(a) gostaria que sua empresa fosse reconhecida, no mercado, por ter um “Programa de Integridade” próprio? (EST- RU)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programa de integridade</a:t>
            </a:r>
          </a:p>
        </p:txBody>
      </p:sp>
      <p:sp>
        <p:nvSpPr>
          <p:cNvPr id="54" name="Retângulo 53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gostariam que a empresa fosse reconhecida por ter o “Programa de Integridade”</a:t>
            </a:r>
            <a:endParaRPr lang="pt-BR" sz="2400" dirty="0">
              <a:solidFill>
                <a:srgbClr val="455A6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5" name="Gráfico 54"/>
          <p:cNvGraphicFramePr/>
          <p:nvPr>
            <p:extLst/>
          </p:nvPr>
        </p:nvGraphicFramePr>
        <p:xfrm>
          <a:off x="752314" y="17770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Tabela 55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23950" y="33898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7" name="Gráfico 56"/>
          <p:cNvGraphicFramePr/>
          <p:nvPr>
            <p:extLst/>
          </p:nvPr>
        </p:nvGraphicFramePr>
        <p:xfrm>
          <a:off x="8087142" y="17770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Tabela 57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8016916" y="33757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9" name="Gráfico 58"/>
          <p:cNvGraphicFramePr/>
          <p:nvPr>
            <p:extLst/>
          </p:nvPr>
        </p:nvGraphicFramePr>
        <p:xfrm>
          <a:off x="4404716" y="17770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0" name="Tabela 59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404716" y="33757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1460451045"/>
              </p:ext>
            </p:extLst>
          </p:nvPr>
        </p:nvGraphicFramePr>
        <p:xfrm>
          <a:off x="231035" y="4097693"/>
          <a:ext cx="11960966" cy="166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2" name="Tabela 61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21932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63" name="Elipse 62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Imagem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" y="251999"/>
            <a:ext cx="415720" cy="4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99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4" grpId="0"/>
      <p:bldGraphic spid="55" grpId="0">
        <p:bldAsOne/>
      </p:bldGraphic>
      <p:bldGraphic spid="57" grpId="0">
        <p:bldAsOne/>
      </p:bldGraphic>
      <p:bldGraphic spid="59" grpId="0">
        <p:bldAsOne/>
      </p:bldGraphic>
      <p:bldGraphic spid="6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0A3FA789-9721-4AE5-A8E4-A70A4B1EA067}"/>
              </a:ext>
            </a:extLst>
          </p:cNvPr>
          <p:cNvSpPr/>
          <p:nvPr/>
        </p:nvSpPr>
        <p:spPr>
          <a:xfrm>
            <a:off x="4479457" y="1393675"/>
            <a:ext cx="1956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3200" i="1" dirty="0">
                <a:solidFill>
                  <a:srgbClr val="26C6DA"/>
                </a:solidFill>
              </a:rPr>
              <a:t>por estado</a:t>
            </a:r>
            <a:endParaRPr lang="pt-BR" sz="3200" i="1" u="none" strike="noStrike" dirty="0">
              <a:solidFill>
                <a:srgbClr val="26C6D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777630" y="1351443"/>
            <a:ext cx="1765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3200" i="1" dirty="0">
                <a:solidFill>
                  <a:srgbClr val="26C6DA"/>
                </a:solidFill>
              </a:rPr>
              <a:t>por idade</a:t>
            </a:r>
            <a:endParaRPr lang="pt-BR" sz="3200" i="1" u="none" strike="noStrike" dirty="0">
              <a:solidFill>
                <a:srgbClr val="26C6DA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92D9D40-7010-4685-A5D0-369A64CA53F8}"/>
              </a:ext>
            </a:extLst>
          </p:cNvPr>
          <p:cNvCxnSpPr>
            <a:cxnSpLocks/>
          </p:cNvCxnSpPr>
          <p:nvPr/>
        </p:nvCxnSpPr>
        <p:spPr>
          <a:xfrm flipH="1">
            <a:off x="3686139" y="1351443"/>
            <a:ext cx="66794" cy="42295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074378969"/>
              </p:ext>
            </p:extLst>
          </p:nvPr>
        </p:nvGraphicFramePr>
        <p:xfrm>
          <a:off x="294579" y="1723360"/>
          <a:ext cx="3364244" cy="352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68784"/>
              </p:ext>
            </p:extLst>
          </p:nvPr>
        </p:nvGraphicFramePr>
        <p:xfrm>
          <a:off x="4491314" y="2058571"/>
          <a:ext cx="952500" cy="4032000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B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B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B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3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3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3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3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3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37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B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5" name="S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584" y="4786077"/>
            <a:ext cx="1062647" cy="1277633"/>
          </a:xfrm>
          <a:prstGeom prst="rect">
            <a:avLst/>
          </a:prstGeom>
        </p:spPr>
      </p:pic>
      <p:pic>
        <p:nvPicPr>
          <p:cNvPr id="26" name="SD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856240" y="3845757"/>
            <a:ext cx="1486477" cy="1259206"/>
          </a:xfrm>
          <a:prstGeom prst="rect">
            <a:avLst/>
          </a:prstGeom>
        </p:spPr>
      </p:pic>
      <p:pic>
        <p:nvPicPr>
          <p:cNvPr id="28" name="CO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7156" y="3068621"/>
            <a:ext cx="1738319" cy="1898022"/>
          </a:xfrm>
          <a:prstGeom prst="rect">
            <a:avLst/>
          </a:prstGeom>
        </p:spPr>
      </p:pic>
      <p:pic>
        <p:nvPicPr>
          <p:cNvPr id="30" name="NE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35905" y="2350328"/>
            <a:ext cx="1541760" cy="1965590"/>
          </a:xfrm>
          <a:prstGeom prst="rect">
            <a:avLst/>
          </a:prstGeom>
        </p:spPr>
      </p:pic>
      <p:pic>
        <p:nvPicPr>
          <p:cNvPr id="31" name="NO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61429" y="1630883"/>
            <a:ext cx="3120374" cy="2156006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9111917" y="1383987"/>
            <a:ext cx="646371" cy="874502"/>
          </a:xfrm>
          <a:prstGeom prst="rect">
            <a:avLst/>
          </a:prstGeom>
        </p:spPr>
      </p:pic>
      <p:sp>
        <p:nvSpPr>
          <p:cNvPr id="33" name="Elipse 32"/>
          <p:cNvSpPr/>
          <p:nvPr/>
        </p:nvSpPr>
        <p:spPr>
          <a:xfrm>
            <a:off x="9178842" y="1448106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91A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8DB1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9169644" y="1521985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18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9082090" y="2320870"/>
            <a:ext cx="70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norte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10890894" y="2055705"/>
            <a:ext cx="646371" cy="874502"/>
          </a:xfrm>
          <a:prstGeom prst="rect">
            <a:avLst/>
          </a:prstGeom>
        </p:spPr>
      </p:pic>
      <p:sp>
        <p:nvSpPr>
          <p:cNvPr id="37" name="Elipse 36"/>
          <p:cNvSpPr/>
          <p:nvPr/>
        </p:nvSpPr>
        <p:spPr>
          <a:xfrm>
            <a:off x="10957818" y="2119823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A36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10948619" y="2193703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0698650" y="2992588"/>
            <a:ext cx="103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nordeste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9457355" y="2812483"/>
            <a:ext cx="646371" cy="874502"/>
          </a:xfrm>
          <a:prstGeom prst="rect">
            <a:avLst/>
          </a:prstGeom>
        </p:spPr>
      </p:pic>
      <p:sp>
        <p:nvSpPr>
          <p:cNvPr id="41" name="Elipse 40"/>
          <p:cNvSpPr/>
          <p:nvPr/>
        </p:nvSpPr>
        <p:spPr>
          <a:xfrm>
            <a:off x="9524279" y="2876601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D0B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9515081" y="2950481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9085029" y="3749366"/>
            <a:ext cx="139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centro-oeste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10416339" y="3445941"/>
            <a:ext cx="646371" cy="874502"/>
          </a:xfrm>
          <a:prstGeom prst="rect">
            <a:avLst/>
          </a:prstGeom>
        </p:spPr>
      </p:pic>
      <p:sp>
        <p:nvSpPr>
          <p:cNvPr id="45" name="Elipse 44"/>
          <p:cNvSpPr/>
          <p:nvPr/>
        </p:nvSpPr>
        <p:spPr>
          <a:xfrm>
            <a:off x="10472589" y="3510059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363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10468657" y="3566227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29</a:t>
            </a:r>
            <a:r>
              <a:rPr lang="pt-BR" sz="1200" dirty="0"/>
              <a:t>%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10279593" y="4382823"/>
            <a:ext cx="9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sudeste</a:t>
            </a: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9664023" y="4275280"/>
            <a:ext cx="646371" cy="874502"/>
          </a:xfrm>
          <a:prstGeom prst="rect">
            <a:avLst/>
          </a:prstGeom>
        </p:spPr>
      </p:pic>
      <p:sp>
        <p:nvSpPr>
          <p:cNvPr id="50" name="Elipse 49"/>
          <p:cNvSpPr/>
          <p:nvPr/>
        </p:nvSpPr>
        <p:spPr>
          <a:xfrm>
            <a:off x="9726646" y="4339398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55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9721749" y="4413277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9759422" y="521216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sul</a:t>
            </a:r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54669"/>
              </p:ext>
            </p:extLst>
          </p:nvPr>
        </p:nvGraphicFramePr>
        <p:xfrm>
          <a:off x="5751735" y="2062032"/>
          <a:ext cx="952500" cy="3744000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3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B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B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D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3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B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79811"/>
              </p:ext>
            </p:extLst>
          </p:nvPr>
        </p:nvGraphicFramePr>
        <p:xfrm>
          <a:off x="5288652" y="6442555"/>
          <a:ext cx="1415583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62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2.000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CaixaDeTexto 54"/>
          <p:cNvSpPr txBox="1"/>
          <p:nvPr/>
        </p:nvSpPr>
        <p:spPr>
          <a:xfrm>
            <a:off x="51431" y="6502325"/>
            <a:ext cx="1980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valores não ponderados</a:t>
            </a:r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CF4E7F8D-7EB1-492C-B5E6-0433906F1C6F}"/>
              </a:ext>
            </a:extLst>
          </p:cNvPr>
          <p:cNvSpPr txBox="1">
            <a:spLocks/>
          </p:cNvSpPr>
          <p:nvPr/>
        </p:nvSpPr>
        <p:spPr>
          <a:xfrm>
            <a:off x="1016418" y="162900"/>
            <a:ext cx="10012943" cy="518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perfil da amostra entrevistada </a:t>
            </a:r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(empresas/empresários)</a:t>
            </a:r>
          </a:p>
        </p:txBody>
      </p:sp>
    </p:spTree>
    <p:extLst>
      <p:ext uri="{BB962C8B-B14F-4D97-AF65-F5344CB8AC3E}">
        <p14:creationId xmlns:p14="http://schemas.microsoft.com/office/powerpoint/2010/main" val="870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45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7" presetClass="entr" presetSubtype="0" fill="hold" nodeType="withEffect">
                                      <p:stCondLst>
                                        <p:cond delay="8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50" decel="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7" presetClass="entr" presetSubtype="0" fill="hold" nodeType="withEffect">
                                      <p:stCondLst>
                                        <p:cond delay="16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5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7" presetClass="entr" presetSubtype="0" fill="hold" nodeType="withEffect">
                                      <p:stCondLst>
                                        <p:cond delay="24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450" decel="10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7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2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0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3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6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7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434E5B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Graphic spid="16" grpId="0">
            <p:bldAsOne/>
          </p:bldGraphic>
          <p:bldP spid="33" grpId="0" animBg="1"/>
          <p:bldP spid="34" grpId="0"/>
          <p:bldP spid="35" grpId="0"/>
          <p:bldP spid="37" grpId="0" animBg="1"/>
          <p:bldP spid="38" grpId="0"/>
          <p:bldP spid="39" grpId="0"/>
          <p:bldP spid="41" grpId="0" animBg="1"/>
          <p:bldP spid="42" grpId="0"/>
          <p:bldP spid="43" grpId="0"/>
          <p:bldP spid="45" grpId="0" animBg="1"/>
          <p:bldP spid="46" grpId="0"/>
          <p:bldP spid="48" grpId="0"/>
          <p:bldP spid="50" grpId="0" animBg="1"/>
          <p:bldP spid="51" grpId="0"/>
          <p:bldP spid="52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45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7" presetClass="entr" presetSubtype="0" fill="hold" nodeType="withEffect">
                                      <p:stCondLst>
                                        <p:cond delay="8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50" decel="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7" presetClass="entr" presetSubtype="0" fill="hold" nodeType="withEffect">
                                      <p:stCondLst>
                                        <p:cond delay="16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5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7" presetClass="entr" presetSubtype="0" fill="hold" nodeType="withEffect">
                                      <p:stCondLst>
                                        <p:cond delay="24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450" decel="10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7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434E5B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Graphic spid="16" grpId="0">
            <p:bldAsOne/>
          </p:bldGraphic>
          <p:bldP spid="33" grpId="0" animBg="1"/>
          <p:bldP spid="34" grpId="0"/>
          <p:bldP spid="35" grpId="0"/>
          <p:bldP spid="37" grpId="0" animBg="1"/>
          <p:bldP spid="38" grpId="0"/>
          <p:bldP spid="39" grpId="0"/>
          <p:bldP spid="41" grpId="0" animBg="1"/>
          <p:bldP spid="42" grpId="0"/>
          <p:bldP spid="43" grpId="0"/>
          <p:bldP spid="45" grpId="0" animBg="1"/>
          <p:bldP spid="46" grpId="0"/>
          <p:bldP spid="48" grpId="0"/>
          <p:bldP spid="50" grpId="0" animBg="1"/>
          <p:bldP spid="51" grpId="0"/>
          <p:bldP spid="52" grpId="0"/>
          <p:bldP spid="55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741026" y="-2492683"/>
            <a:ext cx="0" cy="0"/>
          </a:xfrm>
          <a:prstGeom prst="lin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741026" y="-2492683"/>
            <a:ext cx="0" cy="0"/>
          </a:xfrm>
          <a:prstGeom prst="lin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741026" y="-2492683"/>
            <a:ext cx="0" cy="0"/>
          </a:xfrm>
          <a:prstGeom prst="lin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741026" y="-2492683"/>
            <a:ext cx="0" cy="0"/>
          </a:xfrm>
          <a:prstGeom prst="lin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89D79F3-F01D-42D8-B9BC-7155B4027B4D}"/>
              </a:ext>
            </a:extLst>
          </p:cNvPr>
          <p:cNvSpPr>
            <a:spLocks/>
          </p:cNvSpPr>
          <p:nvPr/>
        </p:nvSpPr>
        <p:spPr bwMode="auto">
          <a:xfrm>
            <a:off x="7933" y="7452"/>
            <a:ext cx="7040567" cy="6843097"/>
          </a:xfrm>
          <a:custGeom>
            <a:avLst/>
            <a:gdLst>
              <a:gd name="T0" fmla="*/ 6128 w 6128"/>
              <a:gd name="T1" fmla="*/ 0 h 4592"/>
              <a:gd name="T2" fmla="*/ 0 w 6128"/>
              <a:gd name="T3" fmla="*/ 0 h 4592"/>
              <a:gd name="T4" fmla="*/ 0 w 6128"/>
              <a:gd name="T5" fmla="*/ 4592 h 4592"/>
              <a:gd name="T6" fmla="*/ 1131 w 6128"/>
              <a:gd name="T7" fmla="*/ 4592 h 4592"/>
              <a:gd name="T8" fmla="*/ 6128 w 6128"/>
              <a:gd name="T9" fmla="*/ 0 h 4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8" h="4592">
                <a:moveTo>
                  <a:pt x="6128" y="0"/>
                </a:moveTo>
                <a:lnTo>
                  <a:pt x="0" y="0"/>
                </a:lnTo>
                <a:lnTo>
                  <a:pt x="0" y="4592"/>
                </a:lnTo>
                <a:lnTo>
                  <a:pt x="1131" y="4592"/>
                </a:lnTo>
                <a:lnTo>
                  <a:pt x="6128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2BC2E45-DDB5-4FB1-AF41-0A4736C443A5}"/>
              </a:ext>
            </a:extLst>
          </p:cNvPr>
          <p:cNvSpPr>
            <a:spLocks/>
          </p:cNvSpPr>
          <p:nvPr/>
        </p:nvSpPr>
        <p:spPr bwMode="auto">
          <a:xfrm>
            <a:off x="7933" y="7452"/>
            <a:ext cx="4578544" cy="3950577"/>
          </a:xfrm>
          <a:custGeom>
            <a:avLst/>
            <a:gdLst>
              <a:gd name="T0" fmla="*/ 0 w 2886"/>
              <a:gd name="T1" fmla="*/ 2277 h 2651"/>
              <a:gd name="T2" fmla="*/ 0 w 2886"/>
              <a:gd name="T3" fmla="*/ 2651 h 2651"/>
              <a:gd name="T4" fmla="*/ 2886 w 2886"/>
              <a:gd name="T5" fmla="*/ 0 h 2651"/>
              <a:gd name="T6" fmla="*/ 2480 w 2886"/>
              <a:gd name="T7" fmla="*/ 0 h 2651"/>
              <a:gd name="T8" fmla="*/ 0 w 2886"/>
              <a:gd name="T9" fmla="*/ 2277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6" h="2651">
                <a:moveTo>
                  <a:pt x="0" y="2277"/>
                </a:moveTo>
                <a:lnTo>
                  <a:pt x="0" y="2651"/>
                </a:lnTo>
                <a:lnTo>
                  <a:pt x="2886" y="0"/>
                </a:lnTo>
                <a:lnTo>
                  <a:pt x="2480" y="0"/>
                </a:lnTo>
                <a:lnTo>
                  <a:pt x="0" y="2277"/>
                </a:lnTo>
                <a:close/>
              </a:path>
            </a:pathLst>
          </a:custGeom>
          <a:solidFill>
            <a:srgbClr val="26C6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0883982-D75E-4DCB-92C3-7AE02DB74DC4}"/>
              </a:ext>
            </a:extLst>
          </p:cNvPr>
          <p:cNvSpPr txBox="1"/>
          <p:nvPr/>
        </p:nvSpPr>
        <p:spPr>
          <a:xfrm>
            <a:off x="6121820" y="2518736"/>
            <a:ext cx="4508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i="1" dirty="0">
                <a:solidFill>
                  <a:srgbClr val="455A64"/>
                </a:solidFill>
              </a:rPr>
              <a:t>para não esquecer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F6339D3-ACBC-474C-B82C-F690BBFA4296}"/>
              </a:ext>
            </a:extLst>
          </p:cNvPr>
          <p:cNvSpPr/>
          <p:nvPr/>
        </p:nvSpPr>
        <p:spPr>
          <a:xfrm>
            <a:off x="2488294" y="1757352"/>
            <a:ext cx="3352800" cy="3352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048558" y="2217974"/>
            <a:ext cx="2355850" cy="2355850"/>
          </a:xfrm>
          <a:custGeom>
            <a:avLst/>
            <a:gdLst>
              <a:gd name="T0" fmla="*/ 458 w 915"/>
              <a:gd name="T1" fmla="*/ 0 h 915"/>
              <a:gd name="T2" fmla="*/ 0 w 915"/>
              <a:gd name="T3" fmla="*/ 458 h 915"/>
              <a:gd name="T4" fmla="*/ 458 w 915"/>
              <a:gd name="T5" fmla="*/ 915 h 915"/>
              <a:gd name="T6" fmla="*/ 915 w 915"/>
              <a:gd name="T7" fmla="*/ 458 h 915"/>
              <a:gd name="T8" fmla="*/ 458 w 915"/>
              <a:gd name="T9" fmla="*/ 0 h 915"/>
              <a:gd name="T10" fmla="*/ 458 w 915"/>
              <a:gd name="T11" fmla="*/ 830 h 915"/>
              <a:gd name="T12" fmla="*/ 86 w 915"/>
              <a:gd name="T13" fmla="*/ 458 h 915"/>
              <a:gd name="T14" fmla="*/ 458 w 915"/>
              <a:gd name="T15" fmla="*/ 86 h 915"/>
              <a:gd name="T16" fmla="*/ 830 w 915"/>
              <a:gd name="T17" fmla="*/ 458 h 915"/>
              <a:gd name="T18" fmla="*/ 458 w 915"/>
              <a:gd name="T19" fmla="*/ 830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5" h="915">
                <a:moveTo>
                  <a:pt x="458" y="0"/>
                </a:moveTo>
                <a:cubicBezTo>
                  <a:pt x="205" y="0"/>
                  <a:pt x="0" y="205"/>
                  <a:pt x="0" y="458"/>
                </a:cubicBezTo>
                <a:cubicBezTo>
                  <a:pt x="0" y="710"/>
                  <a:pt x="205" y="915"/>
                  <a:pt x="458" y="915"/>
                </a:cubicBezTo>
                <a:cubicBezTo>
                  <a:pt x="710" y="915"/>
                  <a:pt x="915" y="710"/>
                  <a:pt x="915" y="458"/>
                </a:cubicBezTo>
                <a:cubicBezTo>
                  <a:pt x="915" y="205"/>
                  <a:pt x="710" y="0"/>
                  <a:pt x="458" y="0"/>
                </a:cubicBezTo>
                <a:close/>
                <a:moveTo>
                  <a:pt x="458" y="830"/>
                </a:moveTo>
                <a:cubicBezTo>
                  <a:pt x="252" y="830"/>
                  <a:pt x="86" y="663"/>
                  <a:pt x="86" y="458"/>
                </a:cubicBezTo>
                <a:cubicBezTo>
                  <a:pt x="86" y="252"/>
                  <a:pt x="252" y="86"/>
                  <a:pt x="458" y="86"/>
                </a:cubicBezTo>
                <a:cubicBezTo>
                  <a:pt x="663" y="86"/>
                  <a:pt x="830" y="252"/>
                  <a:pt x="830" y="458"/>
                </a:cubicBezTo>
                <a:cubicBezTo>
                  <a:pt x="830" y="663"/>
                  <a:pt x="663" y="830"/>
                  <a:pt x="458" y="830"/>
                </a:cubicBezTo>
                <a:close/>
              </a:path>
            </a:pathLst>
          </a:custGeom>
          <a:solidFill>
            <a:srgbClr val="5E7A8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rot="520255">
            <a:off x="3887590" y="2217974"/>
            <a:ext cx="1700780" cy="1742365"/>
          </a:xfrm>
          <a:custGeom>
            <a:avLst/>
            <a:gdLst>
              <a:gd name="T0" fmla="*/ 378 w 404"/>
              <a:gd name="T1" fmla="*/ 12 h 414"/>
              <a:gd name="T2" fmla="*/ 322 w 404"/>
              <a:gd name="T3" fmla="*/ 27 h 414"/>
              <a:gd name="T4" fmla="*/ 169 w 404"/>
              <a:gd name="T5" fmla="*/ 303 h 414"/>
              <a:gd name="T6" fmla="*/ 83 w 404"/>
              <a:gd name="T7" fmla="*/ 199 h 414"/>
              <a:gd name="T8" fmla="*/ 28 w 404"/>
              <a:gd name="T9" fmla="*/ 184 h 414"/>
              <a:gd name="T10" fmla="*/ 13 w 404"/>
              <a:gd name="T11" fmla="*/ 241 h 414"/>
              <a:gd name="T12" fmla="*/ 132 w 404"/>
              <a:gd name="T13" fmla="*/ 386 h 414"/>
              <a:gd name="T14" fmla="*/ 161 w 404"/>
              <a:gd name="T15" fmla="*/ 406 h 414"/>
              <a:gd name="T16" fmla="*/ 161 w 404"/>
              <a:gd name="T17" fmla="*/ 407 h 414"/>
              <a:gd name="T18" fmla="*/ 163 w 404"/>
              <a:gd name="T19" fmla="*/ 407 h 414"/>
              <a:gd name="T20" fmla="*/ 216 w 404"/>
              <a:gd name="T21" fmla="*/ 386 h 414"/>
              <a:gd name="T22" fmla="*/ 393 w 404"/>
              <a:gd name="T23" fmla="*/ 70 h 414"/>
              <a:gd name="T24" fmla="*/ 378 w 404"/>
              <a:gd name="T25" fmla="*/ 1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4" h="414">
                <a:moveTo>
                  <a:pt x="378" y="12"/>
                </a:moveTo>
                <a:cubicBezTo>
                  <a:pt x="358" y="0"/>
                  <a:pt x="333" y="7"/>
                  <a:pt x="322" y="27"/>
                </a:cubicBezTo>
                <a:cubicBezTo>
                  <a:pt x="169" y="303"/>
                  <a:pt x="169" y="303"/>
                  <a:pt x="169" y="303"/>
                </a:cubicBezTo>
                <a:cubicBezTo>
                  <a:pt x="83" y="199"/>
                  <a:pt x="83" y="199"/>
                  <a:pt x="83" y="199"/>
                </a:cubicBezTo>
                <a:cubicBezTo>
                  <a:pt x="68" y="181"/>
                  <a:pt x="47" y="172"/>
                  <a:pt x="28" y="184"/>
                </a:cubicBezTo>
                <a:cubicBezTo>
                  <a:pt x="8" y="195"/>
                  <a:pt x="0" y="223"/>
                  <a:pt x="13" y="241"/>
                </a:cubicBezTo>
                <a:cubicBezTo>
                  <a:pt x="132" y="386"/>
                  <a:pt x="132" y="386"/>
                  <a:pt x="132" y="386"/>
                </a:cubicBezTo>
                <a:cubicBezTo>
                  <a:pt x="141" y="398"/>
                  <a:pt x="151" y="404"/>
                  <a:pt x="161" y="406"/>
                </a:cubicBezTo>
                <a:cubicBezTo>
                  <a:pt x="161" y="407"/>
                  <a:pt x="161" y="407"/>
                  <a:pt x="161" y="407"/>
                </a:cubicBezTo>
                <a:cubicBezTo>
                  <a:pt x="163" y="407"/>
                  <a:pt x="163" y="407"/>
                  <a:pt x="163" y="407"/>
                </a:cubicBezTo>
                <a:cubicBezTo>
                  <a:pt x="165" y="407"/>
                  <a:pt x="201" y="414"/>
                  <a:pt x="216" y="386"/>
                </a:cubicBezTo>
                <a:cubicBezTo>
                  <a:pt x="393" y="70"/>
                  <a:pt x="393" y="70"/>
                  <a:pt x="393" y="70"/>
                </a:cubicBezTo>
                <a:cubicBezTo>
                  <a:pt x="404" y="49"/>
                  <a:pt x="397" y="24"/>
                  <a:pt x="378" y="12"/>
                </a:cubicBezTo>
                <a:close/>
              </a:path>
            </a:pathLst>
          </a:custGeom>
          <a:solidFill>
            <a:srgbClr val="1E9DA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" grpId="0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506244" y="361915"/>
            <a:ext cx="3833528" cy="508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5856"/>
                </a:solidFill>
                <a:latin typeface="+mn-lt"/>
              </a:rPr>
              <a:t>para não esquecer </a:t>
            </a:r>
          </a:p>
        </p:txBody>
      </p:sp>
      <p:sp>
        <p:nvSpPr>
          <p:cNvPr id="5" name="CaixaDeTexto 4">
            <a:extLst/>
          </p:cNvPr>
          <p:cNvSpPr txBox="1"/>
          <p:nvPr/>
        </p:nvSpPr>
        <p:spPr>
          <a:xfrm>
            <a:off x="1272002" y="1050085"/>
            <a:ext cx="10456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dirty="0"/>
              <a:t>Existe grande interesse das </a:t>
            </a:r>
            <a:r>
              <a:rPr lang="pt-BR" dirty="0" err="1"/>
              <a:t>MPEs</a:t>
            </a:r>
            <a:r>
              <a:rPr lang="pt-BR" dirty="0"/>
              <a:t> em expandir suas vendas para as “grandes empresas” e para o “governo”.  No limite, é possível dobrar a proporção das </a:t>
            </a:r>
            <a:r>
              <a:rPr lang="pt-BR" dirty="0" err="1"/>
              <a:t>MPEs</a:t>
            </a:r>
            <a:r>
              <a:rPr lang="pt-BR" dirty="0"/>
              <a:t> que vendem para estes mercados.</a:t>
            </a:r>
          </a:p>
          <a:p>
            <a:pPr marL="1200150" lvl="2" indent="-285750">
              <a:buFontTx/>
              <a:buChar char="-"/>
            </a:pPr>
            <a:r>
              <a:rPr lang="pt-BR" dirty="0"/>
              <a:t>36% das </a:t>
            </a:r>
            <a:r>
              <a:rPr lang="pt-BR" dirty="0" err="1"/>
              <a:t>MPEs</a:t>
            </a:r>
            <a:r>
              <a:rPr lang="pt-BR" dirty="0"/>
              <a:t> já vendem para “grandes empresas”, ... e 36% ainda não vendem mas gostariam de começar a vender para este mercado;</a:t>
            </a:r>
          </a:p>
          <a:p>
            <a:pPr marL="1200150" lvl="2" indent="-285750">
              <a:buFontTx/>
              <a:buChar char="-"/>
            </a:pPr>
            <a:r>
              <a:rPr lang="pt-BR" dirty="0"/>
              <a:t>24% das </a:t>
            </a:r>
            <a:r>
              <a:rPr lang="pt-BR" dirty="0" err="1"/>
              <a:t>MPEs</a:t>
            </a:r>
            <a:r>
              <a:rPr lang="pt-BR" dirty="0"/>
              <a:t> já vendem para o “governo”, ... e 35% ainda não vendem mas gostariam de começar a vender para este mercado.</a:t>
            </a:r>
          </a:p>
        </p:txBody>
      </p:sp>
      <p:sp>
        <p:nvSpPr>
          <p:cNvPr id="6" name="CaixaDeTexto 5">
            <a:extLst/>
          </p:cNvPr>
          <p:cNvSpPr txBox="1"/>
          <p:nvPr/>
        </p:nvSpPr>
        <p:spPr>
          <a:xfrm>
            <a:off x="1272002" y="4231083"/>
            <a:ext cx="1060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dirty="0"/>
              <a:t>O segmento dos empresários com “até 34 anos” é o que demonstra maior interesse em expandir suas vendas para “grandes empresas” e para o “governo” e, ao mesmo tempo, maior falta de informação sobre o tema “integridade”;</a:t>
            </a:r>
            <a:endParaRPr lang="pt-BR" sz="1200" dirty="0"/>
          </a:p>
        </p:txBody>
      </p:sp>
      <p:sp>
        <p:nvSpPr>
          <p:cNvPr id="7" name="Elipse 6"/>
          <p:cNvSpPr/>
          <p:nvPr/>
        </p:nvSpPr>
        <p:spPr>
          <a:xfrm>
            <a:off x="416440" y="956022"/>
            <a:ext cx="711200" cy="711200"/>
          </a:xfrm>
          <a:prstGeom prst="ellipse">
            <a:avLst/>
          </a:prstGeom>
          <a:noFill/>
          <a:ln>
            <a:solidFill>
              <a:srgbClr val="5E7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1E9DAE"/>
                </a:solidFill>
              </a:rPr>
              <a:t>1</a:t>
            </a:r>
          </a:p>
        </p:txBody>
      </p:sp>
      <p:sp>
        <p:nvSpPr>
          <p:cNvPr id="8" name="Elipse 7"/>
          <p:cNvSpPr/>
          <p:nvPr/>
        </p:nvSpPr>
        <p:spPr>
          <a:xfrm>
            <a:off x="431934" y="2836087"/>
            <a:ext cx="711200" cy="711200"/>
          </a:xfrm>
          <a:prstGeom prst="ellipse">
            <a:avLst/>
          </a:prstGeom>
          <a:noFill/>
          <a:ln>
            <a:solidFill>
              <a:srgbClr val="5E7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1E9DAE"/>
                </a:solidFill>
              </a:rPr>
              <a:t>2</a:t>
            </a:r>
          </a:p>
        </p:txBody>
      </p:sp>
      <p:sp>
        <p:nvSpPr>
          <p:cNvPr id="9" name="CaixaDeTexto 8">
            <a:extLst/>
          </p:cNvPr>
          <p:cNvSpPr txBox="1"/>
          <p:nvPr/>
        </p:nvSpPr>
        <p:spPr>
          <a:xfrm>
            <a:off x="1272002" y="5199623"/>
            <a:ext cx="1060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dirty="0"/>
              <a:t>Portanto, embora quase todo o Universo de MPE possa ser beneficiário de ações nessa área, o segmento dos empresários com “até 34 anos” poderia ser o </a:t>
            </a:r>
            <a:r>
              <a:rPr lang="pt-BR" i="1" dirty="0" err="1"/>
              <a:t>target</a:t>
            </a:r>
            <a:r>
              <a:rPr lang="pt-BR" dirty="0"/>
              <a:t> principal de uma campanha de conscientização sobre “Programas de Integridade”. </a:t>
            </a:r>
          </a:p>
        </p:txBody>
      </p:sp>
      <p:sp>
        <p:nvSpPr>
          <p:cNvPr id="10" name="Elipse 9">
            <a:extLst/>
          </p:cNvPr>
          <p:cNvSpPr/>
          <p:nvPr/>
        </p:nvSpPr>
        <p:spPr>
          <a:xfrm>
            <a:off x="416440" y="4131720"/>
            <a:ext cx="711200" cy="711200"/>
          </a:xfrm>
          <a:prstGeom prst="ellipse">
            <a:avLst/>
          </a:prstGeom>
          <a:noFill/>
          <a:ln>
            <a:solidFill>
              <a:srgbClr val="5E7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1E9DAE"/>
                </a:solidFill>
              </a:rPr>
              <a:t>3</a:t>
            </a:r>
          </a:p>
        </p:txBody>
      </p:sp>
      <p:sp>
        <p:nvSpPr>
          <p:cNvPr id="11" name="CaixaDeTexto 10">
            <a:extLst/>
          </p:cNvPr>
          <p:cNvSpPr txBox="1"/>
          <p:nvPr/>
        </p:nvSpPr>
        <p:spPr>
          <a:xfrm>
            <a:off x="1272002" y="2861814"/>
            <a:ext cx="1063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dirty="0"/>
              <a:t>É baixo o grau de conhecimento das </a:t>
            </a:r>
            <a:r>
              <a:rPr lang="pt-BR" dirty="0" err="1"/>
              <a:t>MPEs</a:t>
            </a:r>
            <a:r>
              <a:rPr lang="pt-BR" dirty="0"/>
              <a:t> sobre o tema “integridade”: 71% das </a:t>
            </a:r>
            <a:r>
              <a:rPr lang="pt-BR" dirty="0" err="1"/>
              <a:t>MPEs</a:t>
            </a:r>
            <a:r>
              <a:rPr lang="pt-BR" dirty="0"/>
              <a:t> não sabiam que a existência de um “Programa de Integridade” (“PI”) pode atenuar penas em processos de corrupção; 65% não sabiam que os “PI” são cada vez mais demandados por “grandes empresas” e pelo “governo”; 34% não sabiam que atos de corrupção de funcionários podem levar a empresa a responder judicialmente pelos mesmos.</a:t>
            </a:r>
          </a:p>
        </p:txBody>
      </p:sp>
      <p:sp>
        <p:nvSpPr>
          <p:cNvPr id="13" name="Elipse 12">
            <a:extLst/>
          </p:cNvPr>
          <p:cNvSpPr/>
          <p:nvPr/>
        </p:nvSpPr>
        <p:spPr>
          <a:xfrm>
            <a:off x="431934" y="5199623"/>
            <a:ext cx="711200" cy="711200"/>
          </a:xfrm>
          <a:prstGeom prst="ellipse">
            <a:avLst/>
          </a:prstGeom>
          <a:noFill/>
          <a:ln>
            <a:solidFill>
              <a:srgbClr val="5E7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1E9DA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42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506244" y="361915"/>
            <a:ext cx="3833528" cy="508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5856"/>
                </a:solidFill>
                <a:latin typeface="+mn-lt"/>
              </a:rPr>
              <a:t>para não esquecer </a:t>
            </a:r>
          </a:p>
        </p:txBody>
      </p:sp>
      <p:sp>
        <p:nvSpPr>
          <p:cNvPr id="5" name="CaixaDeTexto 4">
            <a:extLst/>
          </p:cNvPr>
          <p:cNvSpPr txBox="1"/>
          <p:nvPr/>
        </p:nvSpPr>
        <p:spPr>
          <a:xfrm>
            <a:off x="1265340" y="3537181"/>
            <a:ext cx="10403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dirty="0"/>
              <a:t>Em que pese o conhecimento sobre “Programa de Integridade” ainda ser reduzido, independentemente da escolaridade, idade, sexo ou porte, existe um reconhecimento substancial da importância do mesmo:</a:t>
            </a:r>
          </a:p>
          <a:p>
            <a:pPr marL="628650" lvl="1" indent="-1714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8,2 é a nota média que as </a:t>
            </a:r>
            <a:r>
              <a:rPr lang="pt-BR" sz="1600" dirty="0" err="1"/>
              <a:t>MPEs</a:t>
            </a:r>
            <a:r>
              <a:rPr lang="pt-BR" sz="1600" dirty="0"/>
              <a:t> atribuem à importância da sua empresa possuir um “PI” (em uma escala de 0 a 10);</a:t>
            </a:r>
          </a:p>
          <a:p>
            <a:pPr marL="628650" lvl="1" indent="-1714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77% das </a:t>
            </a:r>
            <a:r>
              <a:rPr lang="pt-BR" sz="1600" dirty="0" err="1"/>
              <a:t>MPEs</a:t>
            </a:r>
            <a:r>
              <a:rPr lang="pt-BR" sz="1600" dirty="0"/>
              <a:t> gostaria de ter sua empresa reconhecida por ter um programa de “PI”;</a:t>
            </a:r>
          </a:p>
          <a:p>
            <a:pPr marL="628650" lvl="1" indent="-1714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600" dirty="0"/>
              <a:t>70% das </a:t>
            </a:r>
            <a:r>
              <a:rPr lang="pt-BR" sz="1600" dirty="0" err="1"/>
              <a:t>MPEs</a:t>
            </a:r>
            <a:r>
              <a:rPr lang="pt-BR" sz="1600" dirty="0"/>
              <a:t> que ainda não têm um “PI” considera importante a sua empresa passar a ter;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15489" y="2336719"/>
            <a:ext cx="711200" cy="711200"/>
          </a:xfrm>
          <a:prstGeom prst="ellipse">
            <a:avLst/>
          </a:prstGeom>
          <a:noFill/>
          <a:ln>
            <a:solidFill>
              <a:srgbClr val="5E7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1E9DAE"/>
                </a:solidFill>
              </a:rPr>
              <a:t>6</a:t>
            </a:r>
          </a:p>
        </p:txBody>
      </p:sp>
      <p:sp>
        <p:nvSpPr>
          <p:cNvPr id="8" name="Elipse 7"/>
          <p:cNvSpPr/>
          <p:nvPr/>
        </p:nvSpPr>
        <p:spPr>
          <a:xfrm>
            <a:off x="415489" y="3537181"/>
            <a:ext cx="711200" cy="711200"/>
          </a:xfrm>
          <a:prstGeom prst="ellipse">
            <a:avLst/>
          </a:prstGeom>
          <a:noFill/>
          <a:ln>
            <a:solidFill>
              <a:srgbClr val="5E7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1E9DAE"/>
                </a:solidFill>
              </a:rPr>
              <a:t>7</a:t>
            </a:r>
          </a:p>
        </p:txBody>
      </p:sp>
      <p:sp>
        <p:nvSpPr>
          <p:cNvPr id="9" name="CaixaDeTexto 8">
            <a:extLst/>
          </p:cNvPr>
          <p:cNvSpPr txBox="1"/>
          <p:nvPr/>
        </p:nvSpPr>
        <p:spPr>
          <a:xfrm>
            <a:off x="1204758" y="5125056"/>
            <a:ext cx="1062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dirty="0"/>
              <a:t>Entre as </a:t>
            </a:r>
            <a:r>
              <a:rPr lang="pt-BR" dirty="0" err="1"/>
              <a:t>MPEs</a:t>
            </a:r>
            <a:r>
              <a:rPr lang="pt-BR" dirty="0"/>
              <a:t> que não possuem “PI”: 	77% gostariam de ter apoio para implantação de um “PI”; 66% têm interesse em acessar vídeos sobre “PI” na internet; 61% têm interesse em acessar textos sobre “PI” na internet; 42% têm interesse em ter consultoria presencial sobre “PI”.</a:t>
            </a:r>
          </a:p>
        </p:txBody>
      </p:sp>
      <p:sp>
        <p:nvSpPr>
          <p:cNvPr id="10" name="Elipse 9">
            <a:extLst/>
          </p:cNvPr>
          <p:cNvSpPr/>
          <p:nvPr/>
        </p:nvSpPr>
        <p:spPr>
          <a:xfrm>
            <a:off x="463882" y="5046264"/>
            <a:ext cx="711200" cy="711200"/>
          </a:xfrm>
          <a:prstGeom prst="ellipse">
            <a:avLst/>
          </a:prstGeom>
          <a:noFill/>
          <a:ln>
            <a:solidFill>
              <a:srgbClr val="5E7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1E9DAE"/>
                </a:solidFill>
              </a:rPr>
              <a:t>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0854BD-D593-48CE-B71C-414694A92040}"/>
              </a:ext>
            </a:extLst>
          </p:cNvPr>
          <p:cNvSpPr txBox="1"/>
          <p:nvPr/>
        </p:nvSpPr>
        <p:spPr>
          <a:xfrm>
            <a:off x="1295017" y="2435153"/>
            <a:ext cx="1040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dirty="0"/>
              <a:t>Já existe um volume considerável de empresas com condições de iniciar um programa de integridade no que tange a ter código de ética, fazer treinamento sobre valores, conduta e comportamento, registro contábil e controle internos </a:t>
            </a:r>
            <a:r>
              <a:rPr lang="pt-BR" sz="1200" dirty="0"/>
              <a:t>(p8...p11)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9217CBA-3C56-4004-9FD1-E5371BD3840F}"/>
              </a:ext>
            </a:extLst>
          </p:cNvPr>
          <p:cNvSpPr/>
          <p:nvPr/>
        </p:nvSpPr>
        <p:spPr>
          <a:xfrm>
            <a:off x="493558" y="1100536"/>
            <a:ext cx="711200" cy="711200"/>
          </a:xfrm>
          <a:prstGeom prst="ellipse">
            <a:avLst/>
          </a:prstGeom>
          <a:noFill/>
          <a:ln>
            <a:solidFill>
              <a:srgbClr val="5E7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1E9DAE"/>
                </a:solidFill>
              </a:rPr>
              <a:t>5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DB7133-9CFB-4338-9B77-FE38BC0ED24F}"/>
              </a:ext>
            </a:extLst>
          </p:cNvPr>
          <p:cNvSpPr txBox="1"/>
          <p:nvPr/>
        </p:nvSpPr>
        <p:spPr>
          <a:xfrm>
            <a:off x="1295018" y="1080602"/>
            <a:ext cx="10403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dirty="0"/>
              <a:t>Ainda é baixo o grau de implantação de “PI” nas </a:t>
            </a:r>
            <a:r>
              <a:rPr lang="pt-BR" dirty="0" err="1"/>
              <a:t>MPEs</a:t>
            </a:r>
            <a:r>
              <a:rPr lang="pt-BR" dirty="0"/>
              <a:t>: </a:t>
            </a:r>
          </a:p>
          <a:p>
            <a:pPr marL="742950" lvl="1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/>
              <a:t>só 15% das </a:t>
            </a:r>
            <a:r>
              <a:rPr lang="pt-BR" dirty="0" err="1"/>
              <a:t>MPEs</a:t>
            </a:r>
            <a:r>
              <a:rPr lang="pt-BR" dirty="0"/>
              <a:t> afirmam possuir “Programa de Integridade”;</a:t>
            </a:r>
          </a:p>
          <a:p>
            <a:pPr marL="742950" lvl="1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/>
              <a:t>4,1 é a nota média que as </a:t>
            </a:r>
            <a:r>
              <a:rPr lang="pt-BR" dirty="0" err="1"/>
              <a:t>MPEs</a:t>
            </a:r>
            <a:r>
              <a:rPr lang="pt-BR" dirty="0"/>
              <a:t> atribuem a si em termos de conhecimento sobre “PI” (em uma escala de 0 a 10).</a:t>
            </a:r>
          </a:p>
        </p:txBody>
      </p:sp>
    </p:spTree>
    <p:extLst>
      <p:ext uri="{BB962C8B-B14F-4D97-AF65-F5344CB8AC3E}">
        <p14:creationId xmlns:p14="http://schemas.microsoft.com/office/powerpoint/2010/main" val="28609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9"/>
          <p:cNvSpPr>
            <a:spLocks noEditPoints="1"/>
          </p:cNvSpPr>
          <p:nvPr/>
        </p:nvSpPr>
        <p:spPr bwMode="auto">
          <a:xfrm>
            <a:off x="9860200" y="626745"/>
            <a:ext cx="1787385" cy="874907"/>
          </a:xfrm>
          <a:custGeom>
            <a:avLst/>
            <a:gdLst>
              <a:gd name="T0" fmla="*/ 13 w 279"/>
              <a:gd name="T1" fmla="*/ 78 h 135"/>
              <a:gd name="T2" fmla="*/ 28 w 279"/>
              <a:gd name="T3" fmla="*/ 77 h 135"/>
              <a:gd name="T4" fmla="*/ 5 w 279"/>
              <a:gd name="T5" fmla="*/ 61 h 135"/>
              <a:gd name="T6" fmla="*/ 28 w 279"/>
              <a:gd name="T7" fmla="*/ 43 h 135"/>
              <a:gd name="T8" fmla="*/ 31 w 279"/>
              <a:gd name="T9" fmla="*/ 58 h 135"/>
              <a:gd name="T10" fmla="*/ 21 w 279"/>
              <a:gd name="T11" fmla="*/ 53 h 135"/>
              <a:gd name="T12" fmla="*/ 23 w 279"/>
              <a:gd name="T13" fmla="*/ 61 h 135"/>
              <a:gd name="T14" fmla="*/ 42 w 279"/>
              <a:gd name="T15" fmla="*/ 73 h 135"/>
              <a:gd name="T16" fmla="*/ 18 w 279"/>
              <a:gd name="T17" fmla="*/ 92 h 135"/>
              <a:gd name="T18" fmla="*/ 1 w 279"/>
              <a:gd name="T19" fmla="*/ 76 h 135"/>
              <a:gd name="T20" fmla="*/ 90 w 279"/>
              <a:gd name="T21" fmla="*/ 44 h 135"/>
              <a:gd name="T22" fmla="*/ 64 w 279"/>
              <a:gd name="T23" fmla="*/ 63 h 135"/>
              <a:gd name="T24" fmla="*/ 62 w 279"/>
              <a:gd name="T25" fmla="*/ 72 h 135"/>
              <a:gd name="T26" fmla="*/ 81 w 279"/>
              <a:gd name="T27" fmla="*/ 91 h 135"/>
              <a:gd name="T28" fmla="*/ 98 w 279"/>
              <a:gd name="T29" fmla="*/ 44 h 135"/>
              <a:gd name="T30" fmla="*/ 132 w 279"/>
              <a:gd name="T31" fmla="*/ 48 h 135"/>
              <a:gd name="T32" fmla="*/ 121 w 279"/>
              <a:gd name="T33" fmla="*/ 67 h 135"/>
              <a:gd name="T34" fmla="*/ 128 w 279"/>
              <a:gd name="T35" fmla="*/ 83 h 135"/>
              <a:gd name="T36" fmla="*/ 88 w 279"/>
              <a:gd name="T37" fmla="*/ 91 h 135"/>
              <a:gd name="T38" fmla="*/ 112 w 279"/>
              <a:gd name="T39" fmla="*/ 63 h 135"/>
              <a:gd name="T40" fmla="*/ 119 w 279"/>
              <a:gd name="T41" fmla="*/ 54 h 135"/>
              <a:gd name="T42" fmla="*/ 105 w 279"/>
              <a:gd name="T43" fmla="*/ 71 h 135"/>
              <a:gd name="T44" fmla="*/ 117 w 279"/>
              <a:gd name="T45" fmla="*/ 77 h 135"/>
              <a:gd name="T46" fmla="*/ 105 w 279"/>
              <a:gd name="T47" fmla="*/ 71 h 135"/>
              <a:gd name="T48" fmla="*/ 166 w 279"/>
              <a:gd name="T49" fmla="*/ 44 h 135"/>
              <a:gd name="T50" fmla="*/ 181 w 279"/>
              <a:gd name="T51" fmla="*/ 53 h 135"/>
              <a:gd name="T52" fmla="*/ 167 w 279"/>
              <a:gd name="T53" fmla="*/ 68 h 135"/>
              <a:gd name="T54" fmla="*/ 175 w 279"/>
              <a:gd name="T55" fmla="*/ 75 h 135"/>
              <a:gd name="T56" fmla="*/ 161 w 279"/>
              <a:gd name="T57" fmla="*/ 91 h 135"/>
              <a:gd name="T58" fmla="*/ 161 w 279"/>
              <a:gd name="T59" fmla="*/ 73 h 135"/>
              <a:gd name="T60" fmla="*/ 148 w 279"/>
              <a:gd name="T61" fmla="*/ 91 h 135"/>
              <a:gd name="T62" fmla="*/ 153 w 279"/>
              <a:gd name="T63" fmla="*/ 64 h 135"/>
              <a:gd name="T64" fmla="*/ 168 w 279"/>
              <a:gd name="T65" fmla="*/ 59 h 135"/>
              <a:gd name="T66" fmla="*/ 160 w 279"/>
              <a:gd name="T67" fmla="*/ 53 h 135"/>
              <a:gd name="T68" fmla="*/ 205 w 279"/>
              <a:gd name="T69" fmla="*/ 44 h 135"/>
              <a:gd name="T70" fmla="*/ 215 w 279"/>
              <a:gd name="T71" fmla="*/ 91 h 135"/>
              <a:gd name="T72" fmla="*/ 190 w 279"/>
              <a:gd name="T73" fmla="*/ 91 h 135"/>
              <a:gd name="T74" fmla="*/ 213 w 279"/>
              <a:gd name="T75" fmla="*/ 73 h 135"/>
              <a:gd name="T76" fmla="*/ 200 w 279"/>
              <a:gd name="T77" fmla="*/ 73 h 135"/>
              <a:gd name="T78" fmla="*/ 279 w 279"/>
              <a:gd name="T79" fmla="*/ 44 h 135"/>
              <a:gd name="T80" fmla="*/ 253 w 279"/>
              <a:gd name="T81" fmla="*/ 63 h 135"/>
              <a:gd name="T82" fmla="*/ 251 w 279"/>
              <a:gd name="T83" fmla="*/ 72 h 135"/>
              <a:gd name="T84" fmla="*/ 270 w 279"/>
              <a:gd name="T85" fmla="*/ 91 h 135"/>
              <a:gd name="T86" fmla="*/ 189 w 279"/>
              <a:gd name="T87" fmla="*/ 22 h 135"/>
              <a:gd name="T88" fmla="*/ 103 w 279"/>
              <a:gd name="T89" fmla="*/ 22 h 135"/>
              <a:gd name="T90" fmla="*/ 190 w 279"/>
              <a:gd name="T91" fmla="*/ 14 h 135"/>
              <a:gd name="T92" fmla="*/ 82 w 279"/>
              <a:gd name="T93" fmla="*/ 121 h 135"/>
              <a:gd name="T94" fmla="*/ 79 w 279"/>
              <a:gd name="T95" fmla="*/ 135 h 135"/>
              <a:gd name="T96" fmla="*/ 173 w 279"/>
              <a:gd name="T97" fmla="*/ 98 h 135"/>
              <a:gd name="T98" fmla="*/ 86 w 279"/>
              <a:gd name="T99" fmla="*/ 9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9" h="135">
                <a:moveTo>
                  <a:pt x="1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4" y="77"/>
                  <a:pt x="13" y="77"/>
                  <a:pt x="13" y="78"/>
                </a:cubicBezTo>
                <a:cubicBezTo>
                  <a:pt x="13" y="81"/>
                  <a:pt x="16" y="83"/>
                  <a:pt x="20" y="83"/>
                </a:cubicBezTo>
                <a:cubicBezTo>
                  <a:pt x="25" y="83"/>
                  <a:pt x="27" y="81"/>
                  <a:pt x="28" y="78"/>
                </a:cubicBezTo>
                <a:cubicBezTo>
                  <a:pt x="28" y="77"/>
                  <a:pt x="28" y="77"/>
                  <a:pt x="28" y="77"/>
                </a:cubicBezTo>
                <a:cubicBezTo>
                  <a:pt x="28" y="75"/>
                  <a:pt x="27" y="74"/>
                  <a:pt x="25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8" y="69"/>
                  <a:pt x="5" y="65"/>
                  <a:pt x="5" y="61"/>
                </a:cubicBezTo>
                <a:cubicBezTo>
                  <a:pt x="5" y="60"/>
                  <a:pt x="5" y="59"/>
                  <a:pt x="5" y="58"/>
                </a:cubicBezTo>
                <a:cubicBezTo>
                  <a:pt x="6" y="54"/>
                  <a:pt x="9" y="50"/>
                  <a:pt x="12" y="48"/>
                </a:cubicBezTo>
                <a:cubicBezTo>
                  <a:pt x="16" y="45"/>
                  <a:pt x="22" y="43"/>
                  <a:pt x="28" y="43"/>
                </a:cubicBezTo>
                <a:cubicBezTo>
                  <a:pt x="39" y="43"/>
                  <a:pt x="44" y="47"/>
                  <a:pt x="44" y="54"/>
                </a:cubicBezTo>
                <a:cubicBezTo>
                  <a:pt x="44" y="55"/>
                  <a:pt x="44" y="56"/>
                  <a:pt x="44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7"/>
                  <a:pt x="31" y="56"/>
                  <a:pt x="31" y="56"/>
                </a:cubicBezTo>
                <a:cubicBezTo>
                  <a:pt x="31" y="53"/>
                  <a:pt x="29" y="52"/>
                  <a:pt x="26" y="52"/>
                </a:cubicBezTo>
                <a:cubicBezTo>
                  <a:pt x="24" y="52"/>
                  <a:pt x="23" y="52"/>
                  <a:pt x="21" y="53"/>
                </a:cubicBezTo>
                <a:cubicBezTo>
                  <a:pt x="20" y="54"/>
                  <a:pt x="19" y="55"/>
                  <a:pt x="19" y="56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9"/>
                  <a:pt x="20" y="60"/>
                  <a:pt x="23" y="61"/>
                </a:cubicBezTo>
                <a:cubicBezTo>
                  <a:pt x="31" y="63"/>
                  <a:pt x="31" y="63"/>
                  <a:pt x="31" y="63"/>
                </a:cubicBezTo>
                <a:cubicBezTo>
                  <a:pt x="34" y="64"/>
                  <a:pt x="37" y="65"/>
                  <a:pt x="38" y="66"/>
                </a:cubicBezTo>
                <a:cubicBezTo>
                  <a:pt x="41" y="68"/>
                  <a:pt x="42" y="70"/>
                  <a:pt x="42" y="73"/>
                </a:cubicBezTo>
                <a:cubicBezTo>
                  <a:pt x="42" y="74"/>
                  <a:pt x="42" y="76"/>
                  <a:pt x="41" y="77"/>
                </a:cubicBezTo>
                <a:cubicBezTo>
                  <a:pt x="40" y="82"/>
                  <a:pt x="38" y="85"/>
                  <a:pt x="33" y="88"/>
                </a:cubicBezTo>
                <a:cubicBezTo>
                  <a:pt x="29" y="91"/>
                  <a:pt x="24" y="92"/>
                  <a:pt x="18" y="92"/>
                </a:cubicBezTo>
                <a:cubicBezTo>
                  <a:pt x="10" y="92"/>
                  <a:pt x="5" y="90"/>
                  <a:pt x="2" y="86"/>
                </a:cubicBezTo>
                <a:cubicBezTo>
                  <a:pt x="1" y="84"/>
                  <a:pt x="0" y="82"/>
                  <a:pt x="0" y="80"/>
                </a:cubicBezTo>
                <a:cubicBezTo>
                  <a:pt x="0" y="79"/>
                  <a:pt x="0" y="78"/>
                  <a:pt x="1" y="76"/>
                </a:cubicBezTo>
                <a:moveTo>
                  <a:pt x="46" y="91"/>
                </a:moveTo>
                <a:cubicBezTo>
                  <a:pt x="56" y="44"/>
                  <a:pt x="56" y="44"/>
                  <a:pt x="56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53"/>
                  <a:pt x="88" y="53"/>
                  <a:pt x="88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4" y="63"/>
                  <a:pt x="64" y="63"/>
                  <a:pt x="64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83" y="72"/>
                  <a:pt x="83" y="72"/>
                  <a:pt x="83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0" y="82"/>
                  <a:pt x="60" y="82"/>
                  <a:pt x="60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1" y="91"/>
                  <a:pt x="81" y="91"/>
                  <a:pt x="81" y="91"/>
                </a:cubicBezTo>
                <a:lnTo>
                  <a:pt x="46" y="91"/>
                </a:lnTo>
                <a:close/>
                <a:moveTo>
                  <a:pt x="88" y="91"/>
                </a:moveTo>
                <a:cubicBezTo>
                  <a:pt x="98" y="44"/>
                  <a:pt x="98" y="44"/>
                  <a:pt x="98" y="44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0" y="44"/>
                  <a:pt x="123" y="44"/>
                  <a:pt x="125" y="45"/>
                </a:cubicBezTo>
                <a:cubicBezTo>
                  <a:pt x="128" y="45"/>
                  <a:pt x="130" y="46"/>
                  <a:pt x="132" y="48"/>
                </a:cubicBezTo>
                <a:cubicBezTo>
                  <a:pt x="133" y="50"/>
                  <a:pt x="134" y="52"/>
                  <a:pt x="134" y="54"/>
                </a:cubicBezTo>
                <a:cubicBezTo>
                  <a:pt x="134" y="54"/>
                  <a:pt x="134" y="55"/>
                  <a:pt x="134" y="56"/>
                </a:cubicBezTo>
                <a:cubicBezTo>
                  <a:pt x="132" y="61"/>
                  <a:pt x="128" y="65"/>
                  <a:pt x="121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7" y="68"/>
                  <a:pt x="130" y="71"/>
                  <a:pt x="130" y="75"/>
                </a:cubicBezTo>
                <a:cubicBezTo>
                  <a:pt x="130" y="78"/>
                  <a:pt x="130" y="81"/>
                  <a:pt x="128" y="83"/>
                </a:cubicBezTo>
                <a:cubicBezTo>
                  <a:pt x="126" y="86"/>
                  <a:pt x="124" y="87"/>
                  <a:pt x="121" y="89"/>
                </a:cubicBezTo>
                <a:cubicBezTo>
                  <a:pt x="119" y="90"/>
                  <a:pt x="114" y="91"/>
                  <a:pt x="109" y="91"/>
                </a:cubicBezTo>
                <a:lnTo>
                  <a:pt x="88" y="91"/>
                </a:lnTo>
                <a:close/>
                <a:moveTo>
                  <a:pt x="109" y="53"/>
                </a:moveTo>
                <a:cubicBezTo>
                  <a:pt x="106" y="63"/>
                  <a:pt x="106" y="63"/>
                  <a:pt x="106" y="63"/>
                </a:cubicBezTo>
                <a:cubicBezTo>
                  <a:pt x="112" y="63"/>
                  <a:pt x="112" y="63"/>
                  <a:pt x="112" y="63"/>
                </a:cubicBezTo>
                <a:cubicBezTo>
                  <a:pt x="115" y="63"/>
                  <a:pt x="116" y="63"/>
                  <a:pt x="117" y="62"/>
                </a:cubicBezTo>
                <a:cubicBezTo>
                  <a:pt x="119" y="62"/>
                  <a:pt x="120" y="60"/>
                  <a:pt x="120" y="58"/>
                </a:cubicBezTo>
                <a:cubicBezTo>
                  <a:pt x="121" y="56"/>
                  <a:pt x="120" y="55"/>
                  <a:pt x="119" y="54"/>
                </a:cubicBezTo>
                <a:cubicBezTo>
                  <a:pt x="119" y="53"/>
                  <a:pt x="117" y="53"/>
                  <a:pt x="116" y="53"/>
                </a:cubicBezTo>
                <a:lnTo>
                  <a:pt x="109" y="53"/>
                </a:lnTo>
                <a:close/>
                <a:moveTo>
                  <a:pt x="105" y="71"/>
                </a:moveTo>
                <a:cubicBezTo>
                  <a:pt x="102" y="82"/>
                  <a:pt x="102" y="82"/>
                  <a:pt x="102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4" y="82"/>
                  <a:pt x="116" y="80"/>
                  <a:pt x="117" y="77"/>
                </a:cubicBezTo>
                <a:cubicBezTo>
                  <a:pt x="117" y="76"/>
                  <a:pt x="117" y="76"/>
                  <a:pt x="117" y="75"/>
                </a:cubicBezTo>
                <a:cubicBezTo>
                  <a:pt x="117" y="73"/>
                  <a:pt x="115" y="71"/>
                  <a:pt x="111" y="71"/>
                </a:cubicBezTo>
                <a:lnTo>
                  <a:pt x="105" y="71"/>
                </a:lnTo>
                <a:close/>
                <a:moveTo>
                  <a:pt x="135" y="91"/>
                </a:moveTo>
                <a:cubicBezTo>
                  <a:pt x="144" y="44"/>
                  <a:pt x="144" y="44"/>
                  <a:pt x="14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0" y="44"/>
                  <a:pt x="172" y="44"/>
                  <a:pt x="173" y="45"/>
                </a:cubicBezTo>
                <a:cubicBezTo>
                  <a:pt x="176" y="45"/>
                  <a:pt x="178" y="46"/>
                  <a:pt x="179" y="48"/>
                </a:cubicBezTo>
                <a:cubicBezTo>
                  <a:pt x="181" y="49"/>
                  <a:pt x="181" y="51"/>
                  <a:pt x="181" y="53"/>
                </a:cubicBezTo>
                <a:cubicBezTo>
                  <a:pt x="181" y="54"/>
                  <a:pt x="181" y="55"/>
                  <a:pt x="181" y="57"/>
                </a:cubicBezTo>
                <a:cubicBezTo>
                  <a:pt x="180" y="61"/>
                  <a:pt x="178" y="64"/>
                  <a:pt x="175" y="65"/>
                </a:cubicBezTo>
                <a:cubicBezTo>
                  <a:pt x="173" y="66"/>
                  <a:pt x="170" y="67"/>
                  <a:pt x="167" y="68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170" y="68"/>
                  <a:pt x="173" y="69"/>
                  <a:pt x="174" y="70"/>
                </a:cubicBezTo>
                <a:cubicBezTo>
                  <a:pt x="175" y="71"/>
                  <a:pt x="175" y="73"/>
                  <a:pt x="175" y="75"/>
                </a:cubicBezTo>
                <a:cubicBezTo>
                  <a:pt x="175" y="76"/>
                  <a:pt x="175" y="77"/>
                  <a:pt x="175" y="79"/>
                </a:cubicBezTo>
                <a:cubicBezTo>
                  <a:pt x="175" y="85"/>
                  <a:pt x="175" y="89"/>
                  <a:pt x="175" y="91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61" y="89"/>
                  <a:pt x="161" y="85"/>
                  <a:pt x="162" y="80"/>
                </a:cubicBezTo>
                <a:cubicBezTo>
                  <a:pt x="162" y="78"/>
                  <a:pt x="162" y="77"/>
                  <a:pt x="162" y="76"/>
                </a:cubicBezTo>
                <a:cubicBezTo>
                  <a:pt x="162" y="75"/>
                  <a:pt x="162" y="74"/>
                  <a:pt x="161" y="73"/>
                </a:cubicBezTo>
                <a:cubicBezTo>
                  <a:pt x="160" y="73"/>
                  <a:pt x="159" y="73"/>
                  <a:pt x="157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48" y="91"/>
                  <a:pt x="148" y="91"/>
                  <a:pt x="148" y="91"/>
                </a:cubicBezTo>
                <a:lnTo>
                  <a:pt x="135" y="91"/>
                </a:lnTo>
                <a:close/>
                <a:moveTo>
                  <a:pt x="156" y="53"/>
                </a:moveTo>
                <a:cubicBezTo>
                  <a:pt x="153" y="64"/>
                  <a:pt x="153" y="64"/>
                  <a:pt x="153" y="6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61" y="64"/>
                  <a:pt x="163" y="64"/>
                  <a:pt x="163" y="64"/>
                </a:cubicBezTo>
                <a:cubicBezTo>
                  <a:pt x="166" y="63"/>
                  <a:pt x="167" y="61"/>
                  <a:pt x="168" y="59"/>
                </a:cubicBezTo>
                <a:cubicBezTo>
                  <a:pt x="168" y="58"/>
                  <a:pt x="168" y="57"/>
                  <a:pt x="168" y="57"/>
                </a:cubicBezTo>
                <a:cubicBezTo>
                  <a:pt x="168" y="55"/>
                  <a:pt x="167" y="54"/>
                  <a:pt x="166" y="53"/>
                </a:cubicBezTo>
                <a:cubicBezTo>
                  <a:pt x="164" y="53"/>
                  <a:pt x="163" y="53"/>
                  <a:pt x="160" y="53"/>
                </a:cubicBezTo>
                <a:lnTo>
                  <a:pt x="156" y="53"/>
                </a:lnTo>
                <a:close/>
                <a:moveTo>
                  <a:pt x="177" y="91"/>
                </a:moveTo>
                <a:cubicBezTo>
                  <a:pt x="205" y="44"/>
                  <a:pt x="205" y="44"/>
                  <a:pt x="205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30" y="91"/>
                  <a:pt x="230" y="91"/>
                  <a:pt x="23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4" y="81"/>
                  <a:pt x="214" y="81"/>
                  <a:pt x="214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0" y="91"/>
                  <a:pt x="190" y="91"/>
                  <a:pt x="190" y="91"/>
                </a:cubicBezTo>
                <a:lnTo>
                  <a:pt x="177" y="91"/>
                </a:lnTo>
                <a:close/>
                <a:moveTo>
                  <a:pt x="200" y="73"/>
                </a:moveTo>
                <a:cubicBezTo>
                  <a:pt x="213" y="73"/>
                  <a:pt x="213" y="73"/>
                  <a:pt x="213" y="73"/>
                </a:cubicBezTo>
                <a:cubicBezTo>
                  <a:pt x="211" y="53"/>
                  <a:pt x="211" y="53"/>
                  <a:pt x="211" y="53"/>
                </a:cubicBezTo>
                <a:cubicBezTo>
                  <a:pt x="211" y="53"/>
                  <a:pt x="211" y="53"/>
                  <a:pt x="211" y="53"/>
                </a:cubicBezTo>
                <a:lnTo>
                  <a:pt x="200" y="73"/>
                </a:lnTo>
                <a:close/>
                <a:moveTo>
                  <a:pt x="235" y="91"/>
                </a:moveTo>
                <a:cubicBezTo>
                  <a:pt x="245" y="44"/>
                  <a:pt x="245" y="44"/>
                  <a:pt x="245" y="44"/>
                </a:cubicBezTo>
                <a:cubicBezTo>
                  <a:pt x="279" y="44"/>
                  <a:pt x="279" y="44"/>
                  <a:pt x="279" y="44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55" y="53"/>
                  <a:pt x="255" y="53"/>
                  <a:pt x="255" y="53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2" y="72"/>
                  <a:pt x="272" y="72"/>
                  <a:pt x="272" y="72"/>
                </a:cubicBezTo>
                <a:cubicBezTo>
                  <a:pt x="251" y="72"/>
                  <a:pt x="251" y="72"/>
                  <a:pt x="251" y="72"/>
                </a:cubicBezTo>
                <a:cubicBezTo>
                  <a:pt x="249" y="82"/>
                  <a:pt x="249" y="82"/>
                  <a:pt x="249" y="82"/>
                </a:cubicBezTo>
                <a:cubicBezTo>
                  <a:pt x="272" y="82"/>
                  <a:pt x="272" y="82"/>
                  <a:pt x="272" y="82"/>
                </a:cubicBezTo>
                <a:cubicBezTo>
                  <a:pt x="270" y="91"/>
                  <a:pt x="270" y="91"/>
                  <a:pt x="270" y="91"/>
                </a:cubicBezTo>
                <a:lnTo>
                  <a:pt x="235" y="91"/>
                </a:lnTo>
                <a:close/>
                <a:moveTo>
                  <a:pt x="103" y="22"/>
                </a:moveTo>
                <a:cubicBezTo>
                  <a:pt x="189" y="22"/>
                  <a:pt x="189" y="22"/>
                  <a:pt x="189" y="22"/>
                </a:cubicBezTo>
                <a:cubicBezTo>
                  <a:pt x="186" y="37"/>
                  <a:pt x="186" y="37"/>
                  <a:pt x="186" y="37"/>
                </a:cubicBezTo>
                <a:cubicBezTo>
                  <a:pt x="99" y="37"/>
                  <a:pt x="99" y="37"/>
                  <a:pt x="99" y="37"/>
                </a:cubicBezTo>
                <a:lnTo>
                  <a:pt x="103" y="22"/>
                </a:lnTo>
                <a:close/>
                <a:moveTo>
                  <a:pt x="107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04" y="14"/>
                  <a:pt x="104" y="14"/>
                  <a:pt x="104" y="14"/>
                </a:cubicBezTo>
                <a:lnTo>
                  <a:pt x="107" y="0"/>
                </a:lnTo>
                <a:close/>
                <a:moveTo>
                  <a:pt x="82" y="121"/>
                </a:moveTo>
                <a:cubicBezTo>
                  <a:pt x="168" y="121"/>
                  <a:pt x="168" y="121"/>
                  <a:pt x="168" y="121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79" y="135"/>
                  <a:pt x="79" y="135"/>
                  <a:pt x="79" y="135"/>
                </a:cubicBezTo>
                <a:lnTo>
                  <a:pt x="82" y="121"/>
                </a:lnTo>
                <a:close/>
                <a:moveTo>
                  <a:pt x="86" y="98"/>
                </a:moveTo>
                <a:cubicBezTo>
                  <a:pt x="173" y="98"/>
                  <a:pt x="173" y="98"/>
                  <a:pt x="173" y="98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83" y="113"/>
                  <a:pt x="83" y="113"/>
                  <a:pt x="83" y="113"/>
                </a:cubicBezTo>
                <a:lnTo>
                  <a:pt x="8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1"/>
              </a:solidFill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3261097" y="2227122"/>
            <a:ext cx="5576420" cy="335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ctr">
              <a:lnSpc>
                <a:spcPts val="1900"/>
              </a:lnSpc>
            </a:pPr>
            <a:r>
              <a:rPr lang="pt-BR" sz="8800" b="1" dirty="0">
                <a:solidFill>
                  <a:srgbClr val="33CCCC"/>
                </a:solidFill>
              </a:rPr>
              <a:t>obrigado!</a:t>
            </a:r>
            <a:endParaRPr lang="pt-BR" sz="4000" b="1" dirty="0">
              <a:solidFill>
                <a:srgbClr val="33CCCC"/>
              </a:solidFill>
            </a:endParaRPr>
          </a:p>
        </p:txBody>
      </p:sp>
      <p:sp>
        <p:nvSpPr>
          <p:cNvPr id="270" name="Freeform 7">
            <a:extLst>
              <a:ext uri="{FF2B5EF4-FFF2-40B4-BE49-F238E27FC236}">
                <a16:creationId xmlns:a16="http://schemas.microsoft.com/office/drawing/2014/main" id="{6386F280-FC4B-424F-9DD6-6DD8C6DBD9E4}"/>
              </a:ext>
            </a:extLst>
          </p:cNvPr>
          <p:cNvSpPr>
            <a:spLocks/>
          </p:cNvSpPr>
          <p:nvPr/>
        </p:nvSpPr>
        <p:spPr bwMode="auto">
          <a:xfrm>
            <a:off x="-28120" y="3476502"/>
            <a:ext cx="12220120" cy="3374046"/>
          </a:xfrm>
          <a:custGeom>
            <a:avLst/>
            <a:gdLst>
              <a:gd name="T0" fmla="*/ 4682 w 4682"/>
              <a:gd name="T1" fmla="*/ 0 h 4298"/>
              <a:gd name="T2" fmla="*/ 0 w 4682"/>
              <a:gd name="T3" fmla="*/ 4298 h 4298"/>
              <a:gd name="T4" fmla="*/ 4682 w 4682"/>
              <a:gd name="T5" fmla="*/ 4298 h 4298"/>
              <a:gd name="T6" fmla="*/ 4682 w 4682"/>
              <a:gd name="T7" fmla="*/ 0 h 4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2" h="4298">
                <a:moveTo>
                  <a:pt x="4682" y="0"/>
                </a:moveTo>
                <a:lnTo>
                  <a:pt x="0" y="4298"/>
                </a:lnTo>
                <a:lnTo>
                  <a:pt x="4682" y="4298"/>
                </a:lnTo>
                <a:lnTo>
                  <a:pt x="4682" y="0"/>
                </a:lnTo>
                <a:close/>
              </a:path>
            </a:pathLst>
          </a:cu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1" name="Freeform 8">
            <a:extLst>
              <a:ext uri="{FF2B5EF4-FFF2-40B4-BE49-F238E27FC236}">
                <a16:creationId xmlns:a16="http://schemas.microsoft.com/office/drawing/2014/main" id="{EAD52F5A-C972-4743-9FD6-189C5895A2E0}"/>
              </a:ext>
            </a:extLst>
          </p:cNvPr>
          <p:cNvSpPr>
            <a:spLocks/>
          </p:cNvSpPr>
          <p:nvPr/>
        </p:nvSpPr>
        <p:spPr bwMode="auto">
          <a:xfrm>
            <a:off x="7933" y="7452"/>
            <a:ext cx="1832904" cy="1581513"/>
          </a:xfrm>
          <a:custGeom>
            <a:avLst/>
            <a:gdLst>
              <a:gd name="T0" fmla="*/ 0 w 2886"/>
              <a:gd name="T1" fmla="*/ 2277 h 2651"/>
              <a:gd name="T2" fmla="*/ 0 w 2886"/>
              <a:gd name="T3" fmla="*/ 2651 h 2651"/>
              <a:gd name="T4" fmla="*/ 2886 w 2886"/>
              <a:gd name="T5" fmla="*/ 0 h 2651"/>
              <a:gd name="T6" fmla="*/ 2480 w 2886"/>
              <a:gd name="T7" fmla="*/ 0 h 2651"/>
              <a:gd name="T8" fmla="*/ 0 w 2886"/>
              <a:gd name="T9" fmla="*/ 2277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6" h="2651">
                <a:moveTo>
                  <a:pt x="0" y="2277"/>
                </a:moveTo>
                <a:lnTo>
                  <a:pt x="0" y="2651"/>
                </a:lnTo>
                <a:lnTo>
                  <a:pt x="2886" y="0"/>
                </a:lnTo>
                <a:lnTo>
                  <a:pt x="2480" y="0"/>
                </a:lnTo>
                <a:lnTo>
                  <a:pt x="0" y="22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2" name="Freeform 9">
            <a:extLst>
              <a:ext uri="{FF2B5EF4-FFF2-40B4-BE49-F238E27FC236}">
                <a16:creationId xmlns:a16="http://schemas.microsoft.com/office/drawing/2014/main" id="{CCC2076B-62BE-4302-B878-6A860786F49E}"/>
              </a:ext>
            </a:extLst>
          </p:cNvPr>
          <p:cNvSpPr>
            <a:spLocks/>
          </p:cNvSpPr>
          <p:nvPr/>
        </p:nvSpPr>
        <p:spPr bwMode="auto">
          <a:xfrm>
            <a:off x="-28119" y="4269485"/>
            <a:ext cx="12452348" cy="2619264"/>
          </a:xfrm>
          <a:custGeom>
            <a:avLst/>
            <a:gdLst>
              <a:gd name="T0" fmla="*/ 1882 w 1882"/>
              <a:gd name="T1" fmla="*/ 214 h 1732"/>
              <a:gd name="T2" fmla="*/ 1882 w 1882"/>
              <a:gd name="T3" fmla="*/ 0 h 1732"/>
              <a:gd name="T4" fmla="*/ 0 w 1882"/>
              <a:gd name="T5" fmla="*/ 1732 h 1732"/>
              <a:gd name="T6" fmla="*/ 229 w 1882"/>
              <a:gd name="T7" fmla="*/ 1732 h 1732"/>
              <a:gd name="T8" fmla="*/ 1882 w 1882"/>
              <a:gd name="T9" fmla="*/ 214 h 1732"/>
              <a:gd name="connsiteX0" fmla="*/ 9936 w 10000"/>
              <a:gd name="connsiteY0" fmla="*/ 10093 h 10093"/>
              <a:gd name="connsiteX1" fmla="*/ 10000 w 10000"/>
              <a:gd name="connsiteY1" fmla="*/ 0 h 10093"/>
              <a:gd name="connsiteX2" fmla="*/ 0 w 10000"/>
              <a:gd name="connsiteY2" fmla="*/ 10000 h 10093"/>
              <a:gd name="connsiteX3" fmla="*/ 1217 w 10000"/>
              <a:gd name="connsiteY3" fmla="*/ 10000 h 10093"/>
              <a:gd name="connsiteX4" fmla="*/ 9936 w 10000"/>
              <a:gd name="connsiteY4" fmla="*/ 10093 h 10093"/>
              <a:gd name="connsiteX0" fmla="*/ 12424 w 12488"/>
              <a:gd name="connsiteY0" fmla="*/ 10093 h 10148"/>
              <a:gd name="connsiteX1" fmla="*/ 12488 w 12488"/>
              <a:gd name="connsiteY1" fmla="*/ 0 h 10148"/>
              <a:gd name="connsiteX2" fmla="*/ 0 w 12488"/>
              <a:gd name="connsiteY2" fmla="*/ 10148 h 10148"/>
              <a:gd name="connsiteX3" fmla="*/ 3705 w 12488"/>
              <a:gd name="connsiteY3" fmla="*/ 10000 h 10148"/>
              <a:gd name="connsiteX4" fmla="*/ 12424 w 12488"/>
              <a:gd name="connsiteY4" fmla="*/ 10093 h 1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8" h="10148">
                <a:moveTo>
                  <a:pt x="12424" y="10093"/>
                </a:moveTo>
                <a:cubicBezTo>
                  <a:pt x="12445" y="6729"/>
                  <a:pt x="12467" y="3364"/>
                  <a:pt x="12488" y="0"/>
                </a:cubicBezTo>
                <a:lnTo>
                  <a:pt x="0" y="10148"/>
                </a:lnTo>
                <a:lnTo>
                  <a:pt x="3705" y="10000"/>
                </a:lnTo>
                <a:lnTo>
                  <a:pt x="12424" y="100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3" name="Freeform 10">
            <a:extLst>
              <a:ext uri="{FF2B5EF4-FFF2-40B4-BE49-F238E27FC236}">
                <a16:creationId xmlns:a16="http://schemas.microsoft.com/office/drawing/2014/main" id="{BDF02C6B-2910-4C9A-A0B7-F4875C187A06}"/>
              </a:ext>
            </a:extLst>
          </p:cNvPr>
          <p:cNvSpPr>
            <a:spLocks/>
          </p:cNvSpPr>
          <p:nvPr/>
        </p:nvSpPr>
        <p:spPr bwMode="auto">
          <a:xfrm>
            <a:off x="7933" y="7452"/>
            <a:ext cx="1993913" cy="1721851"/>
          </a:xfrm>
          <a:custGeom>
            <a:avLst/>
            <a:gdLst>
              <a:gd name="T0" fmla="*/ 0 w 2256"/>
              <a:gd name="T1" fmla="*/ 2074 h 2074"/>
              <a:gd name="T2" fmla="*/ 2256 w 2256"/>
              <a:gd name="T3" fmla="*/ 0 h 2074"/>
              <a:gd name="T4" fmla="*/ 2027 w 2256"/>
              <a:gd name="T5" fmla="*/ 0 h 2074"/>
              <a:gd name="T6" fmla="*/ 0 w 2256"/>
              <a:gd name="T7" fmla="*/ 1866 h 2074"/>
              <a:gd name="T8" fmla="*/ 0 w 2256"/>
              <a:gd name="T9" fmla="*/ 2074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6" h="2074">
                <a:moveTo>
                  <a:pt x="0" y="2074"/>
                </a:moveTo>
                <a:lnTo>
                  <a:pt x="2256" y="0"/>
                </a:lnTo>
                <a:lnTo>
                  <a:pt x="2027" y="0"/>
                </a:lnTo>
                <a:lnTo>
                  <a:pt x="0" y="1866"/>
                </a:lnTo>
                <a:lnTo>
                  <a:pt x="0" y="20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7" name="CaixaDeTexto 27">
            <a:extLst>
              <a:ext uri="{FF2B5EF4-FFF2-40B4-BE49-F238E27FC236}">
                <a16:creationId xmlns:a16="http://schemas.microsoft.com/office/drawing/2014/main" id="{C3A20CB0-0543-4F77-B1CA-61FDDE894597}"/>
              </a:ext>
            </a:extLst>
          </p:cNvPr>
          <p:cNvSpPr txBox="1"/>
          <p:nvPr/>
        </p:nvSpPr>
        <p:spPr>
          <a:xfrm>
            <a:off x="6286233" y="6127713"/>
            <a:ext cx="5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b="1" dirty="0">
                <a:solidFill>
                  <a:schemeClr val="tx2"/>
                </a:solidFill>
                <a:latin typeface="Calibri (corpo)"/>
                <a:ea typeface="Adobe Heiti Std R" panose="020B0400000000000000" pitchFamily="34" charset="-128"/>
              </a:rPr>
              <a:t>checonpesquisa@checonpesquisa.com.br</a:t>
            </a:r>
            <a:endParaRPr lang="pt-BR" sz="1200" b="1" dirty="0">
              <a:solidFill>
                <a:schemeClr val="tx2"/>
              </a:solidFill>
              <a:latin typeface="Calibri (corpo)"/>
              <a:ea typeface="Adobe Heiti Std R" panose="020B0400000000000000" pitchFamily="34" charset="-128"/>
            </a:endParaRPr>
          </a:p>
        </p:txBody>
      </p:sp>
      <p:sp>
        <p:nvSpPr>
          <p:cNvPr id="278" name="CaixaDeTexto 31">
            <a:extLst>
              <a:ext uri="{FF2B5EF4-FFF2-40B4-BE49-F238E27FC236}">
                <a16:creationId xmlns:a16="http://schemas.microsoft.com/office/drawing/2014/main" id="{6B90220E-83D3-4F09-888C-6573FC3E3C5C}"/>
              </a:ext>
            </a:extLst>
          </p:cNvPr>
          <p:cNvSpPr txBox="1"/>
          <p:nvPr/>
        </p:nvSpPr>
        <p:spPr>
          <a:xfrm>
            <a:off x="9731479" y="575838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1" dirty="0">
                <a:solidFill>
                  <a:schemeClr val="tx2"/>
                </a:solidFill>
                <a:latin typeface="Calibri (corpo)"/>
                <a:ea typeface="Adobe Heiti Std R" panose="020B0400000000000000" pitchFamily="34" charset="-128"/>
              </a:rPr>
              <a:t>(61) 2107-0800</a:t>
            </a:r>
          </a:p>
        </p:txBody>
      </p:sp>
      <p:grpSp>
        <p:nvGrpSpPr>
          <p:cNvPr id="279" name="Group 4">
            <a:extLst>
              <a:ext uri="{FF2B5EF4-FFF2-40B4-BE49-F238E27FC236}">
                <a16:creationId xmlns:a16="http://schemas.microsoft.com/office/drawing/2014/main" id="{715B99E3-5B37-4D4A-9609-C12EA7CA9F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8186" y="5041247"/>
            <a:ext cx="1938205" cy="548164"/>
            <a:chOff x="3106" y="3483"/>
            <a:chExt cx="1333" cy="3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80" name="Freeform 5">
              <a:extLst>
                <a:ext uri="{FF2B5EF4-FFF2-40B4-BE49-F238E27FC236}">
                  <a16:creationId xmlns:a16="http://schemas.microsoft.com/office/drawing/2014/main" id="{CC60E18D-C59C-4AD0-86E3-E48D5E8BF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483"/>
              <a:ext cx="399" cy="361"/>
            </a:xfrm>
            <a:custGeom>
              <a:avLst/>
              <a:gdLst>
                <a:gd name="T0" fmla="*/ 153 w 168"/>
                <a:gd name="T1" fmla="*/ 27 h 150"/>
                <a:gd name="T2" fmla="*/ 104 w 168"/>
                <a:gd name="T3" fmla="*/ 2 h 150"/>
                <a:gd name="T4" fmla="*/ 66 w 168"/>
                <a:gd name="T5" fmla="*/ 4 h 150"/>
                <a:gd name="T6" fmla="*/ 65 w 168"/>
                <a:gd name="T7" fmla="*/ 4 h 150"/>
                <a:gd name="T8" fmla="*/ 3 w 168"/>
                <a:gd name="T9" fmla="*/ 78 h 150"/>
                <a:gd name="T10" fmla="*/ 3 w 168"/>
                <a:gd name="T11" fmla="*/ 78 h 150"/>
                <a:gd name="T12" fmla="*/ 3 w 168"/>
                <a:gd name="T13" fmla="*/ 78 h 150"/>
                <a:gd name="T14" fmla="*/ 38 w 168"/>
                <a:gd name="T15" fmla="*/ 127 h 150"/>
                <a:gd name="T16" fmla="*/ 43 w 168"/>
                <a:gd name="T17" fmla="*/ 128 h 150"/>
                <a:gd name="T18" fmla="*/ 43 w 168"/>
                <a:gd name="T19" fmla="*/ 128 h 150"/>
                <a:gd name="T20" fmla="*/ 50 w 168"/>
                <a:gd name="T21" fmla="*/ 133 h 150"/>
                <a:gd name="T22" fmla="*/ 43 w 168"/>
                <a:gd name="T23" fmla="*/ 117 h 150"/>
                <a:gd name="T24" fmla="*/ 16 w 168"/>
                <a:gd name="T25" fmla="*/ 82 h 150"/>
                <a:gd name="T26" fmla="*/ 16 w 168"/>
                <a:gd name="T27" fmla="*/ 82 h 150"/>
                <a:gd name="T28" fmla="*/ 16 w 168"/>
                <a:gd name="T29" fmla="*/ 75 h 150"/>
                <a:gd name="T30" fmla="*/ 63 w 168"/>
                <a:gd name="T31" fmla="*/ 19 h 150"/>
                <a:gd name="T32" fmla="*/ 63 w 168"/>
                <a:gd name="T33" fmla="*/ 18 h 150"/>
                <a:gd name="T34" fmla="*/ 92 w 168"/>
                <a:gd name="T35" fmla="*/ 12 h 150"/>
                <a:gd name="T36" fmla="*/ 132 w 168"/>
                <a:gd name="T37" fmla="*/ 26 h 150"/>
                <a:gd name="T38" fmla="*/ 146 w 168"/>
                <a:gd name="T39" fmla="*/ 53 h 150"/>
                <a:gd name="T40" fmla="*/ 123 w 168"/>
                <a:gd name="T41" fmla="*/ 84 h 150"/>
                <a:gd name="T42" fmla="*/ 64 w 168"/>
                <a:gd name="T43" fmla="*/ 119 h 150"/>
                <a:gd name="T44" fmla="*/ 51 w 168"/>
                <a:gd name="T45" fmla="*/ 138 h 150"/>
                <a:gd name="T46" fmla="*/ 50 w 168"/>
                <a:gd name="T47" fmla="*/ 150 h 150"/>
                <a:gd name="T48" fmla="*/ 70 w 168"/>
                <a:gd name="T49" fmla="*/ 129 h 150"/>
                <a:gd name="T50" fmla="*/ 130 w 168"/>
                <a:gd name="T51" fmla="*/ 100 h 150"/>
                <a:gd name="T52" fmla="*/ 130 w 168"/>
                <a:gd name="T53" fmla="*/ 100 h 150"/>
                <a:gd name="T54" fmla="*/ 166 w 168"/>
                <a:gd name="T55" fmla="*/ 64 h 150"/>
                <a:gd name="T56" fmla="*/ 153 w 168"/>
                <a:gd name="T57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8" h="150">
                  <a:moveTo>
                    <a:pt x="153" y="27"/>
                  </a:moveTo>
                  <a:cubicBezTo>
                    <a:pt x="140" y="14"/>
                    <a:pt x="123" y="5"/>
                    <a:pt x="104" y="2"/>
                  </a:cubicBezTo>
                  <a:cubicBezTo>
                    <a:pt x="91" y="0"/>
                    <a:pt x="78" y="1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34" y="14"/>
                    <a:pt x="8" y="4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102"/>
                    <a:pt x="15" y="124"/>
                    <a:pt x="38" y="127"/>
                  </a:cubicBezTo>
                  <a:cubicBezTo>
                    <a:pt x="40" y="127"/>
                    <a:pt x="41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7" y="128"/>
                    <a:pt x="49" y="130"/>
                    <a:pt x="50" y="133"/>
                  </a:cubicBezTo>
                  <a:cubicBezTo>
                    <a:pt x="52" y="126"/>
                    <a:pt x="53" y="117"/>
                    <a:pt x="43" y="117"/>
                  </a:cubicBezTo>
                  <a:cubicBezTo>
                    <a:pt x="28" y="116"/>
                    <a:pt x="16" y="100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3" y="46"/>
                    <a:pt x="39" y="30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72" y="14"/>
                    <a:pt x="82" y="12"/>
                    <a:pt x="92" y="12"/>
                  </a:cubicBezTo>
                  <a:cubicBezTo>
                    <a:pt x="107" y="12"/>
                    <a:pt x="121" y="17"/>
                    <a:pt x="132" y="26"/>
                  </a:cubicBezTo>
                  <a:cubicBezTo>
                    <a:pt x="141" y="32"/>
                    <a:pt x="146" y="42"/>
                    <a:pt x="146" y="53"/>
                  </a:cubicBezTo>
                  <a:cubicBezTo>
                    <a:pt x="146" y="68"/>
                    <a:pt x="136" y="80"/>
                    <a:pt x="123" y="84"/>
                  </a:cubicBezTo>
                  <a:cubicBezTo>
                    <a:pt x="123" y="84"/>
                    <a:pt x="74" y="99"/>
                    <a:pt x="64" y="119"/>
                  </a:cubicBezTo>
                  <a:cubicBezTo>
                    <a:pt x="60" y="126"/>
                    <a:pt x="59" y="132"/>
                    <a:pt x="51" y="138"/>
                  </a:cubicBezTo>
                  <a:cubicBezTo>
                    <a:pt x="52" y="144"/>
                    <a:pt x="50" y="150"/>
                    <a:pt x="50" y="150"/>
                  </a:cubicBezTo>
                  <a:cubicBezTo>
                    <a:pt x="61" y="146"/>
                    <a:pt x="63" y="139"/>
                    <a:pt x="70" y="129"/>
                  </a:cubicBezTo>
                  <a:cubicBezTo>
                    <a:pt x="86" y="106"/>
                    <a:pt x="130" y="100"/>
                    <a:pt x="130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48" y="97"/>
                    <a:pt x="163" y="83"/>
                    <a:pt x="166" y="64"/>
                  </a:cubicBezTo>
                  <a:cubicBezTo>
                    <a:pt x="168" y="50"/>
                    <a:pt x="163" y="36"/>
                    <a:pt x="153" y="27"/>
                  </a:cubicBezTo>
                </a:path>
              </a:pathLst>
            </a:custGeom>
            <a:solidFill>
              <a:srgbClr val="B72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1" name="Freeform 6">
              <a:extLst>
                <a:ext uri="{FF2B5EF4-FFF2-40B4-BE49-F238E27FC236}">
                  <a16:creationId xmlns:a16="http://schemas.microsoft.com/office/drawing/2014/main" id="{3A93E945-9BA4-426B-ADE7-0D625EF34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3567"/>
              <a:ext cx="159" cy="161"/>
            </a:xfrm>
            <a:custGeom>
              <a:avLst/>
              <a:gdLst>
                <a:gd name="T0" fmla="*/ 45 w 67"/>
                <a:gd name="T1" fmla="*/ 45 h 67"/>
                <a:gd name="T2" fmla="*/ 22 w 67"/>
                <a:gd name="T3" fmla="*/ 45 h 67"/>
                <a:gd name="T4" fmla="*/ 22 w 67"/>
                <a:gd name="T5" fmla="*/ 21 h 67"/>
                <a:gd name="T6" fmla="*/ 45 w 67"/>
                <a:gd name="T7" fmla="*/ 21 h 67"/>
                <a:gd name="T8" fmla="*/ 45 w 67"/>
                <a:gd name="T9" fmla="*/ 45 h 67"/>
                <a:gd name="T10" fmla="*/ 51 w 67"/>
                <a:gd name="T11" fmla="*/ 9 h 67"/>
                <a:gd name="T12" fmla="*/ 9 w 67"/>
                <a:gd name="T13" fmla="*/ 16 h 67"/>
                <a:gd name="T14" fmla="*/ 16 w 67"/>
                <a:gd name="T15" fmla="*/ 57 h 67"/>
                <a:gd name="T16" fmla="*/ 58 w 67"/>
                <a:gd name="T17" fmla="*/ 50 h 67"/>
                <a:gd name="T18" fmla="*/ 51 w 67"/>
                <a:gd name="T19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45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45" y="21"/>
                    <a:pt x="45" y="21"/>
                    <a:pt x="45" y="21"/>
                  </a:cubicBezTo>
                  <a:lnTo>
                    <a:pt x="45" y="45"/>
                  </a:lnTo>
                  <a:close/>
                  <a:moveTo>
                    <a:pt x="51" y="9"/>
                  </a:moveTo>
                  <a:cubicBezTo>
                    <a:pt x="37" y="0"/>
                    <a:pt x="19" y="3"/>
                    <a:pt x="9" y="16"/>
                  </a:cubicBezTo>
                  <a:cubicBezTo>
                    <a:pt x="0" y="29"/>
                    <a:pt x="3" y="48"/>
                    <a:pt x="16" y="57"/>
                  </a:cubicBezTo>
                  <a:cubicBezTo>
                    <a:pt x="30" y="67"/>
                    <a:pt x="48" y="64"/>
                    <a:pt x="58" y="50"/>
                  </a:cubicBezTo>
                  <a:cubicBezTo>
                    <a:pt x="67" y="37"/>
                    <a:pt x="64" y="19"/>
                    <a:pt x="5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2" name="Freeform 7">
              <a:extLst>
                <a:ext uri="{FF2B5EF4-FFF2-40B4-BE49-F238E27FC236}">
                  <a16:creationId xmlns:a16="http://schemas.microsoft.com/office/drawing/2014/main" id="{A523C8EC-3AED-4AF4-9539-F14F2CE0B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0" y="3781"/>
              <a:ext cx="57" cy="79"/>
            </a:xfrm>
            <a:custGeom>
              <a:avLst/>
              <a:gdLst>
                <a:gd name="T0" fmla="*/ 12 w 24"/>
                <a:gd name="T1" fmla="*/ 3 h 33"/>
                <a:gd name="T2" fmla="*/ 5 w 24"/>
                <a:gd name="T3" fmla="*/ 6 h 33"/>
                <a:gd name="T4" fmla="*/ 2 w 24"/>
                <a:gd name="T5" fmla="*/ 12 h 33"/>
                <a:gd name="T6" fmla="*/ 4 w 24"/>
                <a:gd name="T7" fmla="*/ 17 h 33"/>
                <a:gd name="T8" fmla="*/ 7 w 24"/>
                <a:gd name="T9" fmla="*/ 21 h 33"/>
                <a:gd name="T10" fmla="*/ 12 w 24"/>
                <a:gd name="T11" fmla="*/ 22 h 33"/>
                <a:gd name="T12" fmla="*/ 16 w 24"/>
                <a:gd name="T13" fmla="*/ 21 h 33"/>
                <a:gd name="T14" fmla="*/ 20 w 24"/>
                <a:gd name="T15" fmla="*/ 17 h 33"/>
                <a:gd name="T16" fmla="*/ 21 w 24"/>
                <a:gd name="T17" fmla="*/ 12 h 33"/>
                <a:gd name="T18" fmla="*/ 20 w 24"/>
                <a:gd name="T19" fmla="*/ 8 h 33"/>
                <a:gd name="T20" fmla="*/ 16 w 24"/>
                <a:gd name="T21" fmla="*/ 4 h 33"/>
                <a:gd name="T22" fmla="*/ 12 w 24"/>
                <a:gd name="T23" fmla="*/ 3 h 33"/>
                <a:gd name="T24" fmla="*/ 0 w 24"/>
                <a:gd name="T25" fmla="*/ 1 h 33"/>
                <a:gd name="T26" fmla="*/ 3 w 24"/>
                <a:gd name="T27" fmla="*/ 1 h 33"/>
                <a:gd name="T28" fmla="*/ 3 w 24"/>
                <a:gd name="T29" fmla="*/ 5 h 33"/>
                <a:gd name="T30" fmla="*/ 7 w 24"/>
                <a:gd name="T31" fmla="*/ 1 h 33"/>
                <a:gd name="T32" fmla="*/ 12 w 24"/>
                <a:gd name="T33" fmla="*/ 0 h 33"/>
                <a:gd name="T34" fmla="*/ 20 w 24"/>
                <a:gd name="T35" fmla="*/ 4 h 33"/>
                <a:gd name="T36" fmla="*/ 24 w 24"/>
                <a:gd name="T37" fmla="*/ 12 h 33"/>
                <a:gd name="T38" fmla="*/ 20 w 24"/>
                <a:gd name="T39" fmla="*/ 21 h 33"/>
                <a:gd name="T40" fmla="*/ 12 w 24"/>
                <a:gd name="T41" fmla="*/ 25 h 33"/>
                <a:gd name="T42" fmla="*/ 7 w 24"/>
                <a:gd name="T43" fmla="*/ 23 h 33"/>
                <a:gd name="T44" fmla="*/ 3 w 24"/>
                <a:gd name="T45" fmla="*/ 20 h 33"/>
                <a:gd name="T46" fmla="*/ 3 w 24"/>
                <a:gd name="T47" fmla="*/ 33 h 33"/>
                <a:gd name="T48" fmla="*/ 0 w 24"/>
                <a:gd name="T49" fmla="*/ 33 h 33"/>
                <a:gd name="T50" fmla="*/ 0 w 24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33">
                  <a:moveTo>
                    <a:pt x="12" y="3"/>
                  </a:moveTo>
                  <a:cubicBezTo>
                    <a:pt x="9" y="3"/>
                    <a:pt x="7" y="4"/>
                    <a:pt x="5" y="6"/>
                  </a:cubicBezTo>
                  <a:cubicBezTo>
                    <a:pt x="3" y="7"/>
                    <a:pt x="2" y="10"/>
                    <a:pt x="2" y="12"/>
                  </a:cubicBezTo>
                  <a:cubicBezTo>
                    <a:pt x="2" y="14"/>
                    <a:pt x="3" y="16"/>
                    <a:pt x="4" y="17"/>
                  </a:cubicBezTo>
                  <a:cubicBezTo>
                    <a:pt x="4" y="19"/>
                    <a:pt x="5" y="20"/>
                    <a:pt x="7" y="21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8" y="20"/>
                    <a:pt x="19" y="19"/>
                    <a:pt x="20" y="17"/>
                  </a:cubicBezTo>
                  <a:cubicBezTo>
                    <a:pt x="20" y="16"/>
                    <a:pt x="21" y="14"/>
                    <a:pt x="21" y="12"/>
                  </a:cubicBezTo>
                  <a:cubicBezTo>
                    <a:pt x="21" y="11"/>
                    <a:pt x="20" y="9"/>
                    <a:pt x="20" y="8"/>
                  </a:cubicBezTo>
                  <a:cubicBezTo>
                    <a:pt x="19" y="6"/>
                    <a:pt x="18" y="5"/>
                    <a:pt x="16" y="4"/>
                  </a:cubicBezTo>
                  <a:cubicBezTo>
                    <a:pt x="15" y="3"/>
                    <a:pt x="13" y="3"/>
                    <a:pt x="12" y="3"/>
                  </a:cubicBezTo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5" y="0"/>
                    <a:pt x="18" y="1"/>
                    <a:pt x="20" y="4"/>
                  </a:cubicBezTo>
                  <a:cubicBezTo>
                    <a:pt x="23" y="6"/>
                    <a:pt x="24" y="9"/>
                    <a:pt x="24" y="12"/>
                  </a:cubicBezTo>
                  <a:cubicBezTo>
                    <a:pt x="24" y="16"/>
                    <a:pt x="23" y="19"/>
                    <a:pt x="20" y="21"/>
                  </a:cubicBezTo>
                  <a:cubicBezTo>
                    <a:pt x="18" y="23"/>
                    <a:pt x="15" y="25"/>
                    <a:pt x="12" y="25"/>
                  </a:cubicBezTo>
                  <a:cubicBezTo>
                    <a:pt x="10" y="25"/>
                    <a:pt x="8" y="24"/>
                    <a:pt x="7" y="23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3" name="Freeform 8">
              <a:extLst>
                <a:ext uri="{FF2B5EF4-FFF2-40B4-BE49-F238E27FC236}">
                  <a16:creationId xmlns:a16="http://schemas.microsoft.com/office/drawing/2014/main" id="{A0BE1113-1E82-4A26-A7A4-FD77E6E60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" y="3781"/>
              <a:ext cx="57" cy="60"/>
            </a:xfrm>
            <a:custGeom>
              <a:avLst/>
              <a:gdLst>
                <a:gd name="T0" fmla="*/ 20 w 24"/>
                <a:gd name="T1" fmla="*/ 10 h 25"/>
                <a:gd name="T2" fmla="*/ 19 w 24"/>
                <a:gd name="T3" fmla="*/ 6 h 25"/>
                <a:gd name="T4" fmla="*/ 16 w 24"/>
                <a:gd name="T5" fmla="*/ 4 h 25"/>
                <a:gd name="T6" fmla="*/ 12 w 24"/>
                <a:gd name="T7" fmla="*/ 3 h 25"/>
                <a:gd name="T8" fmla="*/ 6 w 24"/>
                <a:gd name="T9" fmla="*/ 5 h 25"/>
                <a:gd name="T10" fmla="*/ 3 w 24"/>
                <a:gd name="T11" fmla="*/ 10 h 25"/>
                <a:gd name="T12" fmla="*/ 20 w 24"/>
                <a:gd name="T13" fmla="*/ 10 h 25"/>
                <a:gd name="T14" fmla="*/ 20 w 24"/>
                <a:gd name="T15" fmla="*/ 16 h 25"/>
                <a:gd name="T16" fmla="*/ 23 w 24"/>
                <a:gd name="T17" fmla="*/ 18 h 25"/>
                <a:gd name="T18" fmla="*/ 20 w 24"/>
                <a:gd name="T19" fmla="*/ 22 h 25"/>
                <a:gd name="T20" fmla="*/ 16 w 24"/>
                <a:gd name="T21" fmla="*/ 24 h 25"/>
                <a:gd name="T22" fmla="*/ 12 w 24"/>
                <a:gd name="T23" fmla="*/ 25 h 25"/>
                <a:gd name="T24" fmla="*/ 3 w 24"/>
                <a:gd name="T25" fmla="*/ 21 h 25"/>
                <a:gd name="T26" fmla="*/ 0 w 24"/>
                <a:gd name="T27" fmla="*/ 12 h 25"/>
                <a:gd name="T28" fmla="*/ 2 w 24"/>
                <a:gd name="T29" fmla="*/ 4 h 25"/>
                <a:gd name="T30" fmla="*/ 12 w 24"/>
                <a:gd name="T31" fmla="*/ 0 h 25"/>
                <a:gd name="T32" fmla="*/ 21 w 24"/>
                <a:gd name="T33" fmla="*/ 5 h 25"/>
                <a:gd name="T34" fmla="*/ 24 w 24"/>
                <a:gd name="T35" fmla="*/ 13 h 25"/>
                <a:gd name="T36" fmla="*/ 3 w 24"/>
                <a:gd name="T37" fmla="*/ 13 h 25"/>
                <a:gd name="T38" fmla="*/ 5 w 24"/>
                <a:gd name="T39" fmla="*/ 19 h 25"/>
                <a:gd name="T40" fmla="*/ 11 w 24"/>
                <a:gd name="T41" fmla="*/ 22 h 25"/>
                <a:gd name="T42" fmla="*/ 15 w 24"/>
                <a:gd name="T43" fmla="*/ 21 h 25"/>
                <a:gd name="T44" fmla="*/ 18 w 24"/>
                <a:gd name="T45" fmla="*/ 20 h 25"/>
                <a:gd name="T46" fmla="*/ 20 w 24"/>
                <a:gd name="T4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5">
                  <a:moveTo>
                    <a:pt x="20" y="10"/>
                  </a:moveTo>
                  <a:cubicBezTo>
                    <a:pt x="20" y="8"/>
                    <a:pt x="19" y="7"/>
                    <a:pt x="19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9" y="3"/>
                    <a:pt x="7" y="4"/>
                    <a:pt x="6" y="5"/>
                  </a:cubicBezTo>
                  <a:cubicBezTo>
                    <a:pt x="4" y="6"/>
                    <a:pt x="4" y="8"/>
                    <a:pt x="3" y="10"/>
                  </a:cubicBezTo>
                  <a:lnTo>
                    <a:pt x="20" y="10"/>
                  </a:lnTo>
                  <a:close/>
                  <a:moveTo>
                    <a:pt x="20" y="16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9"/>
                    <a:pt x="21" y="21"/>
                    <a:pt x="20" y="22"/>
                  </a:cubicBezTo>
                  <a:cubicBezTo>
                    <a:pt x="19" y="23"/>
                    <a:pt x="18" y="23"/>
                    <a:pt x="16" y="24"/>
                  </a:cubicBezTo>
                  <a:cubicBezTo>
                    <a:pt x="15" y="24"/>
                    <a:pt x="13" y="25"/>
                    <a:pt x="12" y="25"/>
                  </a:cubicBezTo>
                  <a:cubicBezTo>
                    <a:pt x="8" y="25"/>
                    <a:pt x="5" y="23"/>
                    <a:pt x="3" y="21"/>
                  </a:cubicBezTo>
                  <a:cubicBezTo>
                    <a:pt x="1" y="18"/>
                    <a:pt x="0" y="16"/>
                    <a:pt x="0" y="12"/>
                  </a:cubicBezTo>
                  <a:cubicBezTo>
                    <a:pt x="0" y="9"/>
                    <a:pt x="0" y="7"/>
                    <a:pt x="2" y="4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6" y="0"/>
                    <a:pt x="19" y="1"/>
                    <a:pt x="21" y="5"/>
                  </a:cubicBezTo>
                  <a:cubicBezTo>
                    <a:pt x="23" y="7"/>
                    <a:pt x="24" y="9"/>
                    <a:pt x="2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5"/>
                    <a:pt x="4" y="17"/>
                    <a:pt x="5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3" y="22"/>
                    <a:pt x="14" y="22"/>
                    <a:pt x="15" y="21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19" y="19"/>
                    <a:pt x="19" y="18"/>
                    <a:pt x="20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4" name="Freeform 9">
              <a:extLst>
                <a:ext uri="{FF2B5EF4-FFF2-40B4-BE49-F238E27FC236}">
                  <a16:creationId xmlns:a16="http://schemas.microsoft.com/office/drawing/2014/main" id="{B84D323A-7323-4767-B1E2-B65BD3521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3781"/>
              <a:ext cx="34" cy="60"/>
            </a:xfrm>
            <a:custGeom>
              <a:avLst/>
              <a:gdLst>
                <a:gd name="T0" fmla="*/ 14 w 14"/>
                <a:gd name="T1" fmla="*/ 3 h 25"/>
                <a:gd name="T2" fmla="*/ 12 w 14"/>
                <a:gd name="T3" fmla="*/ 5 h 25"/>
                <a:gd name="T4" fmla="*/ 7 w 14"/>
                <a:gd name="T5" fmla="*/ 3 h 25"/>
                <a:gd name="T6" fmla="*/ 4 w 14"/>
                <a:gd name="T7" fmla="*/ 4 h 25"/>
                <a:gd name="T8" fmla="*/ 3 w 14"/>
                <a:gd name="T9" fmla="*/ 6 h 25"/>
                <a:gd name="T10" fmla="*/ 4 w 14"/>
                <a:gd name="T11" fmla="*/ 8 h 25"/>
                <a:gd name="T12" fmla="*/ 8 w 14"/>
                <a:gd name="T13" fmla="*/ 11 h 25"/>
                <a:gd name="T14" fmla="*/ 12 w 14"/>
                <a:gd name="T15" fmla="*/ 14 h 25"/>
                <a:gd name="T16" fmla="*/ 14 w 14"/>
                <a:gd name="T17" fmla="*/ 18 h 25"/>
                <a:gd name="T18" fmla="*/ 12 w 14"/>
                <a:gd name="T19" fmla="*/ 23 h 25"/>
                <a:gd name="T20" fmla="*/ 6 w 14"/>
                <a:gd name="T21" fmla="*/ 25 h 25"/>
                <a:gd name="T22" fmla="*/ 3 w 14"/>
                <a:gd name="T23" fmla="*/ 24 h 25"/>
                <a:gd name="T24" fmla="*/ 0 w 14"/>
                <a:gd name="T25" fmla="*/ 21 h 25"/>
                <a:gd name="T26" fmla="*/ 1 w 14"/>
                <a:gd name="T27" fmla="*/ 19 h 25"/>
                <a:gd name="T28" fmla="*/ 6 w 14"/>
                <a:gd name="T29" fmla="*/ 22 h 25"/>
                <a:gd name="T30" fmla="*/ 9 w 14"/>
                <a:gd name="T31" fmla="*/ 21 h 25"/>
                <a:gd name="T32" fmla="*/ 11 w 14"/>
                <a:gd name="T33" fmla="*/ 18 h 25"/>
                <a:gd name="T34" fmla="*/ 10 w 14"/>
                <a:gd name="T35" fmla="*/ 16 h 25"/>
                <a:gd name="T36" fmla="*/ 6 w 14"/>
                <a:gd name="T37" fmla="*/ 13 h 25"/>
                <a:gd name="T38" fmla="*/ 2 w 14"/>
                <a:gd name="T39" fmla="*/ 10 h 25"/>
                <a:gd name="T40" fmla="*/ 1 w 14"/>
                <a:gd name="T41" fmla="*/ 6 h 25"/>
                <a:gd name="T42" fmla="*/ 2 w 14"/>
                <a:gd name="T43" fmla="*/ 2 h 25"/>
                <a:gd name="T44" fmla="*/ 7 w 14"/>
                <a:gd name="T45" fmla="*/ 0 h 25"/>
                <a:gd name="T46" fmla="*/ 14 w 14"/>
                <a:gd name="T4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5">
                  <a:moveTo>
                    <a:pt x="14" y="3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0" y="4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5" y="9"/>
                    <a:pt x="6" y="10"/>
                    <a:pt x="8" y="11"/>
                  </a:cubicBezTo>
                  <a:cubicBezTo>
                    <a:pt x="10" y="12"/>
                    <a:pt x="12" y="13"/>
                    <a:pt x="12" y="14"/>
                  </a:cubicBezTo>
                  <a:cubicBezTo>
                    <a:pt x="13" y="15"/>
                    <a:pt x="14" y="16"/>
                    <a:pt x="14" y="18"/>
                  </a:cubicBezTo>
                  <a:cubicBezTo>
                    <a:pt x="14" y="20"/>
                    <a:pt x="13" y="21"/>
                    <a:pt x="12" y="23"/>
                  </a:cubicBezTo>
                  <a:cubicBezTo>
                    <a:pt x="10" y="24"/>
                    <a:pt x="8" y="25"/>
                    <a:pt x="6" y="25"/>
                  </a:cubicBezTo>
                  <a:cubicBezTo>
                    <a:pt x="5" y="25"/>
                    <a:pt x="4" y="24"/>
                    <a:pt x="3" y="24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10" y="20"/>
                    <a:pt x="11" y="19"/>
                    <a:pt x="11" y="18"/>
                  </a:cubicBezTo>
                  <a:cubicBezTo>
                    <a:pt x="11" y="17"/>
                    <a:pt x="10" y="16"/>
                    <a:pt x="10" y="16"/>
                  </a:cubicBezTo>
                  <a:cubicBezTo>
                    <a:pt x="9" y="15"/>
                    <a:pt x="8" y="14"/>
                    <a:pt x="6" y="13"/>
                  </a:cubicBezTo>
                  <a:cubicBezTo>
                    <a:pt x="4" y="12"/>
                    <a:pt x="2" y="11"/>
                    <a:pt x="2" y="10"/>
                  </a:cubicBezTo>
                  <a:cubicBezTo>
                    <a:pt x="1" y="9"/>
                    <a:pt x="1" y="8"/>
                    <a:pt x="1" y="6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5" name="Freeform 10">
              <a:extLst>
                <a:ext uri="{FF2B5EF4-FFF2-40B4-BE49-F238E27FC236}">
                  <a16:creationId xmlns:a16="http://schemas.microsoft.com/office/drawing/2014/main" id="{F4258D08-CAB8-4A41-A565-C858944F4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3" y="3781"/>
              <a:ext cx="59" cy="79"/>
            </a:xfrm>
            <a:custGeom>
              <a:avLst/>
              <a:gdLst>
                <a:gd name="T0" fmla="*/ 13 w 25"/>
                <a:gd name="T1" fmla="*/ 3 h 33"/>
                <a:gd name="T2" fmla="*/ 8 w 25"/>
                <a:gd name="T3" fmla="*/ 4 h 33"/>
                <a:gd name="T4" fmla="*/ 5 w 25"/>
                <a:gd name="T5" fmla="*/ 8 h 33"/>
                <a:gd name="T6" fmla="*/ 3 w 25"/>
                <a:gd name="T7" fmla="*/ 12 h 33"/>
                <a:gd name="T8" fmla="*/ 5 w 25"/>
                <a:gd name="T9" fmla="*/ 17 h 33"/>
                <a:gd name="T10" fmla="*/ 8 w 25"/>
                <a:gd name="T11" fmla="*/ 21 h 33"/>
                <a:gd name="T12" fmla="*/ 13 w 25"/>
                <a:gd name="T13" fmla="*/ 22 h 33"/>
                <a:gd name="T14" fmla="*/ 17 w 25"/>
                <a:gd name="T15" fmla="*/ 21 h 33"/>
                <a:gd name="T16" fmla="*/ 21 w 25"/>
                <a:gd name="T17" fmla="*/ 17 h 33"/>
                <a:gd name="T18" fmla="*/ 22 w 25"/>
                <a:gd name="T19" fmla="*/ 12 h 33"/>
                <a:gd name="T20" fmla="*/ 19 w 25"/>
                <a:gd name="T21" fmla="*/ 6 h 33"/>
                <a:gd name="T22" fmla="*/ 13 w 25"/>
                <a:gd name="T23" fmla="*/ 3 h 33"/>
                <a:gd name="T24" fmla="*/ 25 w 25"/>
                <a:gd name="T25" fmla="*/ 1 h 33"/>
                <a:gd name="T26" fmla="*/ 25 w 25"/>
                <a:gd name="T27" fmla="*/ 33 h 33"/>
                <a:gd name="T28" fmla="*/ 22 w 25"/>
                <a:gd name="T29" fmla="*/ 33 h 33"/>
                <a:gd name="T30" fmla="*/ 22 w 25"/>
                <a:gd name="T31" fmla="*/ 20 h 33"/>
                <a:gd name="T32" fmla="*/ 17 w 25"/>
                <a:gd name="T33" fmla="*/ 23 h 33"/>
                <a:gd name="T34" fmla="*/ 12 w 25"/>
                <a:gd name="T35" fmla="*/ 25 h 33"/>
                <a:gd name="T36" fmla="*/ 4 w 25"/>
                <a:gd name="T37" fmla="*/ 21 h 33"/>
                <a:gd name="T38" fmla="*/ 0 w 25"/>
                <a:gd name="T39" fmla="*/ 12 h 33"/>
                <a:gd name="T40" fmla="*/ 4 w 25"/>
                <a:gd name="T41" fmla="*/ 4 h 33"/>
                <a:gd name="T42" fmla="*/ 12 w 25"/>
                <a:gd name="T43" fmla="*/ 0 h 33"/>
                <a:gd name="T44" fmla="*/ 18 w 25"/>
                <a:gd name="T45" fmla="*/ 1 h 33"/>
                <a:gd name="T46" fmla="*/ 22 w 25"/>
                <a:gd name="T47" fmla="*/ 5 h 33"/>
                <a:gd name="T48" fmla="*/ 22 w 25"/>
                <a:gd name="T49" fmla="*/ 1 h 33"/>
                <a:gd name="T50" fmla="*/ 25 w 25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33">
                  <a:moveTo>
                    <a:pt x="13" y="3"/>
                  </a:moveTo>
                  <a:cubicBezTo>
                    <a:pt x="11" y="3"/>
                    <a:pt x="9" y="3"/>
                    <a:pt x="8" y="4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4" y="9"/>
                    <a:pt x="3" y="11"/>
                    <a:pt x="3" y="12"/>
                  </a:cubicBezTo>
                  <a:cubicBezTo>
                    <a:pt x="3" y="14"/>
                    <a:pt x="4" y="16"/>
                    <a:pt x="5" y="17"/>
                  </a:cubicBezTo>
                  <a:cubicBezTo>
                    <a:pt x="5" y="19"/>
                    <a:pt x="7" y="20"/>
                    <a:pt x="8" y="21"/>
                  </a:cubicBezTo>
                  <a:cubicBezTo>
                    <a:pt x="9" y="21"/>
                    <a:pt x="11" y="22"/>
                    <a:pt x="13" y="22"/>
                  </a:cubicBezTo>
                  <a:cubicBezTo>
                    <a:pt x="14" y="22"/>
                    <a:pt x="16" y="21"/>
                    <a:pt x="17" y="21"/>
                  </a:cubicBezTo>
                  <a:cubicBezTo>
                    <a:pt x="19" y="20"/>
                    <a:pt x="20" y="19"/>
                    <a:pt x="21" y="17"/>
                  </a:cubicBezTo>
                  <a:cubicBezTo>
                    <a:pt x="21" y="16"/>
                    <a:pt x="22" y="14"/>
                    <a:pt x="22" y="12"/>
                  </a:cubicBezTo>
                  <a:cubicBezTo>
                    <a:pt x="22" y="10"/>
                    <a:pt x="21" y="7"/>
                    <a:pt x="19" y="6"/>
                  </a:cubicBezTo>
                  <a:cubicBezTo>
                    <a:pt x="17" y="4"/>
                    <a:pt x="15" y="3"/>
                    <a:pt x="13" y="3"/>
                  </a:cubicBezTo>
                  <a:moveTo>
                    <a:pt x="25" y="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2"/>
                    <a:pt x="19" y="23"/>
                    <a:pt x="17" y="23"/>
                  </a:cubicBezTo>
                  <a:cubicBezTo>
                    <a:pt x="16" y="24"/>
                    <a:pt x="14" y="25"/>
                    <a:pt x="12" y="25"/>
                  </a:cubicBezTo>
                  <a:cubicBezTo>
                    <a:pt x="9" y="25"/>
                    <a:pt x="6" y="23"/>
                    <a:pt x="4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9" y="2"/>
                    <a:pt x="20" y="3"/>
                    <a:pt x="22" y="5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6" name="Freeform 11">
              <a:extLst>
                <a:ext uri="{FF2B5EF4-FFF2-40B4-BE49-F238E27FC236}">
                  <a16:creationId xmlns:a16="http://schemas.microsoft.com/office/drawing/2014/main" id="{849B824F-B116-4601-A376-C8C06DBF4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784"/>
              <a:ext cx="50" cy="57"/>
            </a:xfrm>
            <a:custGeom>
              <a:avLst/>
              <a:gdLst>
                <a:gd name="T0" fmla="*/ 0 w 21"/>
                <a:gd name="T1" fmla="*/ 0 h 24"/>
                <a:gd name="T2" fmla="*/ 3 w 21"/>
                <a:gd name="T3" fmla="*/ 0 h 24"/>
                <a:gd name="T4" fmla="*/ 3 w 21"/>
                <a:gd name="T5" fmla="*/ 11 h 24"/>
                <a:gd name="T6" fmla="*/ 4 w 21"/>
                <a:gd name="T7" fmla="*/ 16 h 24"/>
                <a:gd name="T8" fmla="*/ 6 w 21"/>
                <a:gd name="T9" fmla="*/ 19 h 24"/>
                <a:gd name="T10" fmla="*/ 10 w 21"/>
                <a:gd name="T11" fmla="*/ 21 h 24"/>
                <a:gd name="T12" fmla="*/ 15 w 21"/>
                <a:gd name="T13" fmla="*/ 19 h 24"/>
                <a:gd name="T14" fmla="*/ 17 w 21"/>
                <a:gd name="T15" fmla="*/ 16 h 24"/>
                <a:gd name="T16" fmla="*/ 18 w 21"/>
                <a:gd name="T17" fmla="*/ 11 h 24"/>
                <a:gd name="T18" fmla="*/ 18 w 21"/>
                <a:gd name="T19" fmla="*/ 0 h 24"/>
                <a:gd name="T20" fmla="*/ 21 w 21"/>
                <a:gd name="T21" fmla="*/ 0 h 24"/>
                <a:gd name="T22" fmla="*/ 21 w 21"/>
                <a:gd name="T23" fmla="*/ 11 h 24"/>
                <a:gd name="T24" fmla="*/ 20 w 21"/>
                <a:gd name="T25" fmla="*/ 18 h 24"/>
                <a:gd name="T26" fmla="*/ 16 w 21"/>
                <a:gd name="T27" fmla="*/ 22 h 24"/>
                <a:gd name="T28" fmla="*/ 10 w 21"/>
                <a:gd name="T29" fmla="*/ 24 h 24"/>
                <a:gd name="T30" fmla="*/ 5 w 21"/>
                <a:gd name="T31" fmla="*/ 22 h 24"/>
                <a:gd name="T32" fmla="*/ 1 w 21"/>
                <a:gd name="T33" fmla="*/ 18 h 24"/>
                <a:gd name="T34" fmla="*/ 0 w 21"/>
                <a:gd name="T35" fmla="*/ 11 h 24"/>
                <a:gd name="T36" fmla="*/ 0 w 21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4" y="17"/>
                    <a:pt x="5" y="19"/>
                    <a:pt x="6" y="19"/>
                  </a:cubicBezTo>
                  <a:cubicBezTo>
                    <a:pt x="7" y="20"/>
                    <a:pt x="9" y="21"/>
                    <a:pt x="10" y="21"/>
                  </a:cubicBezTo>
                  <a:cubicBezTo>
                    <a:pt x="12" y="21"/>
                    <a:pt x="14" y="20"/>
                    <a:pt x="15" y="19"/>
                  </a:cubicBezTo>
                  <a:cubicBezTo>
                    <a:pt x="16" y="19"/>
                    <a:pt x="17" y="18"/>
                    <a:pt x="17" y="16"/>
                  </a:cubicBezTo>
                  <a:cubicBezTo>
                    <a:pt x="17" y="15"/>
                    <a:pt x="18" y="13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4"/>
                    <a:pt x="20" y="17"/>
                    <a:pt x="20" y="18"/>
                  </a:cubicBezTo>
                  <a:cubicBezTo>
                    <a:pt x="19" y="20"/>
                    <a:pt x="18" y="21"/>
                    <a:pt x="16" y="22"/>
                  </a:cubicBezTo>
                  <a:cubicBezTo>
                    <a:pt x="15" y="23"/>
                    <a:pt x="13" y="24"/>
                    <a:pt x="10" y="24"/>
                  </a:cubicBezTo>
                  <a:cubicBezTo>
                    <a:pt x="8" y="24"/>
                    <a:pt x="6" y="23"/>
                    <a:pt x="5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7"/>
                    <a:pt x="0" y="14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7" name="Rectangle 12">
              <a:extLst>
                <a:ext uri="{FF2B5EF4-FFF2-40B4-BE49-F238E27FC236}">
                  <a16:creationId xmlns:a16="http://schemas.microsoft.com/office/drawing/2014/main" id="{E4F2CE24-616F-4976-94F6-AB6B1FC29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3784"/>
              <a:ext cx="7" cy="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8" name="Freeform 13">
              <a:extLst>
                <a:ext uri="{FF2B5EF4-FFF2-40B4-BE49-F238E27FC236}">
                  <a16:creationId xmlns:a16="http://schemas.microsoft.com/office/drawing/2014/main" id="{10035883-AD79-41BD-96A3-749CC9BE2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3781"/>
              <a:ext cx="34" cy="60"/>
            </a:xfrm>
            <a:custGeom>
              <a:avLst/>
              <a:gdLst>
                <a:gd name="T0" fmla="*/ 14 w 14"/>
                <a:gd name="T1" fmla="*/ 3 h 25"/>
                <a:gd name="T2" fmla="*/ 12 w 14"/>
                <a:gd name="T3" fmla="*/ 5 h 25"/>
                <a:gd name="T4" fmla="*/ 7 w 14"/>
                <a:gd name="T5" fmla="*/ 3 h 25"/>
                <a:gd name="T6" fmla="*/ 5 w 14"/>
                <a:gd name="T7" fmla="*/ 4 h 25"/>
                <a:gd name="T8" fmla="*/ 4 w 14"/>
                <a:gd name="T9" fmla="*/ 6 h 25"/>
                <a:gd name="T10" fmla="*/ 5 w 14"/>
                <a:gd name="T11" fmla="*/ 8 h 25"/>
                <a:gd name="T12" fmla="*/ 8 w 14"/>
                <a:gd name="T13" fmla="*/ 11 h 25"/>
                <a:gd name="T14" fmla="*/ 13 w 14"/>
                <a:gd name="T15" fmla="*/ 14 h 25"/>
                <a:gd name="T16" fmla="*/ 14 w 14"/>
                <a:gd name="T17" fmla="*/ 18 h 25"/>
                <a:gd name="T18" fmla="*/ 12 w 14"/>
                <a:gd name="T19" fmla="*/ 23 h 25"/>
                <a:gd name="T20" fmla="*/ 7 w 14"/>
                <a:gd name="T21" fmla="*/ 25 h 25"/>
                <a:gd name="T22" fmla="*/ 3 w 14"/>
                <a:gd name="T23" fmla="*/ 24 h 25"/>
                <a:gd name="T24" fmla="*/ 0 w 14"/>
                <a:gd name="T25" fmla="*/ 21 h 25"/>
                <a:gd name="T26" fmla="*/ 2 w 14"/>
                <a:gd name="T27" fmla="*/ 19 h 25"/>
                <a:gd name="T28" fmla="*/ 7 w 14"/>
                <a:gd name="T29" fmla="*/ 22 h 25"/>
                <a:gd name="T30" fmla="*/ 10 w 14"/>
                <a:gd name="T31" fmla="*/ 21 h 25"/>
                <a:gd name="T32" fmla="*/ 11 w 14"/>
                <a:gd name="T33" fmla="*/ 18 h 25"/>
                <a:gd name="T34" fmla="*/ 10 w 14"/>
                <a:gd name="T35" fmla="*/ 16 h 25"/>
                <a:gd name="T36" fmla="*/ 7 w 14"/>
                <a:gd name="T37" fmla="*/ 13 h 25"/>
                <a:gd name="T38" fmla="*/ 2 w 14"/>
                <a:gd name="T39" fmla="*/ 10 h 25"/>
                <a:gd name="T40" fmla="*/ 1 w 14"/>
                <a:gd name="T41" fmla="*/ 6 h 25"/>
                <a:gd name="T42" fmla="*/ 3 w 14"/>
                <a:gd name="T43" fmla="*/ 2 h 25"/>
                <a:gd name="T44" fmla="*/ 8 w 14"/>
                <a:gd name="T45" fmla="*/ 0 h 25"/>
                <a:gd name="T46" fmla="*/ 14 w 14"/>
                <a:gd name="T4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5">
                  <a:moveTo>
                    <a:pt x="14" y="3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5" y="9"/>
                    <a:pt x="7" y="10"/>
                    <a:pt x="8" y="11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4" y="15"/>
                    <a:pt x="14" y="16"/>
                    <a:pt x="14" y="18"/>
                  </a:cubicBezTo>
                  <a:cubicBezTo>
                    <a:pt x="14" y="20"/>
                    <a:pt x="14" y="21"/>
                    <a:pt x="12" y="23"/>
                  </a:cubicBezTo>
                  <a:cubicBezTo>
                    <a:pt x="11" y="24"/>
                    <a:pt x="9" y="25"/>
                    <a:pt x="7" y="25"/>
                  </a:cubicBezTo>
                  <a:cubicBezTo>
                    <a:pt x="6" y="25"/>
                    <a:pt x="4" y="24"/>
                    <a:pt x="3" y="24"/>
                  </a:cubicBezTo>
                  <a:cubicBezTo>
                    <a:pt x="2" y="23"/>
                    <a:pt x="1" y="22"/>
                    <a:pt x="0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5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1" y="17"/>
                    <a:pt x="11" y="16"/>
                    <a:pt x="10" y="16"/>
                  </a:cubicBezTo>
                  <a:cubicBezTo>
                    <a:pt x="10" y="15"/>
                    <a:pt x="9" y="14"/>
                    <a:pt x="7" y="13"/>
                  </a:cubicBezTo>
                  <a:cubicBezTo>
                    <a:pt x="5" y="12"/>
                    <a:pt x="3" y="11"/>
                    <a:pt x="2" y="10"/>
                  </a:cubicBezTo>
                  <a:cubicBezTo>
                    <a:pt x="2" y="9"/>
                    <a:pt x="1" y="8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9" name="Freeform 14">
              <a:extLst>
                <a:ext uri="{FF2B5EF4-FFF2-40B4-BE49-F238E27FC236}">
                  <a16:creationId xmlns:a16="http://schemas.microsoft.com/office/drawing/2014/main" id="{BFE9F6CC-BE10-4D7E-A961-9AED921EA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" y="3781"/>
              <a:ext cx="57" cy="60"/>
            </a:xfrm>
            <a:custGeom>
              <a:avLst/>
              <a:gdLst>
                <a:gd name="T0" fmla="*/ 12 w 24"/>
                <a:gd name="T1" fmla="*/ 3 h 25"/>
                <a:gd name="T2" fmla="*/ 8 w 24"/>
                <a:gd name="T3" fmla="*/ 4 h 25"/>
                <a:gd name="T4" fmla="*/ 4 w 24"/>
                <a:gd name="T5" fmla="*/ 8 h 25"/>
                <a:gd name="T6" fmla="*/ 3 w 24"/>
                <a:gd name="T7" fmla="*/ 12 h 25"/>
                <a:gd name="T8" fmla="*/ 4 w 24"/>
                <a:gd name="T9" fmla="*/ 17 h 25"/>
                <a:gd name="T10" fmla="*/ 8 w 24"/>
                <a:gd name="T11" fmla="*/ 21 h 25"/>
                <a:gd name="T12" fmla="*/ 12 w 24"/>
                <a:gd name="T13" fmla="*/ 22 h 25"/>
                <a:gd name="T14" fmla="*/ 17 w 24"/>
                <a:gd name="T15" fmla="*/ 21 h 25"/>
                <a:gd name="T16" fmla="*/ 20 w 24"/>
                <a:gd name="T17" fmla="*/ 17 h 25"/>
                <a:gd name="T18" fmla="*/ 22 w 24"/>
                <a:gd name="T19" fmla="*/ 13 h 25"/>
                <a:gd name="T20" fmla="*/ 19 w 24"/>
                <a:gd name="T21" fmla="*/ 6 h 25"/>
                <a:gd name="T22" fmla="*/ 12 w 24"/>
                <a:gd name="T23" fmla="*/ 3 h 25"/>
                <a:gd name="T24" fmla="*/ 24 w 24"/>
                <a:gd name="T25" fmla="*/ 1 h 25"/>
                <a:gd name="T26" fmla="*/ 24 w 24"/>
                <a:gd name="T27" fmla="*/ 24 h 25"/>
                <a:gd name="T28" fmla="*/ 21 w 24"/>
                <a:gd name="T29" fmla="*/ 24 h 25"/>
                <a:gd name="T30" fmla="*/ 21 w 24"/>
                <a:gd name="T31" fmla="*/ 20 h 25"/>
                <a:gd name="T32" fmla="*/ 17 w 24"/>
                <a:gd name="T33" fmla="*/ 24 h 25"/>
                <a:gd name="T34" fmla="*/ 12 w 24"/>
                <a:gd name="T35" fmla="*/ 25 h 25"/>
                <a:gd name="T36" fmla="*/ 3 w 24"/>
                <a:gd name="T37" fmla="*/ 21 h 25"/>
                <a:gd name="T38" fmla="*/ 0 w 24"/>
                <a:gd name="T39" fmla="*/ 12 h 25"/>
                <a:gd name="T40" fmla="*/ 3 w 24"/>
                <a:gd name="T41" fmla="*/ 4 h 25"/>
                <a:gd name="T42" fmla="*/ 12 w 24"/>
                <a:gd name="T43" fmla="*/ 0 h 25"/>
                <a:gd name="T44" fmla="*/ 17 w 24"/>
                <a:gd name="T45" fmla="*/ 1 h 25"/>
                <a:gd name="T46" fmla="*/ 21 w 24"/>
                <a:gd name="T47" fmla="*/ 5 h 25"/>
                <a:gd name="T48" fmla="*/ 21 w 24"/>
                <a:gd name="T49" fmla="*/ 1 h 25"/>
                <a:gd name="T50" fmla="*/ 24 w 24"/>
                <a:gd name="T5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25">
                  <a:moveTo>
                    <a:pt x="12" y="3"/>
                  </a:moveTo>
                  <a:cubicBezTo>
                    <a:pt x="11" y="3"/>
                    <a:pt x="9" y="3"/>
                    <a:pt x="8" y="4"/>
                  </a:cubicBezTo>
                  <a:cubicBezTo>
                    <a:pt x="6" y="5"/>
                    <a:pt x="5" y="6"/>
                    <a:pt x="4" y="8"/>
                  </a:cubicBezTo>
                  <a:cubicBezTo>
                    <a:pt x="3" y="9"/>
                    <a:pt x="3" y="11"/>
                    <a:pt x="3" y="12"/>
                  </a:cubicBezTo>
                  <a:cubicBezTo>
                    <a:pt x="3" y="14"/>
                    <a:pt x="3" y="16"/>
                    <a:pt x="4" y="17"/>
                  </a:cubicBezTo>
                  <a:cubicBezTo>
                    <a:pt x="5" y="19"/>
                    <a:pt x="6" y="20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4" y="22"/>
                    <a:pt x="15" y="22"/>
                    <a:pt x="17" y="21"/>
                  </a:cubicBezTo>
                  <a:cubicBezTo>
                    <a:pt x="18" y="20"/>
                    <a:pt x="20" y="19"/>
                    <a:pt x="20" y="17"/>
                  </a:cubicBezTo>
                  <a:cubicBezTo>
                    <a:pt x="21" y="16"/>
                    <a:pt x="22" y="14"/>
                    <a:pt x="22" y="13"/>
                  </a:cubicBezTo>
                  <a:cubicBezTo>
                    <a:pt x="22" y="10"/>
                    <a:pt x="21" y="8"/>
                    <a:pt x="19" y="6"/>
                  </a:cubicBezTo>
                  <a:cubicBezTo>
                    <a:pt x="17" y="4"/>
                    <a:pt x="15" y="3"/>
                    <a:pt x="12" y="3"/>
                  </a:cubicBezTo>
                  <a:moveTo>
                    <a:pt x="24" y="1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9" y="23"/>
                    <a:pt x="17" y="24"/>
                  </a:cubicBezTo>
                  <a:cubicBezTo>
                    <a:pt x="15" y="24"/>
                    <a:pt x="14" y="25"/>
                    <a:pt x="12" y="25"/>
                  </a:cubicBezTo>
                  <a:cubicBezTo>
                    <a:pt x="9" y="25"/>
                    <a:pt x="6" y="24"/>
                    <a:pt x="3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9" y="2"/>
                    <a:pt x="20" y="3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0" name="Freeform 15">
              <a:extLst>
                <a:ext uri="{FF2B5EF4-FFF2-40B4-BE49-F238E27FC236}">
                  <a16:creationId xmlns:a16="http://schemas.microsoft.com/office/drawing/2014/main" id="{87B2CAEC-EC55-4584-8527-6F870A9F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9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1" name="Freeform 16">
              <a:extLst>
                <a:ext uri="{FF2B5EF4-FFF2-40B4-BE49-F238E27FC236}">
                  <a16:creationId xmlns:a16="http://schemas.microsoft.com/office/drawing/2014/main" id="{2E5B7234-9AC9-456C-A923-5351EDC4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584"/>
              <a:ext cx="141" cy="130"/>
            </a:xfrm>
            <a:custGeom>
              <a:avLst/>
              <a:gdLst>
                <a:gd name="T0" fmla="*/ 50 w 59"/>
                <a:gd name="T1" fmla="*/ 5 h 54"/>
                <a:gd name="T2" fmla="*/ 43 w 59"/>
                <a:gd name="T3" fmla="*/ 0 h 54"/>
                <a:gd name="T4" fmla="*/ 0 w 59"/>
                <a:gd name="T5" fmla="*/ 33 h 54"/>
                <a:gd name="T6" fmla="*/ 0 w 59"/>
                <a:gd name="T7" fmla="*/ 54 h 54"/>
                <a:gd name="T8" fmla="*/ 13 w 59"/>
                <a:gd name="T9" fmla="*/ 54 h 54"/>
                <a:gd name="T10" fmla="*/ 13 w 59"/>
                <a:gd name="T11" fmla="*/ 26 h 54"/>
                <a:gd name="T12" fmla="*/ 15 w 59"/>
                <a:gd name="T13" fmla="*/ 19 h 54"/>
                <a:gd name="T14" fmla="*/ 18 w 59"/>
                <a:gd name="T15" fmla="*/ 14 h 54"/>
                <a:gd name="T16" fmla="*/ 23 w 59"/>
                <a:gd name="T17" fmla="*/ 10 h 54"/>
                <a:gd name="T18" fmla="*/ 29 w 59"/>
                <a:gd name="T19" fmla="*/ 9 h 54"/>
                <a:gd name="T20" fmla="*/ 29 w 59"/>
                <a:gd name="T21" fmla="*/ 9 h 54"/>
                <a:gd name="T22" fmla="*/ 29 w 59"/>
                <a:gd name="T23" fmla="*/ 9 h 54"/>
                <a:gd name="T24" fmla="*/ 35 w 59"/>
                <a:gd name="T25" fmla="*/ 10 h 54"/>
                <a:gd name="T26" fmla="*/ 40 w 59"/>
                <a:gd name="T27" fmla="*/ 14 h 54"/>
                <a:gd name="T28" fmla="*/ 44 w 59"/>
                <a:gd name="T29" fmla="*/ 19 h 54"/>
                <a:gd name="T30" fmla="*/ 45 w 59"/>
                <a:gd name="T31" fmla="*/ 26 h 54"/>
                <a:gd name="T32" fmla="*/ 45 w 59"/>
                <a:gd name="T33" fmla="*/ 54 h 54"/>
                <a:gd name="T34" fmla="*/ 59 w 59"/>
                <a:gd name="T35" fmla="*/ 54 h 54"/>
                <a:gd name="T36" fmla="*/ 59 w 59"/>
                <a:gd name="T37" fmla="*/ 26 h 54"/>
                <a:gd name="T38" fmla="*/ 57 w 59"/>
                <a:gd name="T39" fmla="*/ 14 h 54"/>
                <a:gd name="T40" fmla="*/ 50 w 59"/>
                <a:gd name="T4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54">
                  <a:moveTo>
                    <a:pt x="50" y="5"/>
                  </a:moveTo>
                  <a:cubicBezTo>
                    <a:pt x="48" y="3"/>
                    <a:pt x="46" y="1"/>
                    <a:pt x="43" y="0"/>
                  </a:cubicBezTo>
                  <a:cubicBezTo>
                    <a:pt x="11" y="5"/>
                    <a:pt x="0" y="33"/>
                    <a:pt x="0" y="3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3"/>
                    <a:pt x="14" y="21"/>
                    <a:pt x="15" y="19"/>
                  </a:cubicBezTo>
                  <a:cubicBezTo>
                    <a:pt x="15" y="17"/>
                    <a:pt x="17" y="15"/>
                    <a:pt x="18" y="14"/>
                  </a:cubicBezTo>
                  <a:cubicBezTo>
                    <a:pt x="19" y="12"/>
                    <a:pt x="21" y="11"/>
                    <a:pt x="23" y="10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3" y="9"/>
                    <a:pt x="35" y="10"/>
                  </a:cubicBezTo>
                  <a:cubicBezTo>
                    <a:pt x="37" y="11"/>
                    <a:pt x="39" y="12"/>
                    <a:pt x="40" y="14"/>
                  </a:cubicBezTo>
                  <a:cubicBezTo>
                    <a:pt x="42" y="15"/>
                    <a:pt x="43" y="17"/>
                    <a:pt x="44" y="19"/>
                  </a:cubicBezTo>
                  <a:cubicBezTo>
                    <a:pt x="45" y="21"/>
                    <a:pt x="45" y="24"/>
                    <a:pt x="45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2"/>
                    <a:pt x="58" y="18"/>
                    <a:pt x="57" y="14"/>
                  </a:cubicBezTo>
                  <a:cubicBezTo>
                    <a:pt x="55" y="11"/>
                    <a:pt x="53" y="8"/>
                    <a:pt x="5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2" name="Freeform 17">
              <a:extLst>
                <a:ext uri="{FF2B5EF4-FFF2-40B4-BE49-F238E27FC236}">
                  <a16:creationId xmlns:a16="http://schemas.microsoft.com/office/drawing/2014/main" id="{F8A8CAA8-695C-454B-BD32-5D86B1140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2" y="3577"/>
              <a:ext cx="142" cy="139"/>
            </a:xfrm>
            <a:custGeom>
              <a:avLst/>
              <a:gdLst>
                <a:gd name="T0" fmla="*/ 45 w 60"/>
                <a:gd name="T1" fmla="*/ 23 h 58"/>
                <a:gd name="T2" fmla="*/ 39 w 60"/>
                <a:gd name="T3" fmla="*/ 15 h 58"/>
                <a:gd name="T4" fmla="*/ 30 w 60"/>
                <a:gd name="T5" fmla="*/ 12 h 58"/>
                <a:gd name="T6" fmla="*/ 21 w 60"/>
                <a:gd name="T7" fmla="*/ 15 h 58"/>
                <a:gd name="T8" fmla="*/ 15 w 60"/>
                <a:gd name="T9" fmla="*/ 23 h 58"/>
                <a:gd name="T10" fmla="*/ 45 w 60"/>
                <a:gd name="T11" fmla="*/ 23 h 58"/>
                <a:gd name="T12" fmla="*/ 60 w 60"/>
                <a:gd name="T13" fmla="*/ 29 h 58"/>
                <a:gd name="T14" fmla="*/ 60 w 60"/>
                <a:gd name="T15" fmla="*/ 32 h 58"/>
                <a:gd name="T16" fmla="*/ 59 w 60"/>
                <a:gd name="T17" fmla="*/ 35 h 58"/>
                <a:gd name="T18" fmla="*/ 15 w 60"/>
                <a:gd name="T19" fmla="*/ 35 h 58"/>
                <a:gd name="T20" fmla="*/ 17 w 60"/>
                <a:gd name="T21" fmla="*/ 39 h 58"/>
                <a:gd name="T22" fmla="*/ 20 w 60"/>
                <a:gd name="T23" fmla="*/ 43 h 58"/>
                <a:gd name="T24" fmla="*/ 25 w 60"/>
                <a:gd name="T25" fmla="*/ 45 h 58"/>
                <a:gd name="T26" fmla="*/ 31 w 60"/>
                <a:gd name="T27" fmla="*/ 46 h 58"/>
                <a:gd name="T28" fmla="*/ 38 w 60"/>
                <a:gd name="T29" fmla="*/ 45 h 58"/>
                <a:gd name="T30" fmla="*/ 44 w 60"/>
                <a:gd name="T31" fmla="*/ 41 h 58"/>
                <a:gd name="T32" fmla="*/ 53 w 60"/>
                <a:gd name="T33" fmla="*/ 50 h 58"/>
                <a:gd name="T34" fmla="*/ 42 w 60"/>
                <a:gd name="T35" fmla="*/ 56 h 58"/>
                <a:gd name="T36" fmla="*/ 30 w 60"/>
                <a:gd name="T37" fmla="*/ 58 h 58"/>
                <a:gd name="T38" fmla="*/ 18 w 60"/>
                <a:gd name="T39" fmla="*/ 56 h 58"/>
                <a:gd name="T40" fmla="*/ 9 w 60"/>
                <a:gd name="T41" fmla="*/ 49 h 58"/>
                <a:gd name="T42" fmla="*/ 3 w 60"/>
                <a:gd name="T43" fmla="*/ 40 h 58"/>
                <a:gd name="T44" fmla="*/ 0 w 60"/>
                <a:gd name="T45" fmla="*/ 29 h 58"/>
                <a:gd name="T46" fmla="*/ 3 w 60"/>
                <a:gd name="T47" fmla="*/ 17 h 58"/>
                <a:gd name="T48" fmla="*/ 9 w 60"/>
                <a:gd name="T49" fmla="*/ 8 h 58"/>
                <a:gd name="T50" fmla="*/ 19 w 60"/>
                <a:gd name="T51" fmla="*/ 2 h 58"/>
                <a:gd name="T52" fmla="*/ 30 w 60"/>
                <a:gd name="T53" fmla="*/ 0 h 58"/>
                <a:gd name="T54" fmla="*/ 41 w 60"/>
                <a:gd name="T55" fmla="*/ 2 h 58"/>
                <a:gd name="T56" fmla="*/ 51 w 60"/>
                <a:gd name="T57" fmla="*/ 8 h 58"/>
                <a:gd name="T58" fmla="*/ 57 w 60"/>
                <a:gd name="T59" fmla="*/ 17 h 58"/>
                <a:gd name="T60" fmla="*/ 60 w 60"/>
                <a:gd name="T61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58">
                  <a:moveTo>
                    <a:pt x="45" y="23"/>
                  </a:moveTo>
                  <a:cubicBezTo>
                    <a:pt x="44" y="20"/>
                    <a:pt x="42" y="17"/>
                    <a:pt x="39" y="15"/>
                  </a:cubicBezTo>
                  <a:cubicBezTo>
                    <a:pt x="37" y="13"/>
                    <a:pt x="33" y="12"/>
                    <a:pt x="30" y="12"/>
                  </a:cubicBezTo>
                  <a:cubicBezTo>
                    <a:pt x="26" y="12"/>
                    <a:pt x="23" y="13"/>
                    <a:pt x="21" y="15"/>
                  </a:cubicBezTo>
                  <a:cubicBezTo>
                    <a:pt x="18" y="17"/>
                    <a:pt x="16" y="20"/>
                    <a:pt x="15" y="23"/>
                  </a:cubicBezTo>
                  <a:lnTo>
                    <a:pt x="45" y="23"/>
                  </a:lnTo>
                  <a:close/>
                  <a:moveTo>
                    <a:pt x="60" y="29"/>
                  </a:moveTo>
                  <a:cubicBezTo>
                    <a:pt x="60" y="30"/>
                    <a:pt x="60" y="31"/>
                    <a:pt x="60" y="32"/>
                  </a:cubicBezTo>
                  <a:cubicBezTo>
                    <a:pt x="59" y="33"/>
                    <a:pt x="59" y="33"/>
                    <a:pt x="59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8"/>
                    <a:pt x="17" y="39"/>
                  </a:cubicBezTo>
                  <a:cubicBezTo>
                    <a:pt x="18" y="41"/>
                    <a:pt x="19" y="42"/>
                    <a:pt x="20" y="43"/>
                  </a:cubicBezTo>
                  <a:cubicBezTo>
                    <a:pt x="22" y="44"/>
                    <a:pt x="23" y="45"/>
                    <a:pt x="25" y="45"/>
                  </a:cubicBezTo>
                  <a:cubicBezTo>
                    <a:pt x="27" y="46"/>
                    <a:pt x="29" y="46"/>
                    <a:pt x="31" y="46"/>
                  </a:cubicBezTo>
                  <a:cubicBezTo>
                    <a:pt x="33" y="46"/>
                    <a:pt x="36" y="46"/>
                    <a:pt x="38" y="45"/>
                  </a:cubicBezTo>
                  <a:cubicBezTo>
                    <a:pt x="41" y="44"/>
                    <a:pt x="43" y="43"/>
                    <a:pt x="44" y="4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49" y="53"/>
                    <a:pt x="45" y="55"/>
                    <a:pt x="42" y="56"/>
                  </a:cubicBezTo>
                  <a:cubicBezTo>
                    <a:pt x="38" y="57"/>
                    <a:pt x="34" y="58"/>
                    <a:pt x="30" y="58"/>
                  </a:cubicBezTo>
                  <a:cubicBezTo>
                    <a:pt x="26" y="58"/>
                    <a:pt x="22" y="57"/>
                    <a:pt x="18" y="56"/>
                  </a:cubicBezTo>
                  <a:cubicBezTo>
                    <a:pt x="15" y="54"/>
                    <a:pt x="12" y="52"/>
                    <a:pt x="9" y="49"/>
                  </a:cubicBezTo>
                  <a:cubicBezTo>
                    <a:pt x="6" y="47"/>
                    <a:pt x="4" y="44"/>
                    <a:pt x="3" y="40"/>
                  </a:cubicBezTo>
                  <a:cubicBezTo>
                    <a:pt x="1" y="37"/>
                    <a:pt x="0" y="33"/>
                    <a:pt x="0" y="29"/>
                  </a:cubicBezTo>
                  <a:cubicBezTo>
                    <a:pt x="0" y="25"/>
                    <a:pt x="1" y="21"/>
                    <a:pt x="3" y="17"/>
                  </a:cubicBezTo>
                  <a:cubicBezTo>
                    <a:pt x="4" y="14"/>
                    <a:pt x="6" y="11"/>
                    <a:pt x="9" y="8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0"/>
                    <a:pt x="26" y="0"/>
                    <a:pt x="30" y="0"/>
                  </a:cubicBezTo>
                  <a:cubicBezTo>
                    <a:pt x="34" y="0"/>
                    <a:pt x="38" y="0"/>
                    <a:pt x="41" y="2"/>
                  </a:cubicBezTo>
                  <a:cubicBezTo>
                    <a:pt x="45" y="3"/>
                    <a:pt x="48" y="5"/>
                    <a:pt x="51" y="8"/>
                  </a:cubicBezTo>
                  <a:cubicBezTo>
                    <a:pt x="53" y="10"/>
                    <a:pt x="56" y="13"/>
                    <a:pt x="57" y="17"/>
                  </a:cubicBezTo>
                  <a:cubicBezTo>
                    <a:pt x="59" y="21"/>
                    <a:pt x="60" y="24"/>
                    <a:pt x="6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3" name="Freeform 18">
              <a:extLst>
                <a:ext uri="{FF2B5EF4-FFF2-40B4-BE49-F238E27FC236}">
                  <a16:creationId xmlns:a16="http://schemas.microsoft.com/office/drawing/2014/main" id="{6D609E57-1506-45C9-9034-F62EBC2A5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3577"/>
              <a:ext cx="124" cy="139"/>
            </a:xfrm>
            <a:custGeom>
              <a:avLst/>
              <a:gdLst>
                <a:gd name="T0" fmla="*/ 52 w 52"/>
                <a:gd name="T1" fmla="*/ 48 h 58"/>
                <a:gd name="T2" fmla="*/ 41 w 52"/>
                <a:gd name="T3" fmla="*/ 56 h 58"/>
                <a:gd name="T4" fmla="*/ 29 w 52"/>
                <a:gd name="T5" fmla="*/ 58 h 58"/>
                <a:gd name="T6" fmla="*/ 18 w 52"/>
                <a:gd name="T7" fmla="*/ 56 h 58"/>
                <a:gd name="T8" fmla="*/ 8 w 52"/>
                <a:gd name="T9" fmla="*/ 50 h 58"/>
                <a:gd name="T10" fmla="*/ 2 w 52"/>
                <a:gd name="T11" fmla="*/ 40 h 58"/>
                <a:gd name="T12" fmla="*/ 0 w 52"/>
                <a:gd name="T13" fmla="*/ 29 h 58"/>
                <a:gd name="T14" fmla="*/ 2 w 52"/>
                <a:gd name="T15" fmla="*/ 17 h 58"/>
                <a:gd name="T16" fmla="*/ 8 w 52"/>
                <a:gd name="T17" fmla="*/ 8 h 58"/>
                <a:gd name="T18" fmla="*/ 17 w 52"/>
                <a:gd name="T19" fmla="*/ 2 h 58"/>
                <a:gd name="T20" fmla="*/ 29 w 52"/>
                <a:gd name="T21" fmla="*/ 0 h 58"/>
                <a:gd name="T22" fmla="*/ 41 w 52"/>
                <a:gd name="T23" fmla="*/ 2 h 58"/>
                <a:gd name="T24" fmla="*/ 51 w 52"/>
                <a:gd name="T25" fmla="*/ 9 h 58"/>
                <a:gd name="T26" fmla="*/ 42 w 52"/>
                <a:gd name="T27" fmla="*/ 18 h 58"/>
                <a:gd name="T28" fmla="*/ 37 w 52"/>
                <a:gd name="T29" fmla="*/ 14 h 58"/>
                <a:gd name="T30" fmla="*/ 29 w 52"/>
                <a:gd name="T31" fmla="*/ 12 h 58"/>
                <a:gd name="T32" fmla="*/ 23 w 52"/>
                <a:gd name="T33" fmla="*/ 13 h 58"/>
                <a:gd name="T34" fmla="*/ 18 w 52"/>
                <a:gd name="T35" fmla="*/ 17 h 58"/>
                <a:gd name="T36" fmla="*/ 15 w 52"/>
                <a:gd name="T37" fmla="*/ 22 h 58"/>
                <a:gd name="T38" fmla="*/ 14 w 52"/>
                <a:gd name="T39" fmla="*/ 29 h 58"/>
                <a:gd name="T40" fmla="*/ 15 w 52"/>
                <a:gd name="T41" fmla="*/ 35 h 58"/>
                <a:gd name="T42" fmla="*/ 18 w 52"/>
                <a:gd name="T43" fmla="*/ 41 h 58"/>
                <a:gd name="T44" fmla="*/ 23 w 52"/>
                <a:gd name="T45" fmla="*/ 44 h 58"/>
                <a:gd name="T46" fmla="*/ 29 w 52"/>
                <a:gd name="T47" fmla="*/ 46 h 58"/>
                <a:gd name="T48" fmla="*/ 37 w 52"/>
                <a:gd name="T49" fmla="*/ 44 h 58"/>
                <a:gd name="T50" fmla="*/ 42 w 52"/>
                <a:gd name="T51" fmla="*/ 39 h 58"/>
                <a:gd name="T52" fmla="*/ 52 w 52"/>
                <a:gd name="T53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58">
                  <a:moveTo>
                    <a:pt x="52" y="48"/>
                  </a:moveTo>
                  <a:cubicBezTo>
                    <a:pt x="49" y="51"/>
                    <a:pt x="45" y="54"/>
                    <a:pt x="41" y="56"/>
                  </a:cubicBezTo>
                  <a:cubicBezTo>
                    <a:pt x="37" y="57"/>
                    <a:pt x="33" y="58"/>
                    <a:pt x="29" y="58"/>
                  </a:cubicBezTo>
                  <a:cubicBezTo>
                    <a:pt x="25" y="58"/>
                    <a:pt x="21" y="57"/>
                    <a:pt x="18" y="56"/>
                  </a:cubicBezTo>
                  <a:cubicBezTo>
                    <a:pt x="14" y="54"/>
                    <a:pt x="11" y="52"/>
                    <a:pt x="8" y="50"/>
                  </a:cubicBezTo>
                  <a:cubicBezTo>
                    <a:pt x="6" y="47"/>
                    <a:pt x="4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5"/>
                    <a:pt x="0" y="21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3"/>
                    <a:pt x="17" y="2"/>
                  </a:cubicBezTo>
                  <a:cubicBezTo>
                    <a:pt x="21" y="0"/>
                    <a:pt x="25" y="0"/>
                    <a:pt x="29" y="0"/>
                  </a:cubicBezTo>
                  <a:cubicBezTo>
                    <a:pt x="33" y="0"/>
                    <a:pt x="37" y="0"/>
                    <a:pt x="41" y="2"/>
                  </a:cubicBezTo>
                  <a:cubicBezTo>
                    <a:pt x="45" y="4"/>
                    <a:pt x="48" y="6"/>
                    <a:pt x="51" y="9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0" y="17"/>
                    <a:pt x="39" y="15"/>
                    <a:pt x="37" y="14"/>
                  </a:cubicBezTo>
                  <a:cubicBezTo>
                    <a:pt x="34" y="13"/>
                    <a:pt x="32" y="12"/>
                    <a:pt x="29" y="12"/>
                  </a:cubicBezTo>
                  <a:cubicBezTo>
                    <a:pt x="27" y="12"/>
                    <a:pt x="25" y="13"/>
                    <a:pt x="23" y="13"/>
                  </a:cubicBezTo>
                  <a:cubicBezTo>
                    <a:pt x="21" y="14"/>
                    <a:pt x="20" y="15"/>
                    <a:pt x="18" y="17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4" y="24"/>
                    <a:pt x="14" y="27"/>
                    <a:pt x="14" y="29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9"/>
                    <a:pt x="18" y="41"/>
                  </a:cubicBezTo>
                  <a:cubicBezTo>
                    <a:pt x="20" y="42"/>
                    <a:pt x="21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2" y="46"/>
                    <a:pt x="34" y="45"/>
                    <a:pt x="37" y="44"/>
                  </a:cubicBezTo>
                  <a:cubicBezTo>
                    <a:pt x="39" y="42"/>
                    <a:pt x="41" y="41"/>
                    <a:pt x="42" y="39"/>
                  </a:cubicBezTo>
                  <a:lnTo>
                    <a:pt x="5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4" name="Freeform 19">
              <a:extLst>
                <a:ext uri="{FF2B5EF4-FFF2-40B4-BE49-F238E27FC236}">
                  <a16:creationId xmlns:a16="http://schemas.microsoft.com/office/drawing/2014/main" id="{4F4B9478-85FB-494E-94DA-70CD6556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3577"/>
              <a:ext cx="123" cy="139"/>
            </a:xfrm>
            <a:custGeom>
              <a:avLst/>
              <a:gdLst>
                <a:gd name="T0" fmla="*/ 52 w 52"/>
                <a:gd name="T1" fmla="*/ 48 h 58"/>
                <a:gd name="T2" fmla="*/ 42 w 52"/>
                <a:gd name="T3" fmla="*/ 56 h 58"/>
                <a:gd name="T4" fmla="*/ 29 w 52"/>
                <a:gd name="T5" fmla="*/ 58 h 58"/>
                <a:gd name="T6" fmla="*/ 18 w 52"/>
                <a:gd name="T7" fmla="*/ 56 h 58"/>
                <a:gd name="T8" fmla="*/ 8 w 52"/>
                <a:gd name="T9" fmla="*/ 50 h 58"/>
                <a:gd name="T10" fmla="*/ 2 w 52"/>
                <a:gd name="T11" fmla="*/ 40 h 58"/>
                <a:gd name="T12" fmla="*/ 0 w 52"/>
                <a:gd name="T13" fmla="*/ 29 h 58"/>
                <a:gd name="T14" fmla="*/ 2 w 52"/>
                <a:gd name="T15" fmla="*/ 17 h 58"/>
                <a:gd name="T16" fmla="*/ 8 w 52"/>
                <a:gd name="T17" fmla="*/ 8 h 58"/>
                <a:gd name="T18" fmla="*/ 18 w 52"/>
                <a:gd name="T19" fmla="*/ 2 h 58"/>
                <a:gd name="T20" fmla="*/ 29 w 52"/>
                <a:gd name="T21" fmla="*/ 0 h 58"/>
                <a:gd name="T22" fmla="*/ 41 w 52"/>
                <a:gd name="T23" fmla="*/ 2 h 58"/>
                <a:gd name="T24" fmla="*/ 51 w 52"/>
                <a:gd name="T25" fmla="*/ 9 h 58"/>
                <a:gd name="T26" fmla="*/ 42 w 52"/>
                <a:gd name="T27" fmla="*/ 18 h 58"/>
                <a:gd name="T28" fmla="*/ 37 w 52"/>
                <a:gd name="T29" fmla="*/ 14 h 58"/>
                <a:gd name="T30" fmla="*/ 29 w 52"/>
                <a:gd name="T31" fmla="*/ 12 h 58"/>
                <a:gd name="T32" fmla="*/ 23 w 52"/>
                <a:gd name="T33" fmla="*/ 13 h 58"/>
                <a:gd name="T34" fmla="*/ 18 w 52"/>
                <a:gd name="T35" fmla="*/ 17 h 58"/>
                <a:gd name="T36" fmla="*/ 15 w 52"/>
                <a:gd name="T37" fmla="*/ 22 h 58"/>
                <a:gd name="T38" fmla="*/ 14 w 52"/>
                <a:gd name="T39" fmla="*/ 29 h 58"/>
                <a:gd name="T40" fmla="*/ 15 w 52"/>
                <a:gd name="T41" fmla="*/ 35 h 58"/>
                <a:gd name="T42" fmla="*/ 18 w 52"/>
                <a:gd name="T43" fmla="*/ 41 h 58"/>
                <a:gd name="T44" fmla="*/ 23 w 52"/>
                <a:gd name="T45" fmla="*/ 44 h 58"/>
                <a:gd name="T46" fmla="*/ 29 w 52"/>
                <a:gd name="T47" fmla="*/ 46 h 58"/>
                <a:gd name="T48" fmla="*/ 37 w 52"/>
                <a:gd name="T49" fmla="*/ 44 h 58"/>
                <a:gd name="T50" fmla="*/ 42 w 52"/>
                <a:gd name="T51" fmla="*/ 39 h 58"/>
                <a:gd name="T52" fmla="*/ 52 w 52"/>
                <a:gd name="T53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58">
                  <a:moveTo>
                    <a:pt x="52" y="48"/>
                  </a:moveTo>
                  <a:cubicBezTo>
                    <a:pt x="49" y="51"/>
                    <a:pt x="46" y="54"/>
                    <a:pt x="42" y="56"/>
                  </a:cubicBezTo>
                  <a:cubicBezTo>
                    <a:pt x="38" y="57"/>
                    <a:pt x="34" y="58"/>
                    <a:pt x="29" y="58"/>
                  </a:cubicBezTo>
                  <a:cubicBezTo>
                    <a:pt x="25" y="58"/>
                    <a:pt x="21" y="57"/>
                    <a:pt x="18" y="56"/>
                  </a:cubicBezTo>
                  <a:cubicBezTo>
                    <a:pt x="14" y="54"/>
                    <a:pt x="11" y="52"/>
                    <a:pt x="8" y="50"/>
                  </a:cubicBezTo>
                  <a:cubicBezTo>
                    <a:pt x="6" y="47"/>
                    <a:pt x="4" y="44"/>
                    <a:pt x="2" y="40"/>
                  </a:cubicBezTo>
                  <a:cubicBezTo>
                    <a:pt x="1" y="37"/>
                    <a:pt x="0" y="33"/>
                    <a:pt x="0" y="29"/>
                  </a:cubicBezTo>
                  <a:cubicBezTo>
                    <a:pt x="0" y="25"/>
                    <a:pt x="1" y="21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3"/>
                    <a:pt x="18" y="2"/>
                  </a:cubicBezTo>
                  <a:cubicBezTo>
                    <a:pt x="21" y="0"/>
                    <a:pt x="25" y="0"/>
                    <a:pt x="29" y="0"/>
                  </a:cubicBezTo>
                  <a:cubicBezTo>
                    <a:pt x="33" y="0"/>
                    <a:pt x="37" y="0"/>
                    <a:pt x="41" y="2"/>
                  </a:cubicBezTo>
                  <a:cubicBezTo>
                    <a:pt x="45" y="4"/>
                    <a:pt x="48" y="6"/>
                    <a:pt x="51" y="9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0" y="17"/>
                    <a:pt x="39" y="15"/>
                    <a:pt x="37" y="14"/>
                  </a:cubicBezTo>
                  <a:cubicBezTo>
                    <a:pt x="35" y="13"/>
                    <a:pt x="32" y="12"/>
                    <a:pt x="29" y="12"/>
                  </a:cubicBezTo>
                  <a:cubicBezTo>
                    <a:pt x="27" y="12"/>
                    <a:pt x="25" y="13"/>
                    <a:pt x="23" y="13"/>
                  </a:cubicBezTo>
                  <a:cubicBezTo>
                    <a:pt x="21" y="14"/>
                    <a:pt x="20" y="16"/>
                    <a:pt x="18" y="17"/>
                  </a:cubicBezTo>
                  <a:cubicBezTo>
                    <a:pt x="17" y="19"/>
                    <a:pt x="16" y="20"/>
                    <a:pt x="15" y="22"/>
                  </a:cubicBezTo>
                  <a:cubicBezTo>
                    <a:pt x="14" y="24"/>
                    <a:pt x="14" y="27"/>
                    <a:pt x="14" y="29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9"/>
                    <a:pt x="18" y="41"/>
                  </a:cubicBezTo>
                  <a:cubicBezTo>
                    <a:pt x="20" y="42"/>
                    <a:pt x="21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2" y="46"/>
                    <a:pt x="35" y="45"/>
                    <a:pt x="37" y="44"/>
                  </a:cubicBezTo>
                  <a:cubicBezTo>
                    <a:pt x="39" y="42"/>
                    <a:pt x="41" y="41"/>
                    <a:pt x="42" y="39"/>
                  </a:cubicBezTo>
                  <a:lnTo>
                    <a:pt x="5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5" name="Freeform 20">
              <a:extLst>
                <a:ext uri="{FF2B5EF4-FFF2-40B4-BE49-F238E27FC236}">
                  <a16:creationId xmlns:a16="http://schemas.microsoft.com/office/drawing/2014/main" id="{8E45633A-4E54-4893-BD6A-38A7BF641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519"/>
              <a:ext cx="140" cy="195"/>
            </a:xfrm>
            <a:custGeom>
              <a:avLst/>
              <a:gdLst>
                <a:gd name="T0" fmla="*/ 57 w 59"/>
                <a:gd name="T1" fmla="*/ 41 h 81"/>
                <a:gd name="T2" fmla="*/ 50 w 59"/>
                <a:gd name="T3" fmla="*/ 32 h 81"/>
                <a:gd name="T4" fmla="*/ 41 w 59"/>
                <a:gd name="T5" fmla="*/ 26 h 81"/>
                <a:gd name="T6" fmla="*/ 29 w 59"/>
                <a:gd name="T7" fmla="*/ 24 h 81"/>
                <a:gd name="T8" fmla="*/ 18 w 59"/>
                <a:gd name="T9" fmla="*/ 26 h 81"/>
                <a:gd name="T10" fmla="*/ 13 w 59"/>
                <a:gd name="T11" fmla="*/ 28 h 81"/>
                <a:gd name="T12" fmla="*/ 13 w 59"/>
                <a:gd name="T13" fmla="*/ 0 h 81"/>
                <a:gd name="T14" fmla="*/ 0 w 59"/>
                <a:gd name="T15" fmla="*/ 0 h 81"/>
                <a:gd name="T16" fmla="*/ 0 w 59"/>
                <a:gd name="T17" fmla="*/ 81 h 81"/>
                <a:gd name="T18" fmla="*/ 13 w 59"/>
                <a:gd name="T19" fmla="*/ 81 h 81"/>
                <a:gd name="T20" fmla="*/ 13 w 59"/>
                <a:gd name="T21" fmla="*/ 53 h 81"/>
                <a:gd name="T22" fmla="*/ 15 w 59"/>
                <a:gd name="T23" fmla="*/ 46 h 81"/>
                <a:gd name="T24" fmla="*/ 18 w 59"/>
                <a:gd name="T25" fmla="*/ 41 h 81"/>
                <a:gd name="T26" fmla="*/ 23 w 59"/>
                <a:gd name="T27" fmla="*/ 37 h 81"/>
                <a:gd name="T28" fmla="*/ 29 w 59"/>
                <a:gd name="T29" fmla="*/ 36 h 81"/>
                <a:gd name="T30" fmla="*/ 29 w 59"/>
                <a:gd name="T31" fmla="*/ 36 h 81"/>
                <a:gd name="T32" fmla="*/ 29 w 59"/>
                <a:gd name="T33" fmla="*/ 36 h 81"/>
                <a:gd name="T34" fmla="*/ 35 w 59"/>
                <a:gd name="T35" fmla="*/ 37 h 81"/>
                <a:gd name="T36" fmla="*/ 40 w 59"/>
                <a:gd name="T37" fmla="*/ 41 h 81"/>
                <a:gd name="T38" fmla="*/ 44 w 59"/>
                <a:gd name="T39" fmla="*/ 46 h 81"/>
                <a:gd name="T40" fmla="*/ 45 w 59"/>
                <a:gd name="T41" fmla="*/ 53 h 81"/>
                <a:gd name="T42" fmla="*/ 45 w 59"/>
                <a:gd name="T43" fmla="*/ 81 h 81"/>
                <a:gd name="T44" fmla="*/ 59 w 59"/>
                <a:gd name="T45" fmla="*/ 81 h 81"/>
                <a:gd name="T46" fmla="*/ 59 w 59"/>
                <a:gd name="T47" fmla="*/ 53 h 81"/>
                <a:gd name="T48" fmla="*/ 57 w 59"/>
                <a:gd name="T4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1">
                  <a:moveTo>
                    <a:pt x="57" y="41"/>
                  </a:moveTo>
                  <a:cubicBezTo>
                    <a:pt x="55" y="38"/>
                    <a:pt x="53" y="35"/>
                    <a:pt x="50" y="32"/>
                  </a:cubicBezTo>
                  <a:cubicBezTo>
                    <a:pt x="48" y="30"/>
                    <a:pt x="44" y="27"/>
                    <a:pt x="41" y="26"/>
                  </a:cubicBezTo>
                  <a:cubicBezTo>
                    <a:pt x="37" y="24"/>
                    <a:pt x="33" y="24"/>
                    <a:pt x="29" y="24"/>
                  </a:cubicBezTo>
                  <a:cubicBezTo>
                    <a:pt x="25" y="24"/>
                    <a:pt x="21" y="24"/>
                    <a:pt x="18" y="26"/>
                  </a:cubicBezTo>
                  <a:cubicBezTo>
                    <a:pt x="16" y="27"/>
                    <a:pt x="15" y="27"/>
                    <a:pt x="13" y="2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1"/>
                    <a:pt x="14" y="48"/>
                    <a:pt x="15" y="46"/>
                  </a:cubicBezTo>
                  <a:cubicBezTo>
                    <a:pt x="16" y="44"/>
                    <a:pt x="17" y="42"/>
                    <a:pt x="18" y="41"/>
                  </a:cubicBezTo>
                  <a:cubicBezTo>
                    <a:pt x="19" y="39"/>
                    <a:pt x="21" y="38"/>
                    <a:pt x="23" y="37"/>
                  </a:cubicBezTo>
                  <a:cubicBezTo>
                    <a:pt x="25" y="36"/>
                    <a:pt x="27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1" y="36"/>
                    <a:pt x="34" y="36"/>
                    <a:pt x="35" y="37"/>
                  </a:cubicBezTo>
                  <a:cubicBezTo>
                    <a:pt x="37" y="38"/>
                    <a:pt x="39" y="39"/>
                    <a:pt x="40" y="41"/>
                  </a:cubicBezTo>
                  <a:cubicBezTo>
                    <a:pt x="42" y="42"/>
                    <a:pt x="43" y="44"/>
                    <a:pt x="44" y="46"/>
                  </a:cubicBezTo>
                  <a:cubicBezTo>
                    <a:pt x="45" y="48"/>
                    <a:pt x="45" y="51"/>
                    <a:pt x="45" y="5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49"/>
                    <a:pt x="58" y="45"/>
                    <a:pt x="57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6" name="Freeform 21">
              <a:extLst>
                <a:ext uri="{FF2B5EF4-FFF2-40B4-BE49-F238E27FC236}">
                  <a16:creationId xmlns:a16="http://schemas.microsoft.com/office/drawing/2014/main" id="{A69407B9-68FD-41EE-89AC-B920299DC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3570"/>
              <a:ext cx="105" cy="76"/>
            </a:xfrm>
            <a:custGeom>
              <a:avLst/>
              <a:gdLst>
                <a:gd name="T0" fmla="*/ 0 w 44"/>
                <a:gd name="T1" fmla="*/ 7 h 32"/>
                <a:gd name="T2" fmla="*/ 11 w 44"/>
                <a:gd name="T3" fmla="*/ 32 h 32"/>
                <a:gd name="T4" fmla="*/ 44 w 44"/>
                <a:gd name="T5" fmla="*/ 3 h 32"/>
                <a:gd name="T6" fmla="*/ 15 w 44"/>
                <a:gd name="T7" fmla="*/ 16 h 32"/>
                <a:gd name="T8" fmla="*/ 0 w 44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0" y="7"/>
                  </a:moveTo>
                  <a:cubicBezTo>
                    <a:pt x="0" y="7"/>
                    <a:pt x="11" y="16"/>
                    <a:pt x="11" y="32"/>
                  </a:cubicBezTo>
                  <a:cubicBezTo>
                    <a:pt x="11" y="32"/>
                    <a:pt x="20" y="12"/>
                    <a:pt x="44" y="3"/>
                  </a:cubicBezTo>
                  <a:cubicBezTo>
                    <a:pt x="44" y="3"/>
                    <a:pt x="25" y="0"/>
                    <a:pt x="15" y="16"/>
                  </a:cubicBezTo>
                  <a:cubicBezTo>
                    <a:pt x="15" y="16"/>
                    <a:pt x="10" y="8"/>
                    <a:pt x="0" y="7"/>
                  </a:cubicBezTo>
                </a:path>
              </a:pathLst>
            </a:custGeom>
            <a:solidFill>
              <a:srgbClr val="B72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4" name="Freeform 6"/>
          <p:cNvSpPr>
            <a:spLocks/>
          </p:cNvSpPr>
          <p:nvPr/>
        </p:nvSpPr>
        <p:spPr bwMode="auto">
          <a:xfrm>
            <a:off x="2445938" y="6633645"/>
            <a:ext cx="1301997" cy="114133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33CCC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Retângulo 70"/>
          <p:cNvSpPr/>
          <p:nvPr/>
        </p:nvSpPr>
        <p:spPr>
          <a:xfrm>
            <a:off x="931651" y="4084983"/>
            <a:ext cx="4676671" cy="2386536"/>
          </a:xfrm>
          <a:prstGeom prst="rect">
            <a:avLst/>
          </a:prstGeom>
          <a:solidFill>
            <a:srgbClr val="1E9DAE"/>
          </a:solidFill>
          <a:ln>
            <a:solidFill>
              <a:srgbClr val="54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357225" y="4419320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6AC2A5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313109" y="5538944"/>
            <a:ext cx="687873" cy="602994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33CCC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52108" y="4273981"/>
            <a:ext cx="5111665" cy="2092799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31"/>
          <p:cNvSpPr txBox="1"/>
          <p:nvPr/>
        </p:nvSpPr>
        <p:spPr>
          <a:xfrm>
            <a:off x="930064" y="4520351"/>
            <a:ext cx="46742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Sebrae Nacional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Unidade de Gestão Estratégica – UGE</a:t>
            </a:r>
          </a:p>
          <a:p>
            <a:pPr algn="ctr"/>
            <a:endParaRPr lang="pt-BR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</p:txBody>
      </p:sp>
      <p:sp>
        <p:nvSpPr>
          <p:cNvPr id="68" name="CaixaDeTexto 27"/>
          <p:cNvSpPr txBox="1"/>
          <p:nvPr/>
        </p:nvSpPr>
        <p:spPr>
          <a:xfrm>
            <a:off x="995152" y="5590466"/>
            <a:ext cx="222627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Marco Aurélio </a:t>
            </a:r>
            <a:r>
              <a:rPr lang="pt-BR" sz="1400" b="1" dirty="0" err="1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Bedê</a:t>
            </a:r>
            <a:endParaRPr lang="pt-BR" sz="1400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marco.bede@sebrae.com.br</a:t>
            </a:r>
            <a:endParaRPr lang="pt-BR" sz="1100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  <a:p>
            <a:pPr algn="ctr"/>
            <a:endParaRPr lang="pt-BR" sz="1050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</p:txBody>
      </p:sp>
      <p:sp>
        <p:nvSpPr>
          <p:cNvPr id="268" name="CaixaDeTexto 27"/>
          <p:cNvSpPr txBox="1"/>
          <p:nvPr/>
        </p:nvSpPr>
        <p:spPr>
          <a:xfrm>
            <a:off x="3255590" y="5565455"/>
            <a:ext cx="222627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Dênis Nunes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Denis.Pedro@sebrae.com.br</a:t>
            </a:r>
            <a:endParaRPr lang="pt-BR" sz="1100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  <a:p>
            <a:pPr algn="ctr"/>
            <a:endParaRPr lang="pt-BR" sz="1050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2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96" grpId="0"/>
      <p:bldP spid="270" grpId="0" animBg="1"/>
      <p:bldP spid="271" grpId="0" animBg="1"/>
      <p:bldP spid="272" grpId="0" animBg="1"/>
      <p:bldP spid="273" grpId="0" animBg="1"/>
      <p:bldP spid="277" grpId="0"/>
      <p:bldP spid="278" grpId="0"/>
      <p:bldP spid="34" grpId="0" animBg="1"/>
      <p:bldP spid="71" grpId="0" animBg="1"/>
      <p:bldP spid="40" grpId="0" animBg="1"/>
      <p:bldP spid="60" grpId="0" animBg="1"/>
      <p:bldP spid="2" grpId="0" animBg="1"/>
      <p:bldP spid="67" grpId="0"/>
      <p:bldP spid="68" grpId="0"/>
      <p:bldP spid="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Elipse 34">
            <a:extLst>
              <a:ext uri="{FF2B5EF4-FFF2-40B4-BE49-F238E27FC236}">
                <a16:creationId xmlns:a16="http://schemas.microsoft.com/office/drawing/2014/main" id="{A30AC5FB-DDAD-4543-B291-0BFB2CB87FB2}"/>
              </a:ext>
            </a:extLst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53334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vender produtos e serviços para GRANDES EMPRESAS?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clientela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3406085" y="3992228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3002832" y="3084470"/>
            <a:ext cx="3219235" cy="501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costumam vender para grandes empresas</a:t>
            </a: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639125" y="3052555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67934" y="3701447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555556027"/>
              </p:ext>
            </p:extLst>
          </p:nvPr>
        </p:nvGraphicFramePr>
        <p:xfrm>
          <a:off x="1400116" y="3665994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178725" y="3665994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011346212"/>
              </p:ext>
            </p:extLst>
          </p:nvPr>
        </p:nvGraphicFramePr>
        <p:xfrm>
          <a:off x="7399436" y="2954707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34717"/>
              </p:ext>
            </p:extLst>
          </p:nvPr>
        </p:nvGraphicFramePr>
        <p:xfrm>
          <a:off x="7112614" y="5153440"/>
          <a:ext cx="3572363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7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888304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36632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1.546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62" y="4278896"/>
            <a:ext cx="951770" cy="951770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448187" y="1069179"/>
            <a:ext cx="533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na média, apenas um pouco mais do que 1 em cada 3 (36%) entrevistadas costuma vender para ‘grandes empresas’, o que, no mínimo indica um considerável espaço para crescimento nessa direção </a:t>
            </a:r>
            <a:r>
              <a:rPr lang="pt-BR" sz="1200" dirty="0"/>
              <a:t>(p1) 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BCE1C41-6B6F-41DE-A18F-056358FA4D1C}"/>
              </a:ext>
            </a:extLst>
          </p:cNvPr>
          <p:cNvSpPr txBox="1"/>
          <p:nvPr/>
        </p:nvSpPr>
        <p:spPr>
          <a:xfrm>
            <a:off x="6366850" y="1069179"/>
            <a:ext cx="5333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tal situação é um pouco pior no universo das Micro Empresas (33%), mas mesmo nas EPP (48%) tal direcionamento das vendas para as ‘grandes empresas’ ainda se restringe a menos da metade desse universo</a:t>
            </a:r>
            <a:r>
              <a:rPr lang="pt-BR" sz="1200" dirty="0"/>
              <a:t> </a:t>
            </a:r>
            <a:endParaRPr lang="pt-BR" sz="1200" dirty="0">
              <a:solidFill>
                <a:srgbClr val="5B9BD5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" y="260243"/>
            <a:ext cx="395192" cy="3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99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9" grpId="0"/>
      <p:bldGraphic spid="30" grpId="0">
        <p:bldAsOne/>
      </p:bldGraphic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53334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P1.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costuma vender produtos e serviços para GRANDES EMPRESAS? (RU)</a:t>
            </a:r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clientela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662044115"/>
              </p:ext>
            </p:extLst>
          </p:nvPr>
        </p:nvGraphicFramePr>
        <p:xfrm>
          <a:off x="752314" y="16627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07863"/>
              </p:ext>
            </p:extLst>
          </p:nvPr>
        </p:nvGraphicFramePr>
        <p:xfrm>
          <a:off x="231035" y="3261411"/>
          <a:ext cx="2931265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401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49428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60443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1.315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5" name="Retângulo 44">
            <a:extLst/>
          </p:cNvPr>
          <p:cNvSpPr/>
          <p:nvPr/>
        </p:nvSpPr>
        <p:spPr>
          <a:xfrm>
            <a:off x="410079" y="1017434"/>
            <a:ext cx="5649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costumam vender para grandes empresas</a:t>
            </a:r>
            <a:endParaRPr lang="pt-BR" sz="2400" u="none" strike="noStrike" dirty="0">
              <a:solidFill>
                <a:srgbClr val="455A6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1871388919"/>
              </p:ext>
            </p:extLst>
          </p:nvPr>
        </p:nvGraphicFramePr>
        <p:xfrm>
          <a:off x="8087142" y="16627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Tabela 47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784811"/>
              </p:ext>
            </p:extLst>
          </p:nvPr>
        </p:nvGraphicFramePr>
        <p:xfrm>
          <a:off x="8016916" y="32614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303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870465866"/>
              </p:ext>
            </p:extLst>
          </p:nvPr>
        </p:nvGraphicFramePr>
        <p:xfrm>
          <a:off x="4404716" y="16627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Tabela 49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0337"/>
              </p:ext>
            </p:extLst>
          </p:nvPr>
        </p:nvGraphicFramePr>
        <p:xfrm>
          <a:off x="4286963" y="3275572"/>
          <a:ext cx="3199323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44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106644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106644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249974658"/>
              </p:ext>
            </p:extLst>
          </p:nvPr>
        </p:nvGraphicFramePr>
        <p:xfrm>
          <a:off x="231035" y="4119513"/>
          <a:ext cx="11960966" cy="163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Tabela 5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21533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5" name="Elipse 5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" y="260243"/>
            <a:ext cx="395192" cy="3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0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0" grpId="0">
        <p:bldAsOne/>
      </p:bldGraphic>
      <p:bldP spid="45" grpId="0"/>
      <p:bldGraphic spid="47" grpId="0">
        <p:bldAsOne/>
      </p:bldGraphic>
      <p:bldGraphic spid="49" grpId="0">
        <p:bldAsOne/>
      </p:bldGraphic>
      <p:bldGraphic spid="5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415EE28-21CF-4236-8E50-B62D32578BB3}"/>
              </a:ext>
            </a:extLst>
          </p:cNvPr>
          <p:cNvSpPr/>
          <p:nvPr/>
        </p:nvSpPr>
        <p:spPr>
          <a:xfrm>
            <a:off x="10803326" y="5671884"/>
            <a:ext cx="1054845" cy="399319"/>
          </a:xfrm>
          <a:prstGeom prst="roundRect">
            <a:avLst/>
          </a:prstGeom>
          <a:solidFill>
            <a:schemeClr val="bg1"/>
          </a:solidFill>
          <a:ln>
            <a:solidFill>
              <a:srgbClr val="26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3B9FDE5-4369-4E5C-9EBA-386171EE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85" y="5633822"/>
            <a:ext cx="523134" cy="52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6525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P2.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gostaria de começar a vender produtos e serviços para grandes empresas? (RU)</a:t>
            </a:r>
          </a:p>
          <a:p>
            <a:pPr fontAlgn="ctr"/>
            <a:r>
              <a:rPr lang="pt-BR" sz="1100" u="none" strike="noStrike" dirty="0">
                <a:solidFill>
                  <a:srgbClr val="FF0000"/>
                </a:solidFill>
                <a:effectLst/>
              </a:rPr>
              <a:t>Nota: Respondido apenas por quem não costuma vender para grandes empresas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clientela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ítulo 1">
            <a:extLst/>
          </p:cNvPr>
          <p:cNvSpPr txBox="1">
            <a:spLocks/>
          </p:cNvSpPr>
          <p:nvPr/>
        </p:nvSpPr>
        <p:spPr>
          <a:xfrm>
            <a:off x="4499542" y="3992334"/>
            <a:ext cx="1386480" cy="719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pt-BR" sz="2000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33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3706029" y="4679290"/>
            <a:ext cx="2982758" cy="1038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gostariam de começar a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33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vender para grandes empresas </a:t>
            </a:r>
          </a:p>
        </p:txBody>
      </p:sp>
      <p:sp>
        <p:nvSpPr>
          <p:cNvPr id="19" name="Título 1">
            <a:extLst/>
          </p:cNvPr>
          <p:cNvSpPr txBox="1">
            <a:spLocks/>
          </p:cNvSpPr>
          <p:nvPr/>
        </p:nvSpPr>
        <p:spPr>
          <a:xfrm>
            <a:off x="367693" y="4108073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pt-BR" sz="2000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dirty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ítulo 1">
            <a:extLst/>
          </p:cNvPr>
          <p:cNvSpPr txBox="1">
            <a:spLocks/>
          </p:cNvSpPr>
          <p:nvPr/>
        </p:nvSpPr>
        <p:spPr>
          <a:xfrm>
            <a:off x="-339366" y="4756965"/>
            <a:ext cx="2264214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graphicFrame>
        <p:nvGraphicFramePr>
          <p:cNvPr id="22" name="Gráfico 2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548956292"/>
              </p:ext>
            </p:extLst>
          </p:nvPr>
        </p:nvGraphicFramePr>
        <p:xfrm>
          <a:off x="1452368" y="3786862"/>
          <a:ext cx="2264214" cy="22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Freeform 15"/>
          <p:cNvSpPr>
            <a:spLocks/>
          </p:cNvSpPr>
          <p:nvPr/>
        </p:nvSpPr>
        <p:spPr bwMode="auto">
          <a:xfrm>
            <a:off x="6761380" y="4099418"/>
            <a:ext cx="347984" cy="652469"/>
          </a:xfrm>
          <a:custGeom>
            <a:avLst/>
            <a:gdLst>
              <a:gd name="T0" fmla="*/ 1071 w 1094"/>
              <a:gd name="T1" fmla="*/ 989 h 2054"/>
              <a:gd name="T2" fmla="*/ 105 w 1094"/>
              <a:gd name="T3" fmla="*/ 23 h 2054"/>
              <a:gd name="T4" fmla="*/ 23 w 1094"/>
              <a:gd name="T5" fmla="*/ 23 h 2054"/>
              <a:gd name="T6" fmla="*/ 23 w 1094"/>
              <a:gd name="T7" fmla="*/ 105 h 2054"/>
              <a:gd name="T8" fmla="*/ 948 w 1094"/>
              <a:gd name="T9" fmla="*/ 1030 h 2054"/>
              <a:gd name="T10" fmla="*/ 23 w 1094"/>
              <a:gd name="T11" fmla="*/ 1955 h 2054"/>
              <a:gd name="T12" fmla="*/ 23 w 1094"/>
              <a:gd name="T13" fmla="*/ 2037 h 2054"/>
              <a:gd name="T14" fmla="*/ 64 w 1094"/>
              <a:gd name="T15" fmla="*/ 2054 h 2054"/>
              <a:gd name="T16" fmla="*/ 105 w 1094"/>
              <a:gd name="T17" fmla="*/ 2037 h 2054"/>
              <a:gd name="T18" fmla="*/ 1071 w 1094"/>
              <a:gd name="T19" fmla="*/ 1071 h 2054"/>
              <a:gd name="T20" fmla="*/ 1071 w 1094"/>
              <a:gd name="T21" fmla="*/ 9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4" h="2054">
                <a:moveTo>
                  <a:pt x="1071" y="989"/>
                </a:moveTo>
                <a:cubicBezTo>
                  <a:pt x="105" y="23"/>
                  <a:pt x="105" y="23"/>
                  <a:pt x="105" y="23"/>
                </a:cubicBezTo>
                <a:cubicBezTo>
                  <a:pt x="82" y="0"/>
                  <a:pt x="46" y="0"/>
                  <a:pt x="23" y="23"/>
                </a:cubicBezTo>
                <a:cubicBezTo>
                  <a:pt x="0" y="46"/>
                  <a:pt x="0" y="82"/>
                  <a:pt x="23" y="105"/>
                </a:cubicBezTo>
                <a:cubicBezTo>
                  <a:pt x="948" y="1030"/>
                  <a:pt x="948" y="1030"/>
                  <a:pt x="948" y="1030"/>
                </a:cubicBezTo>
                <a:cubicBezTo>
                  <a:pt x="23" y="1955"/>
                  <a:pt x="23" y="1955"/>
                  <a:pt x="23" y="1955"/>
                </a:cubicBezTo>
                <a:cubicBezTo>
                  <a:pt x="0" y="1978"/>
                  <a:pt x="0" y="2014"/>
                  <a:pt x="23" y="2037"/>
                </a:cubicBezTo>
                <a:cubicBezTo>
                  <a:pt x="34" y="2048"/>
                  <a:pt x="49" y="2054"/>
                  <a:pt x="64" y="2054"/>
                </a:cubicBezTo>
                <a:cubicBezTo>
                  <a:pt x="79" y="2054"/>
                  <a:pt x="94" y="2048"/>
                  <a:pt x="105" y="2037"/>
                </a:cubicBezTo>
                <a:cubicBezTo>
                  <a:pt x="1071" y="1071"/>
                  <a:pt x="1071" y="1071"/>
                  <a:pt x="1071" y="1071"/>
                </a:cubicBezTo>
                <a:cubicBezTo>
                  <a:pt x="1094" y="1048"/>
                  <a:pt x="1094" y="1011"/>
                  <a:pt x="1071" y="989"/>
                </a:cubicBez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Título 1">
            <a:extLst/>
          </p:cNvPr>
          <p:cNvSpPr txBox="1">
            <a:spLocks/>
          </p:cNvSpPr>
          <p:nvPr/>
        </p:nvSpPr>
        <p:spPr>
          <a:xfrm>
            <a:off x="2024397" y="2422201"/>
            <a:ext cx="1065625" cy="63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800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dirty="0">
              <a:solidFill>
                <a:srgbClr val="CC2A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ítulo 1">
            <a:extLst/>
          </p:cNvPr>
          <p:cNvSpPr txBox="1">
            <a:spLocks/>
          </p:cNvSpPr>
          <p:nvPr/>
        </p:nvSpPr>
        <p:spPr>
          <a:xfrm>
            <a:off x="1577620" y="3030052"/>
            <a:ext cx="1959180" cy="36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CC2A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sabem | sem resposta</a:t>
            </a:r>
          </a:p>
        </p:txBody>
      </p:sp>
      <p:sp>
        <p:nvSpPr>
          <p:cNvPr id="29" name="Título 1">
            <a:extLst/>
          </p:cNvPr>
          <p:cNvSpPr txBox="1">
            <a:spLocks/>
          </p:cNvSpPr>
          <p:nvPr/>
        </p:nvSpPr>
        <p:spPr>
          <a:xfrm>
            <a:off x="10958338" y="5741627"/>
            <a:ext cx="899833" cy="32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dirty="0">
                <a:solidFill>
                  <a:srgbClr val="455A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1.287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161369285"/>
              </p:ext>
            </p:extLst>
          </p:nvPr>
        </p:nvGraphicFramePr>
        <p:xfrm>
          <a:off x="7573428" y="2597182"/>
          <a:ext cx="3775950" cy="230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46433"/>
              </p:ext>
            </p:extLst>
          </p:nvPr>
        </p:nvGraphicFramePr>
        <p:xfrm>
          <a:off x="7286606" y="4795915"/>
          <a:ext cx="3572363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7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888304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736632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1.036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448187" y="1069179"/>
            <a:ext cx="5002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entre as </a:t>
            </a:r>
            <a:r>
              <a:rPr lang="pt-BR" dirty="0" err="1"/>
              <a:t>MPEs</a:t>
            </a:r>
            <a:r>
              <a:rPr lang="pt-BR" dirty="0"/>
              <a:t> que não costumam vender para  as ‘grandes empresas’, a maioria (56%) gostaria de começar a fazê-lo </a:t>
            </a:r>
            <a:r>
              <a:rPr lang="pt-BR" sz="1200" dirty="0"/>
              <a:t>(p2)</a:t>
            </a:r>
            <a:endParaRPr lang="pt-BR" sz="1200" dirty="0">
              <a:solidFill>
                <a:srgbClr val="5B9BD5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75" y="4324163"/>
            <a:ext cx="1021647" cy="1021647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81929E42-D380-43C9-9304-4BF98B96A18D}"/>
              </a:ext>
            </a:extLst>
          </p:cNvPr>
          <p:cNvSpPr txBox="1"/>
          <p:nvPr/>
        </p:nvSpPr>
        <p:spPr>
          <a:xfrm>
            <a:off x="6836737" y="1069179"/>
            <a:ext cx="500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E9DAE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/>
              <a:t>a aspiração de ampliar o mercado vendendo para as grandes empresas é um pouco maior nas </a:t>
            </a:r>
            <a:r>
              <a:rPr lang="pt-BR" dirty="0" err="1"/>
              <a:t>MEs</a:t>
            </a:r>
            <a:r>
              <a:rPr lang="pt-BR" dirty="0"/>
              <a:t> (58%) se comparado às </a:t>
            </a:r>
            <a:r>
              <a:rPr lang="pt-BR" dirty="0" err="1"/>
              <a:t>EPPs</a:t>
            </a:r>
            <a:r>
              <a:rPr lang="pt-BR" dirty="0"/>
              <a:t> (49%)</a:t>
            </a:r>
            <a:endParaRPr lang="pt-BR" sz="1200" dirty="0">
              <a:solidFill>
                <a:srgbClr val="5B9BD5"/>
              </a:solidFill>
            </a:endParaRPr>
          </a:p>
        </p:txBody>
      </p:sp>
      <p:sp>
        <p:nvSpPr>
          <p:cNvPr id="45" name="Elipse 44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" y="260243"/>
            <a:ext cx="395192" cy="3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54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432 -0.00023 " pathEditMode="relative" rAng="0" ptsTypes="AA">
                                      <p:cBhvr>
                                        <p:cTn id="5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Graphic spid="22" grpId="0">
        <p:bldAsOne/>
      </p:bldGraphic>
      <p:bldGraphic spid="22" grpId="1">
        <p:bldAsOne/>
      </p:bldGraphic>
      <p:bldP spid="24" grpId="0" animBg="1"/>
      <p:bldP spid="24" grpId="1" animBg="1"/>
      <p:bldP spid="27" grpId="0"/>
      <p:bldP spid="28" grpId="0"/>
      <p:bldP spid="29" grpId="0"/>
      <p:bldGraphic spid="30" grpId="0">
        <p:bldAsOne/>
      </p:bldGraphic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410080" y="6412174"/>
            <a:ext cx="65252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100" b="1" dirty="0">
                <a:solidFill>
                  <a:srgbClr val="26C6DA"/>
                </a:solidFill>
              </a:rPr>
              <a:t>P2.</a:t>
            </a:r>
            <a:r>
              <a:rPr lang="pt-BR" sz="1100" dirty="0">
                <a:solidFill>
                  <a:srgbClr val="26C6DA"/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Sua empresa gostaria de começar a vender produtos e serviços para grandes empresas? (RU)</a:t>
            </a:r>
          </a:p>
          <a:p>
            <a:pPr fontAlgn="ctr"/>
            <a:r>
              <a:rPr lang="pt-BR" sz="1100" dirty="0">
                <a:solidFill>
                  <a:srgbClr val="FF0000"/>
                </a:solidFill>
              </a:rPr>
              <a:t>Nota: Respondido apenas por quem não costuma vender para grandes empresas</a:t>
            </a:r>
          </a:p>
          <a:p>
            <a:pPr fontAlgn="ctr"/>
            <a:endParaRPr lang="pt-BR" sz="11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194CAB-6983-4F75-899E-61C58A4304CC}"/>
              </a:ext>
            </a:extLst>
          </p:cNvPr>
          <p:cNvSpPr/>
          <p:nvPr/>
        </p:nvSpPr>
        <p:spPr>
          <a:xfrm>
            <a:off x="845229" y="230656"/>
            <a:ext cx="533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26C6DA"/>
                </a:solidFill>
              </a:rPr>
              <a:t>clientela</a:t>
            </a:r>
            <a:endParaRPr lang="pt-BR" sz="24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1867931971"/>
              </p:ext>
            </p:extLst>
          </p:nvPr>
        </p:nvGraphicFramePr>
        <p:xfrm>
          <a:off x="752314" y="1662799"/>
          <a:ext cx="2702086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Tabela 45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19108"/>
              </p:ext>
            </p:extLst>
          </p:nvPr>
        </p:nvGraphicFramePr>
        <p:xfrm>
          <a:off x="323950" y="3275572"/>
          <a:ext cx="284236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824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1502437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795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492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47" name="Retângulo 46">
            <a:extLst/>
          </p:cNvPr>
          <p:cNvSpPr/>
          <p:nvPr/>
        </p:nvSpPr>
        <p:spPr>
          <a:xfrm>
            <a:off x="410079" y="1017434"/>
            <a:ext cx="1118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dirty="0">
                <a:solidFill>
                  <a:srgbClr val="455A64"/>
                </a:solidFill>
              </a:rPr>
              <a:t>gostariam de começar a vender para grandes empresas</a:t>
            </a:r>
            <a:endParaRPr lang="pt-BR" sz="2400" u="none" strike="noStrike" dirty="0">
              <a:solidFill>
                <a:srgbClr val="455A6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898242224"/>
              </p:ext>
            </p:extLst>
          </p:nvPr>
        </p:nvGraphicFramePr>
        <p:xfrm>
          <a:off x="8087142" y="1662799"/>
          <a:ext cx="340635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Tabela 4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065520"/>
              </p:ext>
            </p:extLst>
          </p:nvPr>
        </p:nvGraphicFramePr>
        <p:xfrm>
          <a:off x="8016916" y="3261411"/>
          <a:ext cx="3476584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6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869146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168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433845200"/>
              </p:ext>
            </p:extLst>
          </p:nvPr>
        </p:nvGraphicFramePr>
        <p:xfrm>
          <a:off x="4404716" y="1662799"/>
          <a:ext cx="2963818" cy="1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Tabela 50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6693"/>
              </p:ext>
            </p:extLst>
          </p:nvPr>
        </p:nvGraphicFramePr>
        <p:xfrm>
          <a:off x="4404716" y="3261411"/>
          <a:ext cx="2939337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79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979779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</a:tblGrid>
              <a:tr h="3374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     136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649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114783800"/>
              </p:ext>
            </p:extLst>
          </p:nvPr>
        </p:nvGraphicFramePr>
        <p:xfrm>
          <a:off x="231035" y="4037392"/>
          <a:ext cx="11960966" cy="180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Tabela 5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40384"/>
              </p:ext>
            </p:extLst>
          </p:nvPr>
        </p:nvGraphicFramePr>
        <p:xfrm>
          <a:off x="88905" y="5774692"/>
          <a:ext cx="11722096" cy="33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99">
                  <a:extLst>
                    <a:ext uri="{9D8B030D-6E8A-4147-A177-3AD203B41FA5}">
                      <a16:colId xmlns:a16="http://schemas.microsoft.com/office/drawing/2014/main" val="26009596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28861388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281935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63394277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9678463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8364151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58264358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41062439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28270814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903867702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56518063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020469026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37450908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70017205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66711576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161489193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70616775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3328600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75210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1599994127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77064931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641556729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4129636870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84981327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985729414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139764091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2220927838"/>
                    </a:ext>
                  </a:extLst>
                </a:gridCol>
                <a:gridCol w="413611">
                  <a:extLst>
                    <a:ext uri="{9D8B030D-6E8A-4147-A177-3AD203B41FA5}">
                      <a16:colId xmlns:a16="http://schemas.microsoft.com/office/drawing/2014/main" val="3482120958"/>
                    </a:ext>
                  </a:extLst>
                </a:gridCol>
              </a:tblGrid>
              <a:tr h="2225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base: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buClr>
                          <a:srgbClr val="002060"/>
                        </a:buClr>
                        <a:buSzPct val="120000"/>
                      </a:pPr>
                      <a:r>
                        <a:rPr lang="pt-B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85602"/>
                  </a:ext>
                </a:extLst>
              </a:tr>
            </a:tbl>
          </a:graphicData>
        </a:graphic>
      </p:graphicFrame>
      <p:sp>
        <p:nvSpPr>
          <p:cNvPr id="54" name="Elipse 53">
            <a:extLst/>
          </p:cNvPr>
          <p:cNvSpPr/>
          <p:nvPr/>
        </p:nvSpPr>
        <p:spPr>
          <a:xfrm>
            <a:off x="185780" y="144401"/>
            <a:ext cx="659449" cy="626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" y="260243"/>
            <a:ext cx="395192" cy="3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2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45" grpId="0">
        <p:bldAsOne/>
      </p:bldGraphic>
      <p:bldP spid="47" grpId="0"/>
      <p:bldGraphic spid="48" grpId="0">
        <p:bldAsOne/>
      </p:bldGraphic>
      <p:bldGraphic spid="50" grpId="0">
        <p:bldAsOne/>
      </p:bldGraphic>
      <p:bldGraphic spid="52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20583</TotalTime>
  <Words>5967</Words>
  <Application>Microsoft Office PowerPoint</Application>
  <PresentationFormat>Widescreen</PresentationFormat>
  <Paragraphs>1641</Paragraphs>
  <Slides>53</Slides>
  <Notes>44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9" baseType="lpstr">
      <vt:lpstr>Adobe Heiti Std R</vt:lpstr>
      <vt:lpstr>Arial</vt:lpstr>
      <vt:lpstr>Calibri</vt:lpstr>
      <vt:lpstr>Calibri (corpo)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helton</dc:creator>
  <cp:lastModifiedBy>Marco Aurélio Bede</cp:lastModifiedBy>
  <cp:revision>3099</cp:revision>
  <dcterms:created xsi:type="dcterms:W3CDTF">2016-08-15T18:00:32Z</dcterms:created>
  <dcterms:modified xsi:type="dcterms:W3CDTF">2019-01-11T13:18:10Z</dcterms:modified>
</cp:coreProperties>
</file>