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531" r:id="rId3"/>
    <p:sldId id="532" r:id="rId4"/>
    <p:sldId id="559" r:id="rId5"/>
    <p:sldId id="533" r:id="rId6"/>
    <p:sldId id="542" r:id="rId7"/>
    <p:sldId id="552" r:id="rId8"/>
    <p:sldId id="553" r:id="rId9"/>
    <p:sldId id="554" r:id="rId10"/>
    <p:sldId id="555" r:id="rId11"/>
    <p:sldId id="556" r:id="rId12"/>
    <p:sldId id="557" r:id="rId1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a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9AC93"/>
    <a:srgbClr val="5CA9C4"/>
    <a:srgbClr val="FF5050"/>
    <a:srgbClr val="4F81BD"/>
    <a:srgbClr val="893BC3"/>
    <a:srgbClr val="7030A0"/>
    <a:srgbClr val="0078A2"/>
    <a:srgbClr val="0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rvfps01.na.sebrae.corp\Unidades\UGE\NEP%20(N&#250;cleo%20de%20Estudos%20e%20Pesquisas)\Produtos%20em%20Desenvolvimento\Pesquisa%20ESPECIAL%20FIM%20DE%20ANO%202016\6-%20Racionamento%20de%20&#225;gua\Reservat&#243;rios%20selecionados.csv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Nível de armazenamento de reservatórios selecionados em 28/fev/17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'Reservatórios selecionados'!$A$3:$A$10</c:f>
              <c:strCache>
                <c:ptCount val="8"/>
                <c:pt idx="0">
                  <c:v>Sistema Cantareira</c:v>
                </c:pt>
                <c:pt idx="1">
                  <c:v>Paraíba do Sul</c:v>
                </c:pt>
                <c:pt idx="2">
                  <c:v>Furnas</c:v>
                </c:pt>
                <c:pt idx="3">
                  <c:v>Descoberto</c:v>
                </c:pt>
                <c:pt idx="4">
                  <c:v>Três Marias</c:v>
                </c:pt>
                <c:pt idx="5">
                  <c:v>Itaparica</c:v>
                </c:pt>
                <c:pt idx="6">
                  <c:v>Sobradinho</c:v>
                </c:pt>
                <c:pt idx="7">
                  <c:v>Nordeste (média)</c:v>
                </c:pt>
              </c:strCache>
            </c:strRef>
          </c:cat>
          <c:val>
            <c:numRef>
              <c:f>'Reservatórios selecionados'!$B$3:$B$10</c:f>
              <c:numCache>
                <c:formatCode>0.00%</c:formatCode>
                <c:ptCount val="8"/>
                <c:pt idx="0">
                  <c:v>0.62739999999999996</c:v>
                </c:pt>
                <c:pt idx="1">
                  <c:v>0.56899999999999995</c:v>
                </c:pt>
                <c:pt idx="2">
                  <c:v>0.47</c:v>
                </c:pt>
                <c:pt idx="3">
                  <c:v>0.39219999999999999</c:v>
                </c:pt>
                <c:pt idx="4">
                  <c:v>0.32650000000000001</c:v>
                </c:pt>
                <c:pt idx="5">
                  <c:v>0.2288</c:v>
                </c:pt>
                <c:pt idx="6">
                  <c:v>0.12809999999999999</c:v>
                </c:pt>
                <c:pt idx="7">
                  <c:v>0.151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259400"/>
        <c:axId val="714260968"/>
      </c:barChart>
      <c:catAx>
        <c:axId val="71425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260968"/>
        <c:crosses val="autoZero"/>
        <c:auto val="1"/>
        <c:lblAlgn val="ctr"/>
        <c:lblOffset val="100"/>
        <c:noMultiLvlLbl val="0"/>
      </c:catAx>
      <c:valAx>
        <c:axId val="714260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25940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43C7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77-41BB-AA1C-8F6381A493A8}"/>
              </c:ext>
            </c:extLst>
          </c:dPt>
          <c:dPt>
            <c:idx val="1"/>
            <c:bubble3D val="0"/>
            <c:spPr>
              <a:solidFill>
                <a:srgbClr val="27C75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77-41BB-AA1C-8F6381A493A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77-41BB-AA1C-8F6381A493A8}"/>
              </c:ext>
            </c:extLst>
          </c:dPt>
          <c:dLbls>
            <c:delete val="1"/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0.16300000000000001</c:v>
                </c:pt>
                <c:pt idx="1">
                  <c:v>0.83400000000000007</c:v>
                </c:pt>
                <c:pt idx="2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77-41BB-AA1C-8F6381A493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43C7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36-47AE-8834-A54832E7F6AB}"/>
              </c:ext>
            </c:extLst>
          </c:dPt>
          <c:dPt>
            <c:idx val="1"/>
            <c:bubble3D val="0"/>
            <c:spPr>
              <a:solidFill>
                <a:srgbClr val="27C75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36-47AE-8834-A54832E7F6A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36-47AE-8834-A54832E7F6AB}"/>
              </c:ext>
            </c:extLst>
          </c:dPt>
          <c:dLbls>
            <c:delete val="1"/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0.246</c:v>
                </c:pt>
                <c:pt idx="1">
                  <c:v>0.69199999999999995</c:v>
                </c:pt>
                <c:pt idx="2">
                  <c:v>6.2E-2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136-47AE-8834-A54832E7F6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0.55247</cdr:x>
      <cdr:y>0.92512</cdr:y>
    </cdr:from>
    <cdr:to>
      <cdr:x>0.84792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621607" y="3802456"/>
          <a:ext cx="247159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dirty="0" smtClean="0">
              <a:solidFill>
                <a:srgbClr val="0070C0"/>
              </a:solidFill>
            </a:rPr>
            <a:t>São Francisco</a:t>
          </a:r>
          <a:endParaRPr lang="pt-BR" sz="1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0.54273</cdr:x>
      <cdr:y>0.93518</cdr:y>
    </cdr:from>
    <cdr:to>
      <cdr:x>0.85766</cdr:x>
      <cdr:y>0.93738</cdr:y>
    </cdr:to>
    <cdr:cxnSp macro="">
      <cdr:nvCxnSpPr>
        <cdr:cNvPr id="4" name="Conector reto 3"/>
        <cdr:cNvCxnSpPr/>
      </cdr:nvCxnSpPr>
      <cdr:spPr>
        <a:xfrm xmlns:a="http://schemas.openxmlformats.org/drawingml/2006/main" flipV="1">
          <a:off x="4540126" y="3843795"/>
          <a:ext cx="2634558" cy="90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05D9-A660-4830-9FE6-0E9729FFC6FE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CD0F-6D16-4963-BC39-9E4D74303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172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CEC9-2132-43BF-B3D0-41D0BFA65BB9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26FD-D063-49F9-B6D9-6819F9B9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12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E26FD-D063-49F9-B6D9-6819F9B9D6B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0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0475D-A952-4CEB-A49C-BDC28CFD1443}" type="datetime1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9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A2463-8D6D-463E-8AFA-00DF02DC313C}" type="datetime1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6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7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2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75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1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68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43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826D5-477D-4C97-B8C8-0B25B2B44D62}" type="datetime1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920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546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80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8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36817-0C91-41EA-8B8D-768A37857B2A}" type="datetime1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8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9A006-8FE6-4AAB-A1E1-A2A7FEA0FAF8}" type="datetime1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58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CACAA-E56E-49F1-BA57-E773272D2BDD}" type="datetime1">
              <a:rPr lang="pt-BR" smtClean="0"/>
              <a:t>10/04/2017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C9B699-35C8-49FF-ABE2-BA23BE547D64}" type="datetime1">
              <a:rPr lang="pt-BR" smtClean="0"/>
              <a:t>10/04/2017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2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09817F-64CE-4378-96AB-E498C8639164}" type="datetime1">
              <a:rPr lang="pt-BR" smtClean="0"/>
              <a:t>10/04/2017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0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A784A-01A8-4BF3-9316-2DD18FDB9F83}" type="datetime1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8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E6EAB-75EE-41C5-B234-15B95FCB761A}" type="datetime1">
              <a:rPr lang="pt-BR" smtClean="0"/>
              <a:t>10/04/2017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0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7C0B-B44A-4388-97E8-A967FE55A01A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1" y="6065182"/>
            <a:ext cx="1113916" cy="62172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1" y="338786"/>
            <a:ext cx="1175553" cy="57234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38837" y="1699791"/>
            <a:ext cx="6782502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pt-BR" sz="4800" b="1" dirty="0" smtClean="0">
                <a:solidFill>
                  <a:srgbClr val="314853"/>
                </a:solidFill>
                <a:latin typeface="Century Gothic" panose="020B0502020202020204" pitchFamily="34" charset="0"/>
              </a:rPr>
              <a:t>Racionamento </a:t>
            </a:r>
          </a:p>
          <a:p>
            <a:pPr lvl="0"/>
            <a:r>
              <a:rPr lang="pt-BR" sz="4800" b="1" dirty="0" smtClean="0">
                <a:solidFill>
                  <a:srgbClr val="314853"/>
                </a:solidFill>
                <a:latin typeface="Century Gothic" panose="020B0502020202020204" pitchFamily="34" charset="0"/>
              </a:rPr>
              <a:t>de água</a:t>
            </a:r>
            <a:endParaRPr lang="pt-BR" sz="4800" b="1" dirty="0">
              <a:solidFill>
                <a:srgbClr val="314853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92966" y="4970353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Abril/2017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86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6089074" y="2795155"/>
            <a:ext cx="10391" cy="404237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-4" y="6504164"/>
            <a:ext cx="12192004" cy="3538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662" y="6553859"/>
            <a:ext cx="117669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Q2. O(A)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acredita que em 2017 sua empresa será prejudicada por este tipo de problema?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1770659" y="6504163"/>
            <a:ext cx="421341" cy="353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2"/>
          <p:cNvSpPr/>
          <p:nvPr/>
        </p:nvSpPr>
        <p:spPr>
          <a:xfrm>
            <a:off x="-5" y="0"/>
            <a:ext cx="8513384" cy="245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ítulo"/>
          <p:cNvSpPr/>
          <p:nvPr/>
        </p:nvSpPr>
        <p:spPr>
          <a:xfrm>
            <a:off x="-4" y="245383"/>
            <a:ext cx="8201028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atin typeface="Century Gothic" panose="020B0502020202020204" pitchFamily="34" charset="0"/>
              </a:rPr>
              <a:t>Perspectiva sobre o abastecimento de água em 2017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59161" y="2788319"/>
          <a:ext cx="5465290" cy="29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6">
                  <a:extLst>
                    <a:ext uri="{9D8B030D-6E8A-4147-A177-3AD203B41FA5}">
                      <a16:colId xmlns="" xmlns:a16="http://schemas.microsoft.com/office/drawing/2014/main" val="3549776406"/>
                    </a:ext>
                  </a:extLst>
                </a:gridCol>
                <a:gridCol w="893046">
                  <a:extLst>
                    <a:ext uri="{9D8B030D-6E8A-4147-A177-3AD203B41FA5}">
                      <a16:colId xmlns="" xmlns:a16="http://schemas.microsoft.com/office/drawing/2014/main" val="627230865"/>
                    </a:ext>
                  </a:extLst>
                </a:gridCol>
                <a:gridCol w="893046">
                  <a:extLst>
                    <a:ext uri="{9D8B030D-6E8A-4147-A177-3AD203B41FA5}">
                      <a16:colId xmlns="" xmlns:a16="http://schemas.microsoft.com/office/drawing/2014/main" val="990389620"/>
                    </a:ext>
                  </a:extLst>
                </a:gridCol>
                <a:gridCol w="893046">
                  <a:extLst>
                    <a:ext uri="{9D8B030D-6E8A-4147-A177-3AD203B41FA5}">
                      <a16:colId xmlns="" xmlns:a16="http://schemas.microsoft.com/office/drawing/2014/main" val="3087793768"/>
                    </a:ext>
                  </a:extLst>
                </a:gridCol>
                <a:gridCol w="893046">
                  <a:extLst>
                    <a:ext uri="{9D8B030D-6E8A-4147-A177-3AD203B41FA5}">
                      <a16:colId xmlns="" xmlns:a16="http://schemas.microsoft.com/office/drawing/2014/main" val="1165969560"/>
                    </a:ext>
                  </a:extLst>
                </a:gridCol>
              </a:tblGrid>
              <a:tr h="643415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364086"/>
                  </a:ext>
                </a:extLst>
              </a:tr>
              <a:tr h="643415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74,4%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71,0%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68,8%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65,9%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80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NS</a:t>
                      </a:r>
                      <a:endParaRPr kumimoji="0" lang="pt-B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73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NR</a:t>
                      </a:r>
                      <a:endParaRPr kumimoji="0" lang="pt-B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0,2</a:t>
                      </a:r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0,6</a:t>
                      </a:r>
                      <a:r>
                        <a:rPr lang="pt-BR" sz="14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0,0</a:t>
                      </a:r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0,1</a:t>
                      </a:r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24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435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3033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823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2326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9141388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6405691" y="2792164"/>
          <a:ext cx="5273686" cy="291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876">
                  <a:extLst>
                    <a:ext uri="{9D8B030D-6E8A-4147-A177-3AD203B41FA5}">
                      <a16:colId xmlns="" xmlns:a16="http://schemas.microsoft.com/office/drawing/2014/main" val="3549776406"/>
                    </a:ext>
                  </a:extLst>
                </a:gridCol>
                <a:gridCol w="1181270">
                  <a:extLst>
                    <a:ext uri="{9D8B030D-6E8A-4147-A177-3AD203B41FA5}">
                      <a16:colId xmlns="" xmlns:a16="http://schemas.microsoft.com/office/drawing/2014/main" val="627230865"/>
                    </a:ext>
                  </a:extLst>
                </a:gridCol>
                <a:gridCol w="1181270">
                  <a:extLst>
                    <a:ext uri="{9D8B030D-6E8A-4147-A177-3AD203B41FA5}">
                      <a16:colId xmlns="" xmlns:a16="http://schemas.microsoft.com/office/drawing/2014/main" val="990389620"/>
                    </a:ext>
                  </a:extLst>
                </a:gridCol>
                <a:gridCol w="1181270">
                  <a:extLst>
                    <a:ext uri="{9D8B030D-6E8A-4147-A177-3AD203B41FA5}">
                      <a16:colId xmlns="" xmlns:a16="http://schemas.microsoft.com/office/drawing/2014/main" val="3087793768"/>
                    </a:ext>
                  </a:extLst>
                </a:gridCol>
              </a:tblGrid>
              <a:tr h="64994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25,9%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364086"/>
                  </a:ext>
                </a:extLst>
              </a:tr>
              <a:tr h="7011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71,9%</a:t>
                      </a:r>
                      <a:endParaRPr lang="pt-BR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72,0%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66,9%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7756092"/>
                  </a:ext>
                </a:extLst>
              </a:tr>
              <a:tr h="5199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NS</a:t>
                      </a:r>
                      <a:endParaRPr lang="pt-B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4,9%</a:t>
                      </a:r>
                      <a:endParaRPr lang="pt-BR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9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NR</a:t>
                      </a:r>
                      <a:endParaRPr lang="pt-B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pt-BR" sz="1400" b="1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0,0%</a:t>
                      </a:r>
                      <a:endParaRPr lang="pt-BR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  <a:r>
                        <a:rPr lang="pt-BR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r>
                        <a:rPr lang="pt-BR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9063067"/>
                  </a:ext>
                </a:extLst>
              </a:tr>
              <a:tr h="5199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653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2648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3316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9141388"/>
                  </a:ext>
                </a:extLst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63" y="2237221"/>
            <a:ext cx="553531" cy="5968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416" y="2237221"/>
            <a:ext cx="329682" cy="47620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350" y="2237221"/>
            <a:ext cx="381397" cy="52792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171" y="2241505"/>
            <a:ext cx="421410" cy="55469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213" y="2332977"/>
            <a:ext cx="354549" cy="50107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31" y="2311834"/>
            <a:ext cx="354549" cy="50107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797" y="2304730"/>
            <a:ext cx="352740" cy="50107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12307" y="1062266"/>
            <a:ext cx="114670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 maior expectativa de problemas com abastecimento de água em 2017 está na Indústria (26%).</a:t>
            </a:r>
            <a:endParaRPr lang="pt-BR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Espaço Reservado para Número de Slide 3"/>
          <p:cNvSpPr txBox="1">
            <a:spLocks/>
          </p:cNvSpPr>
          <p:nvPr/>
        </p:nvSpPr>
        <p:spPr>
          <a:xfrm>
            <a:off x="11770658" y="6491633"/>
            <a:ext cx="40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10</a:t>
            </a:fld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4" y="6504163"/>
            <a:ext cx="12192004" cy="4098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662" y="6553859"/>
            <a:ext cx="117669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Q2. O(A)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acredita que em 2017 sua empresa será prejudicada por este tipo de problema?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1770659" y="6504163"/>
            <a:ext cx="421341" cy="409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2"/>
          <p:cNvSpPr/>
          <p:nvPr/>
        </p:nvSpPr>
        <p:spPr>
          <a:xfrm>
            <a:off x="-5" y="0"/>
            <a:ext cx="8513384" cy="245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ítulo"/>
          <p:cNvSpPr/>
          <p:nvPr/>
        </p:nvSpPr>
        <p:spPr>
          <a:xfrm>
            <a:off x="-4" y="245383"/>
            <a:ext cx="8201028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atin typeface="Century Gothic" panose="020B0502020202020204" pitchFamily="34" charset="0"/>
              </a:rPr>
              <a:t>Perspectiva sobre o abastecimento de água em 2017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Espaço Reservado para Número de Slide 3"/>
          <p:cNvSpPr txBox="1">
            <a:spLocks/>
          </p:cNvSpPr>
          <p:nvPr/>
        </p:nvSpPr>
        <p:spPr>
          <a:xfrm>
            <a:off x="11770658" y="6491633"/>
            <a:ext cx="408641" cy="42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/>
          </p:nvPr>
        </p:nvGraphicFramePr>
        <p:xfrm>
          <a:off x="10602150" y="2132852"/>
          <a:ext cx="1226751" cy="3509190"/>
        </p:xfrm>
        <a:graphic>
          <a:graphicData uri="http://schemas.openxmlformats.org/drawingml/2006/table">
            <a:tbl>
              <a:tblPr/>
              <a:tblGrid>
                <a:gridCol w="4089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9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4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RS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Retângulo 35"/>
          <p:cNvSpPr/>
          <p:nvPr/>
        </p:nvSpPr>
        <p:spPr>
          <a:xfrm>
            <a:off x="3445601" y="1556792"/>
            <a:ext cx="2927958" cy="506895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/>
              <a:t>Nordeste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1820068" y="1556792"/>
            <a:ext cx="1482351" cy="5068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Centro-Oeste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520002" y="1556792"/>
            <a:ext cx="2410554" cy="506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Norte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9038171" y="1556792"/>
            <a:ext cx="1399664" cy="5068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Sudeste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10578310" y="1556792"/>
            <a:ext cx="1262586" cy="5068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Sul</a:t>
            </a:r>
            <a:endParaRPr lang="pt-BR" dirty="0"/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/>
          </p:nvPr>
        </p:nvGraphicFramePr>
        <p:xfrm>
          <a:off x="3445594" y="2132852"/>
          <a:ext cx="2927970" cy="3509190"/>
        </p:xfrm>
        <a:graphic>
          <a:graphicData uri="http://schemas.openxmlformats.org/drawingml/2006/table">
            <a:tbl>
              <a:tblPr/>
              <a:tblGrid>
                <a:gridCol w="325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5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53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53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53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53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253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2533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84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PB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RN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>
            <p:extLst/>
          </p:nvPr>
        </p:nvGraphicFramePr>
        <p:xfrm>
          <a:off x="1833803" y="2132852"/>
          <a:ext cx="1463876" cy="3509190"/>
        </p:xfrm>
        <a:graphic>
          <a:graphicData uri="http://schemas.openxmlformats.org/drawingml/2006/table">
            <a:tbl>
              <a:tblPr/>
              <a:tblGrid>
                <a:gridCol w="365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4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DF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GO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MS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MT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/>
          </p:nvPr>
        </p:nvGraphicFramePr>
        <p:xfrm>
          <a:off x="6487990" y="2132852"/>
          <a:ext cx="2451764" cy="3509190"/>
        </p:xfrm>
        <a:graphic>
          <a:graphicData uri="http://schemas.openxmlformats.org/drawingml/2006/table">
            <a:tbl>
              <a:tblPr/>
              <a:tblGrid>
                <a:gridCol w="350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02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02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0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02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4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RR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4" name="Tabela 43"/>
          <p:cNvGraphicFramePr>
            <a:graphicFrameLocks noGrp="1"/>
          </p:cNvGraphicFramePr>
          <p:nvPr>
            <p:extLst/>
          </p:nvPr>
        </p:nvGraphicFramePr>
        <p:xfrm>
          <a:off x="9038171" y="2132852"/>
          <a:ext cx="1399664" cy="3509190"/>
        </p:xfrm>
        <a:graphic>
          <a:graphicData uri="http://schemas.openxmlformats.org/drawingml/2006/table">
            <a:tbl>
              <a:tblPr/>
              <a:tblGrid>
                <a:gridCol w="3499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9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4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MG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86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" name="Retângulo 44"/>
          <p:cNvSpPr/>
          <p:nvPr/>
        </p:nvSpPr>
        <p:spPr>
          <a:xfrm>
            <a:off x="324690" y="2751027"/>
            <a:ext cx="1311965" cy="518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00">
                <a:solidFill>
                  <a:schemeClr val="tx1"/>
                </a:solidFill>
              </a:rPr>
              <a:t>Sim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324690" y="3329116"/>
            <a:ext cx="1311965" cy="518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00">
                <a:solidFill>
                  <a:schemeClr val="tx1"/>
                </a:solidFill>
              </a:rPr>
              <a:t>Não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24690" y="3904318"/>
            <a:ext cx="1311965" cy="518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00">
                <a:solidFill>
                  <a:schemeClr val="tx1"/>
                </a:solidFill>
              </a:rPr>
              <a:t>Não sabe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24690" y="4501863"/>
            <a:ext cx="1311965" cy="518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00">
                <a:solidFill>
                  <a:schemeClr val="tx1"/>
                </a:solidFill>
              </a:rPr>
              <a:t>Não quis responder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324690" y="5089891"/>
            <a:ext cx="1311965" cy="518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00">
                <a:solidFill>
                  <a:schemeClr val="tx1"/>
                </a:solidFill>
              </a:rPr>
              <a:t>Base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71605" y="991850"/>
            <a:ext cx="1165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ES (39</a:t>
            </a:r>
            <a:r>
              <a:rPr lang="pt-BR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%), 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CE </a:t>
            </a:r>
            <a:r>
              <a:rPr lang="pt-BR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(44%) e PB (46%) são os estados com maior expectativa de problemas com o abastecimento em 2017</a:t>
            </a:r>
            <a:endParaRPr lang="pt-BR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-1"/>
          <a:stretch/>
        </p:blipFill>
        <p:spPr>
          <a:xfrm>
            <a:off x="0" y="-20781"/>
            <a:ext cx="12192000" cy="552103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3525012"/>
            <a:ext cx="12192000" cy="3713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9" name="Retângulo 18"/>
          <p:cNvSpPr/>
          <p:nvPr/>
        </p:nvSpPr>
        <p:spPr>
          <a:xfrm>
            <a:off x="4" y="2756926"/>
            <a:ext cx="3075121" cy="770744"/>
          </a:xfrm>
          <a:prstGeom prst="rect">
            <a:avLst/>
          </a:prstGeom>
          <a:solidFill>
            <a:srgbClr val="00B050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Objetivo da Pesquisa</a:t>
            </a:r>
          </a:p>
        </p:txBody>
      </p:sp>
      <p:sp>
        <p:nvSpPr>
          <p:cNvPr id="20" name="Retângulo 19">
            <a:hlinkHover r:id="rId3" action="ppaction://hlinksldjump"/>
          </p:cNvPr>
          <p:cNvSpPr/>
          <p:nvPr/>
        </p:nvSpPr>
        <p:spPr>
          <a:xfrm>
            <a:off x="3075123" y="2866774"/>
            <a:ext cx="2976331" cy="660896"/>
          </a:xfrm>
          <a:prstGeom prst="rect">
            <a:avLst/>
          </a:prstGeom>
          <a:solidFill>
            <a:srgbClr val="CC3300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Metodologia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7">
            <a:hlinkClick r:id="rId4" action="ppaction://hlinksldjump"/>
            <a:hlinkHover r:id="rId4" action="ppaction://hlinksldjump"/>
          </p:cNvPr>
          <p:cNvSpPr/>
          <p:nvPr/>
        </p:nvSpPr>
        <p:spPr>
          <a:xfrm>
            <a:off x="6121732" y="2866774"/>
            <a:ext cx="2976331" cy="660896"/>
          </a:xfrm>
          <a:prstGeom prst="rect">
            <a:avLst/>
          </a:prstGeom>
          <a:solidFill>
            <a:schemeClr val="accent2">
              <a:alpha val="89804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Tópicos da Pesquisa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hlinkHover r:id="" action="ppaction://noaction"/>
          </p:cNvPr>
          <p:cNvSpPr/>
          <p:nvPr/>
        </p:nvSpPr>
        <p:spPr>
          <a:xfrm>
            <a:off x="9168341" y="2866774"/>
            <a:ext cx="2976331" cy="660896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Informações técnicas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6743" y="3525012"/>
            <a:ext cx="11649421" cy="304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Levantar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informações sobre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temas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importantes no contexto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atual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Pequenos Negócios. 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TEMA ANALISADO NESTE RELATÓRIO: </a:t>
            </a:r>
          </a:p>
          <a:p>
            <a:pPr algn="ctr"/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“Racionamento de água”</a:t>
            </a: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fld id="{FED44A67-4E44-4B2B-BAF7-E86FC6FD60C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3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-4" y="6397491"/>
            <a:ext cx="12192004" cy="4567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1770659" y="6397491"/>
            <a:ext cx="421341" cy="456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4" y="0"/>
            <a:ext cx="12192004" cy="245383"/>
          </a:xfrm>
          <a:prstGeom prst="rect">
            <a:avLst/>
          </a:prstGeom>
          <a:solidFill>
            <a:srgbClr val="056F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3" y="245383"/>
            <a:ext cx="7677154" cy="5715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atin typeface="Century Gothic" panose="020B0502020202020204" pitchFamily="34" charset="0"/>
              </a:rPr>
              <a:t>Nível de </a:t>
            </a:r>
            <a:r>
              <a:rPr lang="pt-BR" sz="2400" dirty="0" smtClean="0">
                <a:latin typeface="Century Gothic" panose="020B0502020202020204" pitchFamily="34" charset="0"/>
              </a:rPr>
              <a:t>armazenamento dos reservatórios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Espaço Reservado para Número de Slide 3"/>
          <p:cNvSpPr txBox="1">
            <a:spLocks/>
          </p:cNvSpPr>
          <p:nvPr/>
        </p:nvSpPr>
        <p:spPr>
          <a:xfrm>
            <a:off x="11770658" y="6521450"/>
            <a:ext cx="40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546808"/>
              </p:ext>
            </p:extLst>
          </p:nvPr>
        </p:nvGraphicFramePr>
        <p:xfrm>
          <a:off x="1913297" y="1945640"/>
          <a:ext cx="8365401" cy="348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991761" y="5548992"/>
            <a:ext cx="688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Agência Nacional de Águas e </a:t>
            </a:r>
            <a:r>
              <a:rPr lang="pt-BR" sz="1200" dirty="0" smtClean="0"/>
              <a:t>G1. </a:t>
            </a:r>
          </a:p>
          <a:p>
            <a:r>
              <a:rPr lang="pt-BR" sz="1200" dirty="0" smtClean="0"/>
              <a:t>Nota (1): Descoberto chegou a 55% no dia 10 de abril.</a:t>
            </a:r>
          </a:p>
          <a:p>
            <a:r>
              <a:rPr lang="pt-BR" sz="1200" dirty="0" smtClean="0"/>
              <a:t>Nota (2): Cantareira chegou a 66% no dia 16 de abril.</a:t>
            </a:r>
          </a:p>
          <a:p>
            <a:r>
              <a:rPr lang="pt-BR" sz="1200" dirty="0" smtClean="0"/>
              <a:t>Nota (3): Paraíba do Sul chegou a 66% no dia 6 de abril.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0123" y="991850"/>
            <a:ext cx="11733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Embora tenha havido uma melhora do nível dos reservatórios no período mais recente, no Sul e Centro-Oeste, ainda existem sistemas com níveis muito baixos de reserva, como os reservatórios do Nordeste.</a:t>
            </a:r>
            <a:endParaRPr lang="pt-BR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8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-1"/>
          <a:stretch/>
        </p:blipFill>
        <p:spPr>
          <a:xfrm>
            <a:off x="0" y="-20781"/>
            <a:ext cx="12192000" cy="552103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3525012"/>
            <a:ext cx="12192000" cy="3713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" name="Retângulo 19"/>
          <p:cNvSpPr/>
          <p:nvPr/>
        </p:nvSpPr>
        <p:spPr>
          <a:xfrm>
            <a:off x="3004847" y="2756926"/>
            <a:ext cx="3118279" cy="772800"/>
          </a:xfrm>
          <a:prstGeom prst="rect">
            <a:avLst/>
          </a:prstGeom>
          <a:solidFill>
            <a:srgbClr val="CC3300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Metodologia</a:t>
            </a:r>
            <a:endParaRPr lang="pt-BR" sz="2400" dirty="0"/>
          </a:p>
        </p:txBody>
      </p:sp>
      <p:sp>
        <p:nvSpPr>
          <p:cNvPr id="16" name="Retângulo 15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6121732" y="2866774"/>
            <a:ext cx="2976331" cy="660896"/>
          </a:xfrm>
          <a:prstGeom prst="rect">
            <a:avLst/>
          </a:prstGeom>
          <a:solidFill>
            <a:schemeClr val="accent2">
              <a:alpha val="89804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Tópicos da Pesquisa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tângulo 16">
            <a:hlinkHover r:id="" action="ppaction://noaction"/>
          </p:cNvPr>
          <p:cNvSpPr/>
          <p:nvPr/>
        </p:nvSpPr>
        <p:spPr>
          <a:xfrm>
            <a:off x="9168341" y="2866774"/>
            <a:ext cx="2976331" cy="660896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Informações técnicas</a:t>
            </a:r>
          </a:p>
        </p:txBody>
      </p:sp>
      <p:sp>
        <p:nvSpPr>
          <p:cNvPr id="18" name="Retângulo 17">
            <a:hlinkHover r:id="rId4" action="ppaction://hlinksldjump"/>
          </p:cNvPr>
          <p:cNvSpPr/>
          <p:nvPr/>
        </p:nvSpPr>
        <p:spPr>
          <a:xfrm>
            <a:off x="28513" y="2866774"/>
            <a:ext cx="2976331" cy="660896"/>
          </a:xfrm>
          <a:prstGeom prst="rect">
            <a:avLst/>
          </a:prstGeom>
          <a:solidFill>
            <a:srgbClr val="00B050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Objetivo da Pesquisa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84281" y="4820963"/>
            <a:ext cx="602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 quem conversamos? </a:t>
            </a:r>
          </a:p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Empresários de Pequenos Negócios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917376" y="4795521"/>
            <a:ext cx="600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Margem de erro: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 pontos percentuais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17376" y="3876817"/>
            <a:ext cx="573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Qual foi 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período de coleta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dos dados? </a:t>
            </a:r>
          </a:p>
          <a:p>
            <a:r>
              <a:rPr lang="pt-BR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24/10 </a:t>
            </a:r>
            <a:r>
              <a:rPr lang="pt-BR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 11/11 de 2016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421165" y="5891508"/>
            <a:ext cx="40956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entrevistas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(C.A.T.I.)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realizadas</a:t>
            </a:r>
          </a:p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3.316 MEI</a:t>
            </a:r>
          </a:p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2.648 ME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653 EPP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84281" y="3884100"/>
            <a:ext cx="519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Qual tipo de pesquisa? </a:t>
            </a:r>
          </a:p>
          <a:p>
            <a:r>
              <a:rPr lang="pt-BR" sz="2000" b="1" dirty="0" smtClean="0">
                <a:solidFill>
                  <a:srgbClr val="CC3300"/>
                </a:solidFill>
                <a:latin typeface="Century Gothic" panose="020B0502020202020204" pitchFamily="34" charset="0"/>
              </a:rPr>
              <a:t>Quantitativa</a:t>
            </a:r>
            <a:endParaRPr lang="pt-BR" sz="2000" b="1" dirty="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5658805" y="3759200"/>
            <a:ext cx="8860" cy="344663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5917376" y="5491398"/>
            <a:ext cx="5859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Intervalo de confiança: </a:t>
            </a:r>
            <a:r>
              <a:rPr lang="pt-BR" sz="20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95% - </a:t>
            </a:r>
            <a:r>
              <a:rPr lang="pt-BR" sz="14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para resultados gerais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4281" y="5768963"/>
            <a:ext cx="1217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6.617</a:t>
            </a:r>
            <a:endParaRPr lang="pt-BR" sz="2800" dirty="0">
              <a:solidFill>
                <a:srgbClr val="FF505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61500" y="6899276"/>
            <a:ext cx="2743200" cy="365125"/>
          </a:xfrm>
        </p:spPr>
        <p:txBody>
          <a:bodyPr/>
          <a:lstStyle/>
          <a:p>
            <a:fld id="{FED44A67-4E44-4B2B-BAF7-E86FC6FD60C3}" type="slidenum">
              <a:rPr lang="pt-BR" smtClean="0"/>
              <a:t>4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885387" y="6102462"/>
            <a:ext cx="600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Média Geral ponderada conforme participação das empresas no universo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-1"/>
          <a:stretch/>
        </p:blipFill>
        <p:spPr>
          <a:xfrm>
            <a:off x="0" y="-20781"/>
            <a:ext cx="12192000" cy="552103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3525012"/>
            <a:ext cx="12192000" cy="3713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" name="Retângulo 19"/>
          <p:cNvSpPr/>
          <p:nvPr/>
        </p:nvSpPr>
        <p:spPr>
          <a:xfrm>
            <a:off x="3004847" y="2756926"/>
            <a:ext cx="3118279" cy="772800"/>
          </a:xfrm>
          <a:prstGeom prst="rect">
            <a:avLst/>
          </a:prstGeom>
          <a:solidFill>
            <a:srgbClr val="CC3300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Metodologia</a:t>
            </a:r>
            <a:endParaRPr lang="pt-BR" sz="2400" dirty="0"/>
          </a:p>
        </p:txBody>
      </p:sp>
      <p:sp>
        <p:nvSpPr>
          <p:cNvPr id="16" name="Retângulo 15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6121732" y="2866774"/>
            <a:ext cx="2976331" cy="660896"/>
          </a:xfrm>
          <a:prstGeom prst="rect">
            <a:avLst/>
          </a:prstGeom>
          <a:solidFill>
            <a:schemeClr val="accent2">
              <a:alpha val="89804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Tópicos da Pesquisa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tângulo 16">
            <a:hlinkHover r:id="" action="ppaction://noaction"/>
          </p:cNvPr>
          <p:cNvSpPr/>
          <p:nvPr/>
        </p:nvSpPr>
        <p:spPr>
          <a:xfrm>
            <a:off x="9168341" y="2866774"/>
            <a:ext cx="2976331" cy="660896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Informações técnicas</a:t>
            </a:r>
          </a:p>
        </p:txBody>
      </p:sp>
      <p:sp>
        <p:nvSpPr>
          <p:cNvPr id="18" name="Retângulo 17">
            <a:hlinkHover r:id="rId4" action="ppaction://hlinksldjump"/>
          </p:cNvPr>
          <p:cNvSpPr/>
          <p:nvPr/>
        </p:nvSpPr>
        <p:spPr>
          <a:xfrm>
            <a:off x="28513" y="2866774"/>
            <a:ext cx="2976331" cy="660896"/>
          </a:xfrm>
          <a:prstGeom prst="rect">
            <a:avLst/>
          </a:prstGeom>
          <a:solidFill>
            <a:srgbClr val="00B050">
              <a:alpha val="89804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Objetivo da Pesquisa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61500" y="6899276"/>
            <a:ext cx="2743200" cy="365125"/>
          </a:xfrm>
        </p:spPr>
        <p:txBody>
          <a:bodyPr/>
          <a:lstStyle/>
          <a:p>
            <a:fld id="{FED44A67-4E44-4B2B-BAF7-E86FC6FD60C3}" type="slidenum">
              <a:rPr lang="pt-BR" smtClean="0"/>
              <a:t>5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829" y="4019739"/>
            <a:ext cx="10375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PERGUNTAS REALIZADAS:</a:t>
            </a:r>
          </a:p>
          <a:p>
            <a:endParaRPr lang="pt-BR" dirty="0"/>
          </a:p>
          <a:p>
            <a:r>
              <a:rPr lang="pt-BR" dirty="0"/>
              <a:t>1- </a:t>
            </a:r>
            <a:r>
              <a:rPr lang="pt-BR" dirty="0" smtClean="0"/>
              <a:t>Em </a:t>
            </a:r>
            <a:r>
              <a:rPr lang="pt-BR" dirty="0"/>
              <a:t>muitas regiões do país, têm havido problemas no abastecimento de água tratada, inclusive com o risco de racionamento de </a:t>
            </a:r>
            <a:r>
              <a:rPr lang="pt-BR" dirty="0" smtClean="0"/>
              <a:t>água. Neste ano (2016), </a:t>
            </a:r>
            <a:r>
              <a:rPr lang="pt-BR" dirty="0"/>
              <a:t>sua empresa foi prejudicada por este tipo de problema</a:t>
            </a:r>
            <a:r>
              <a:rPr lang="pt-BR" dirty="0" smtClean="0"/>
              <a:t>?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2- O(A</a:t>
            </a:r>
            <a:r>
              <a:rPr lang="pt-BR" dirty="0"/>
              <a:t>) </a:t>
            </a:r>
            <a:r>
              <a:rPr lang="pt-BR" dirty="0" err="1"/>
              <a:t>Sr</a:t>
            </a:r>
            <a:r>
              <a:rPr lang="pt-BR" dirty="0"/>
              <a:t> (a) acredita que em 2017 sua empresa será prejudicada por este tipo de problema</a:t>
            </a:r>
            <a:r>
              <a:rPr lang="pt-BR" dirty="0" smtClean="0"/>
              <a:t>?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71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"/>
          <p:cNvSpPr/>
          <p:nvPr/>
        </p:nvSpPr>
        <p:spPr>
          <a:xfrm>
            <a:off x="-6" y="0"/>
            <a:ext cx="12192005" cy="249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1" name="Gráfico 10"/>
          <p:cNvGraphicFramePr/>
          <p:nvPr>
            <p:extLst/>
          </p:nvPr>
        </p:nvGraphicFramePr>
        <p:xfrm>
          <a:off x="491477" y="2176542"/>
          <a:ext cx="3626235" cy="312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Retângulo 57"/>
          <p:cNvSpPr/>
          <p:nvPr/>
        </p:nvSpPr>
        <p:spPr>
          <a:xfrm>
            <a:off x="7078366" y="1396795"/>
            <a:ext cx="4371975" cy="3590925"/>
          </a:xfrm>
          <a:prstGeom prst="rect">
            <a:avLst/>
          </a:prstGeom>
          <a:solidFill>
            <a:schemeClr val="accent4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3" y="245383"/>
            <a:ext cx="7915278" cy="571500"/>
          </a:xfrm>
          <a:prstGeom prst="rect">
            <a:avLst/>
          </a:prstGeom>
          <a:solidFill>
            <a:srgbClr val="19AC9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atin typeface="Century Gothic" panose="020B0502020202020204" pitchFamily="34" charset="0"/>
              </a:rPr>
              <a:t>Problemas com o abastecimento de água em 2016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-4" y="6410191"/>
            <a:ext cx="12192004" cy="4567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9047" y="6410191"/>
            <a:ext cx="117516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Q1: Em muitas regiões do país, têm havido problemas no abastecimento de água tratada, inclusive com o risco de racionamento de água. Neste ano, sua empresa foi prejudicada por este tipo de problema? Resposta única e estimulada.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1770659" y="6410191"/>
            <a:ext cx="421341" cy="456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 flipH="1">
            <a:off x="3074411" y="2326087"/>
            <a:ext cx="540655" cy="430335"/>
          </a:xfrm>
          <a:prstGeom prst="line">
            <a:avLst/>
          </a:prstGeom>
          <a:ln>
            <a:solidFill>
              <a:srgbClr val="F43C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3615066" y="2327506"/>
            <a:ext cx="1345723" cy="1"/>
          </a:xfrm>
          <a:prstGeom prst="line">
            <a:avLst/>
          </a:prstGeom>
          <a:ln>
            <a:solidFill>
              <a:srgbClr val="F43C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640788" y="1777748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43C75"/>
                </a:solidFill>
                <a:latin typeface="Berlin Sans FB Demi" panose="020E0802020502020306" pitchFamily="34" charset="0"/>
              </a:rPr>
              <a:t>16,3%</a:t>
            </a:r>
            <a:endParaRPr lang="pt-BR" sz="3200" dirty="0">
              <a:solidFill>
                <a:srgbClr val="F43C75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H="1">
            <a:off x="3154400" y="3527985"/>
            <a:ext cx="286668" cy="282015"/>
          </a:xfrm>
          <a:prstGeom prst="line">
            <a:avLst/>
          </a:prstGeom>
          <a:ln>
            <a:solidFill>
              <a:srgbClr val="22D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1531204" y="3812297"/>
            <a:ext cx="1628554" cy="920"/>
          </a:xfrm>
          <a:prstGeom prst="line">
            <a:avLst/>
          </a:prstGeom>
          <a:ln>
            <a:solidFill>
              <a:srgbClr val="27C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448441" y="3032194"/>
            <a:ext cx="1794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solidFill>
                  <a:srgbClr val="27C75C"/>
                </a:solidFill>
                <a:latin typeface="Berlin Sans FB Demi" panose="020E0802020502020306" pitchFamily="34" charset="0"/>
              </a:rPr>
              <a:t>83,4%</a:t>
            </a:r>
            <a:endParaRPr lang="pt-BR" sz="4800" dirty="0">
              <a:solidFill>
                <a:srgbClr val="27C75C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78159" y="3819177"/>
            <a:ext cx="2500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27C75C"/>
                </a:solidFill>
                <a:latin typeface="Berlin Sans FB Demi" panose="020E0802020502020306" pitchFamily="34" charset="0"/>
              </a:rPr>
              <a:t>Não foram prejudicados</a:t>
            </a:r>
            <a:endParaRPr lang="pt-BR" sz="1400" dirty="0">
              <a:solidFill>
                <a:srgbClr val="27C75C"/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 flipH="1" flipV="1">
            <a:off x="2185407" y="2126677"/>
            <a:ext cx="90608" cy="19941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200079" y="2126677"/>
            <a:ext cx="9853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1142929" y="178014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NS: 0,3%</a:t>
            </a: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558927" y="235490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43C75"/>
                </a:solidFill>
                <a:latin typeface="Berlin Sans FB Demi" panose="020E0802020502020306" pitchFamily="34" charset="0"/>
              </a:rPr>
              <a:t>Prejudicados</a:t>
            </a:r>
            <a:endParaRPr lang="pt-BR" dirty="0">
              <a:solidFill>
                <a:srgbClr val="F43C75"/>
              </a:solidFill>
            </a:endParaRPr>
          </a:p>
        </p:txBody>
      </p:sp>
      <p:cxnSp>
        <p:nvCxnSpPr>
          <p:cNvPr id="62" name="Conector reto 61"/>
          <p:cNvCxnSpPr/>
          <p:nvPr/>
        </p:nvCxnSpPr>
        <p:spPr>
          <a:xfrm>
            <a:off x="7078366" y="1396795"/>
            <a:ext cx="0" cy="3590925"/>
          </a:xfrm>
          <a:prstGeom prst="line">
            <a:avLst/>
          </a:prstGeom>
          <a:ln>
            <a:solidFill>
              <a:srgbClr val="F43C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m 6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r="45294"/>
          <a:stretch/>
        </p:blipFill>
        <p:spPr>
          <a:xfrm>
            <a:off x="7316152" y="2754257"/>
            <a:ext cx="2052275" cy="697857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r="89280"/>
          <a:stretch/>
        </p:blipFill>
        <p:spPr>
          <a:xfrm>
            <a:off x="7316151" y="2754259"/>
            <a:ext cx="402152" cy="697856"/>
          </a:xfrm>
          <a:prstGeom prst="rect">
            <a:avLst/>
          </a:prstGeom>
        </p:spPr>
      </p:pic>
      <p:sp>
        <p:nvSpPr>
          <p:cNvPr id="65" name="Retângulo 64"/>
          <p:cNvSpPr/>
          <p:nvPr/>
        </p:nvSpPr>
        <p:spPr>
          <a:xfrm>
            <a:off x="7260036" y="3670305"/>
            <a:ext cx="3810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B64C4C"/>
                </a:solidFill>
                <a:latin typeface="Berlin Sans FB Demi" panose="020E0802020502020306" pitchFamily="34" charset="0"/>
              </a:rPr>
              <a:t>aproximadamente 1/6</a:t>
            </a:r>
            <a:endParaRPr lang="pt-BR" sz="2800" dirty="0">
              <a:solidFill>
                <a:srgbClr val="B64C4C"/>
              </a:solidFill>
            </a:endParaRPr>
          </a:p>
        </p:txBody>
      </p:sp>
      <p:cxnSp>
        <p:nvCxnSpPr>
          <p:cNvPr id="74" name="Conector reto 73"/>
          <p:cNvCxnSpPr/>
          <p:nvPr/>
        </p:nvCxnSpPr>
        <p:spPr>
          <a:xfrm flipV="1">
            <a:off x="4396415" y="2327795"/>
            <a:ext cx="2681950" cy="1"/>
          </a:xfrm>
          <a:prstGeom prst="line">
            <a:avLst/>
          </a:prstGeom>
          <a:ln>
            <a:solidFill>
              <a:srgbClr val="F43C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7316150" y="1641028"/>
            <a:ext cx="4013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Neste ano, poucos entrevistados relataram ter sofrido com problemas no abastecimento de água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0" y="5891209"/>
            <a:ext cx="118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Base: </a:t>
            </a:r>
            <a:r>
              <a:rPr lang="pt-BR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6.597</a:t>
            </a:r>
            <a:endParaRPr lang="pt-B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defRPr/>
            </a:pPr>
            <a:r>
              <a:rPr lang="pt-B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NR: </a:t>
            </a:r>
            <a:r>
              <a:rPr lang="pt-BR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</a:t>
            </a:r>
            <a:endParaRPr lang="pt-B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" name="Imagem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8F8"/>
              </a:clrFrom>
              <a:clrTo>
                <a:srgbClr val="FE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81944" r="69583" b="7500"/>
          <a:stretch/>
        </p:blipFill>
        <p:spPr>
          <a:xfrm>
            <a:off x="207508" y="5026731"/>
            <a:ext cx="771525" cy="380753"/>
          </a:xfrm>
          <a:prstGeom prst="rect">
            <a:avLst/>
          </a:prstGeom>
        </p:spPr>
      </p:pic>
      <p:sp>
        <p:nvSpPr>
          <p:cNvPr id="29" name="Espaço Reservado para Número de Slide 3"/>
          <p:cNvSpPr txBox="1">
            <a:spLocks/>
          </p:cNvSpPr>
          <p:nvPr/>
        </p:nvSpPr>
        <p:spPr>
          <a:xfrm>
            <a:off x="11770658" y="6521450"/>
            <a:ext cx="40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32" name="Imagem 3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320" b="66889" l="21792" r="76332">
                        <a14:foregroundMark x1="25000" y1="27542" x2="23850" y2="30993"/>
                        <a14:foregroundMark x1="21852" y1="29540" x2="21852" y2="30266"/>
                        <a14:foregroundMark x1="74274" y1="26937" x2="76332" y2="32446"/>
                        <a14:foregroundMark x1="50969" y1="64225" x2="52119" y2="66949"/>
                        <a14:foregroundMark x1="56356" y1="20581" x2="57082" y2="20157"/>
                        <a14:foregroundMark x1="53450" y1="14770" x2="53571" y2="13499"/>
                        <a14:foregroundMark x1="40678" y1="12470" x2="40799" y2="1132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9855" r="20773" b="30725"/>
          <a:stretch/>
        </p:blipFill>
        <p:spPr>
          <a:xfrm>
            <a:off x="985534" y="4933517"/>
            <a:ext cx="462907" cy="4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P spid="58" grpId="0" animBg="1"/>
      <p:bldP spid="15" grpId="0"/>
      <p:bldP spid="18" grpId="0"/>
      <p:bldP spid="19" grpId="0"/>
      <p:bldP spid="23" grpId="0"/>
      <p:bldP spid="24" grpId="0"/>
      <p:bldP spid="65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ector reto 53"/>
          <p:cNvCxnSpPr/>
          <p:nvPr/>
        </p:nvCxnSpPr>
        <p:spPr>
          <a:xfrm>
            <a:off x="6089074" y="2795155"/>
            <a:ext cx="10391" cy="404237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-4" y="6404774"/>
            <a:ext cx="12192004" cy="4532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662" y="6404774"/>
            <a:ext cx="117669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Q1: Em muitas regiões do país, têm havido problemas no abastecimento de água tratada, inclusive com o risco de racionamento de água. Neste ano, sua empresa foi prejudicada por este tipo de problema? Resposta única e estimulada.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770659" y="6404775"/>
            <a:ext cx="421341" cy="4532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-5" y="0"/>
            <a:ext cx="8201029" cy="245383"/>
          </a:xfrm>
          <a:prstGeom prst="rect">
            <a:avLst/>
          </a:prstGeom>
          <a:solidFill>
            <a:srgbClr val="056F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-3" y="245383"/>
            <a:ext cx="7915278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atin typeface="Century Gothic" panose="020B0502020202020204" pitchFamily="34" charset="0"/>
              </a:rPr>
              <a:t>Problemas com o abastecimento de água em 2016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12307" y="1062266"/>
            <a:ext cx="11467070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No grupo dos MEI há uma proporção maior de empresários que registraram problemas com abastecimento de água.</a:t>
            </a:r>
            <a:endParaRPr lang="pt-BR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5" name="Tabela 44"/>
          <p:cNvGraphicFramePr>
            <a:graphicFrameLocks noGrp="1"/>
          </p:cNvGraphicFramePr>
          <p:nvPr>
            <p:extLst/>
          </p:nvPr>
        </p:nvGraphicFramePr>
        <p:xfrm>
          <a:off x="159161" y="2788319"/>
          <a:ext cx="5465290" cy="29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6">
                  <a:extLst>
                    <a:ext uri="{9D8B030D-6E8A-4147-A177-3AD203B41FA5}">
                      <a16:colId xmlns="" xmlns:a16="http://schemas.microsoft.com/office/drawing/2014/main" val="3549776406"/>
                    </a:ext>
                  </a:extLst>
                </a:gridCol>
                <a:gridCol w="893046">
                  <a:extLst>
                    <a:ext uri="{9D8B030D-6E8A-4147-A177-3AD203B41FA5}">
                      <a16:colId xmlns="" xmlns:a16="http://schemas.microsoft.com/office/drawing/2014/main" val="627230865"/>
                    </a:ext>
                  </a:extLst>
                </a:gridCol>
                <a:gridCol w="893046">
                  <a:extLst>
                    <a:ext uri="{9D8B030D-6E8A-4147-A177-3AD203B41FA5}">
                      <a16:colId xmlns="" xmlns:a16="http://schemas.microsoft.com/office/drawing/2014/main" val="990389620"/>
                    </a:ext>
                  </a:extLst>
                </a:gridCol>
                <a:gridCol w="893046">
                  <a:extLst>
                    <a:ext uri="{9D8B030D-6E8A-4147-A177-3AD203B41FA5}">
                      <a16:colId xmlns="" xmlns:a16="http://schemas.microsoft.com/office/drawing/2014/main" val="3087793768"/>
                    </a:ext>
                  </a:extLst>
                </a:gridCol>
                <a:gridCol w="893046">
                  <a:extLst>
                    <a:ext uri="{9D8B030D-6E8A-4147-A177-3AD203B41FA5}">
                      <a16:colId xmlns="" xmlns:a16="http://schemas.microsoft.com/office/drawing/2014/main" val="1165969560"/>
                    </a:ext>
                  </a:extLst>
                </a:gridCol>
              </a:tblGrid>
              <a:tr h="643415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364086"/>
                  </a:ext>
                </a:extLst>
              </a:tr>
              <a:tr h="643415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84,5%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83,1%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84,7%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82,4%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80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NS</a:t>
                      </a:r>
                      <a:endParaRPr kumimoji="0" lang="pt-B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0,3</a:t>
                      </a:r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0,1</a:t>
                      </a:r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0,3</a:t>
                      </a:r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73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NR</a:t>
                      </a:r>
                      <a:endParaRPr kumimoji="0" lang="pt-B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0,2</a:t>
                      </a:r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0,5</a:t>
                      </a:r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0,0</a:t>
                      </a:r>
                      <a:r>
                        <a:rPr lang="pt-BR" sz="14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0,1</a:t>
                      </a:r>
                      <a:r>
                        <a:rPr lang="pt-BR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24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435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3033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823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2326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9141388"/>
                  </a:ext>
                </a:extLst>
              </a:tr>
            </a:tbl>
          </a:graphicData>
        </a:graphic>
      </p:graphicFrame>
      <p:graphicFrame>
        <p:nvGraphicFramePr>
          <p:cNvPr id="46" name="Tabela 45"/>
          <p:cNvGraphicFramePr>
            <a:graphicFrameLocks noGrp="1"/>
          </p:cNvGraphicFramePr>
          <p:nvPr>
            <p:extLst/>
          </p:nvPr>
        </p:nvGraphicFramePr>
        <p:xfrm>
          <a:off x="6405691" y="2792164"/>
          <a:ext cx="5273686" cy="291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876">
                  <a:extLst>
                    <a:ext uri="{9D8B030D-6E8A-4147-A177-3AD203B41FA5}">
                      <a16:colId xmlns="" xmlns:a16="http://schemas.microsoft.com/office/drawing/2014/main" val="3549776406"/>
                    </a:ext>
                  </a:extLst>
                </a:gridCol>
                <a:gridCol w="1181270">
                  <a:extLst>
                    <a:ext uri="{9D8B030D-6E8A-4147-A177-3AD203B41FA5}">
                      <a16:colId xmlns="" xmlns:a16="http://schemas.microsoft.com/office/drawing/2014/main" val="627230865"/>
                    </a:ext>
                  </a:extLst>
                </a:gridCol>
                <a:gridCol w="1181270">
                  <a:extLst>
                    <a:ext uri="{9D8B030D-6E8A-4147-A177-3AD203B41FA5}">
                      <a16:colId xmlns="" xmlns:a16="http://schemas.microsoft.com/office/drawing/2014/main" val="990389620"/>
                    </a:ext>
                  </a:extLst>
                </a:gridCol>
                <a:gridCol w="1181270">
                  <a:extLst>
                    <a:ext uri="{9D8B030D-6E8A-4147-A177-3AD203B41FA5}">
                      <a16:colId xmlns="" xmlns:a16="http://schemas.microsoft.com/office/drawing/2014/main" val="3087793768"/>
                    </a:ext>
                  </a:extLst>
                </a:gridCol>
              </a:tblGrid>
              <a:tr h="64994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364086"/>
                  </a:ext>
                </a:extLst>
              </a:tr>
              <a:tr h="7011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86,0%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87,0%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80,6%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7756092"/>
                  </a:ext>
                </a:extLst>
              </a:tr>
              <a:tr h="5199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NS</a:t>
                      </a:r>
                      <a:endParaRPr lang="pt-B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  <a:r>
                        <a:rPr lang="pt-BR" sz="14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  <a:r>
                        <a:rPr lang="pt-B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9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NR</a:t>
                      </a:r>
                      <a:endParaRPr lang="pt-B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0,0%</a:t>
                      </a:r>
                      <a:r>
                        <a:rPr lang="pt-B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r>
                        <a:rPr lang="pt-B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r>
                        <a:rPr lang="pt-BR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9063067"/>
                  </a:ext>
                </a:extLst>
              </a:tr>
              <a:tr h="5199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653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2648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3316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9141388"/>
                  </a:ext>
                </a:extLst>
              </a:tr>
            </a:tbl>
          </a:graphicData>
        </a:graphic>
      </p:graphicFrame>
      <p:pic>
        <p:nvPicPr>
          <p:cNvPr id="47" name="Imagem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63" y="2237221"/>
            <a:ext cx="553531" cy="596828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416" y="2237221"/>
            <a:ext cx="329682" cy="476207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350" y="2237221"/>
            <a:ext cx="381397" cy="527922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171" y="2241505"/>
            <a:ext cx="421410" cy="554693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213" y="2332977"/>
            <a:ext cx="354549" cy="501072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31" y="2311834"/>
            <a:ext cx="354549" cy="501072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797" y="2304730"/>
            <a:ext cx="352740" cy="501071"/>
          </a:xfrm>
          <a:prstGeom prst="rect">
            <a:avLst/>
          </a:prstGeom>
        </p:spPr>
      </p:pic>
      <p:sp>
        <p:nvSpPr>
          <p:cNvPr id="19" name="Espaço Reservado para Número de Slide 3"/>
          <p:cNvSpPr txBox="1">
            <a:spLocks/>
          </p:cNvSpPr>
          <p:nvPr/>
        </p:nvSpPr>
        <p:spPr>
          <a:xfrm>
            <a:off x="11770658" y="6461816"/>
            <a:ext cx="40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7</a:t>
            </a:fld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4" y="6404774"/>
            <a:ext cx="12192004" cy="4532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662" y="6404774"/>
            <a:ext cx="117669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Q1: Em muitas regiões do país, têm havido problemas no abastecimento de água tratada, inclusive com o risco de racionamento de água. Neste ano, sua empresa foi prejudicada por este tipo de problema? Resposta única e estimulada.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770659" y="6404775"/>
            <a:ext cx="421341" cy="4532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-5" y="0"/>
            <a:ext cx="8201029" cy="245383"/>
          </a:xfrm>
          <a:prstGeom prst="rect">
            <a:avLst/>
          </a:prstGeom>
          <a:solidFill>
            <a:srgbClr val="056F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-3" y="245383"/>
            <a:ext cx="7915278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atin typeface="Century Gothic" panose="020B0502020202020204" pitchFamily="34" charset="0"/>
              </a:rPr>
              <a:t>Problemas com o abastecimento de água em 2016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Espaço Reservado para Número de Slide 3"/>
          <p:cNvSpPr txBox="1">
            <a:spLocks/>
          </p:cNvSpPr>
          <p:nvPr/>
        </p:nvSpPr>
        <p:spPr>
          <a:xfrm>
            <a:off x="11770658" y="6461816"/>
            <a:ext cx="40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7626" y="964986"/>
            <a:ext cx="1158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Em 2016, o maior número de estados com problemas de abastecimento de água foi registrado no nordeste, com destaque para PB (28%), PE (28%), </a:t>
            </a:r>
            <a:r>
              <a:rPr lang="pt-BR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PI (26%) e </a:t>
            </a:r>
            <a:r>
              <a:rPr lang="pt-BR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CE (26%). ES registrou a maior proporção  de reclamações (29%).</a:t>
            </a:r>
            <a:endParaRPr lang="pt-BR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/>
          </p:nvPr>
        </p:nvGraphicFramePr>
        <p:xfrm>
          <a:off x="10514598" y="2597031"/>
          <a:ext cx="1129473" cy="3278562"/>
        </p:xfrm>
        <a:graphic>
          <a:graphicData uri="http://schemas.openxmlformats.org/drawingml/2006/table">
            <a:tbl>
              <a:tblPr/>
              <a:tblGrid>
                <a:gridCol w="376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64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RS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Retângulo 35"/>
          <p:cNvSpPr/>
          <p:nvPr/>
        </p:nvSpPr>
        <p:spPr>
          <a:xfrm>
            <a:off x="3340507" y="2001603"/>
            <a:ext cx="2979231" cy="506895"/>
          </a:xfrm>
          <a:prstGeom prst="rect">
            <a:avLst/>
          </a:prstGeom>
          <a:solidFill>
            <a:srgbClr val="E8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Nordeste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1781156" y="2020971"/>
            <a:ext cx="1466617" cy="5068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Centro-Oeste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478623" y="2020971"/>
            <a:ext cx="2260316" cy="506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Norte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921434" y="2020971"/>
            <a:ext cx="1496941" cy="5068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Sudeste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10490758" y="2020971"/>
            <a:ext cx="1162468" cy="5068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Sul</a:t>
            </a:r>
            <a:endParaRPr lang="pt-BR" dirty="0"/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/>
          </p:nvPr>
        </p:nvGraphicFramePr>
        <p:xfrm>
          <a:off x="3340501" y="2577663"/>
          <a:ext cx="2979243" cy="3297930"/>
        </p:xfrm>
        <a:graphic>
          <a:graphicData uri="http://schemas.openxmlformats.org/drawingml/2006/table">
            <a:tbl>
              <a:tblPr/>
              <a:tblGrid>
                <a:gridCol w="331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0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0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0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0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0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0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3102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49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PB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RN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64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>
            <p:extLst/>
          </p:nvPr>
        </p:nvGraphicFramePr>
        <p:xfrm>
          <a:off x="1794891" y="2597031"/>
          <a:ext cx="1448336" cy="3297930"/>
        </p:xfrm>
        <a:graphic>
          <a:graphicData uri="http://schemas.openxmlformats.org/drawingml/2006/table">
            <a:tbl>
              <a:tblPr/>
              <a:tblGrid>
                <a:gridCol w="362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2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9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DF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GO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MS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MT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65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>
            <p:extLst/>
          </p:nvPr>
        </p:nvGraphicFramePr>
        <p:xfrm>
          <a:off x="6468538" y="2597031"/>
          <a:ext cx="2276666" cy="3278562"/>
        </p:xfrm>
        <a:graphic>
          <a:graphicData uri="http://schemas.openxmlformats.org/drawingml/2006/table">
            <a:tbl>
              <a:tblPr/>
              <a:tblGrid>
                <a:gridCol w="325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5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52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52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52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52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RR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4" name="Tabela 43"/>
          <p:cNvGraphicFramePr>
            <a:graphicFrameLocks noGrp="1"/>
          </p:cNvGraphicFramePr>
          <p:nvPr>
            <p:extLst/>
          </p:nvPr>
        </p:nvGraphicFramePr>
        <p:xfrm>
          <a:off x="8921433" y="2597031"/>
          <a:ext cx="1496944" cy="3278562"/>
        </p:xfrm>
        <a:graphic>
          <a:graphicData uri="http://schemas.openxmlformats.org/drawingml/2006/table">
            <a:tbl>
              <a:tblPr/>
              <a:tblGrid>
                <a:gridCol w="374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4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4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MG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RJ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</a:t>
                      </a: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6427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" name="Retângulo 44"/>
          <p:cNvSpPr/>
          <p:nvPr/>
        </p:nvSpPr>
        <p:spPr>
          <a:xfrm>
            <a:off x="324690" y="3195750"/>
            <a:ext cx="1311965" cy="48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50">
                <a:solidFill>
                  <a:schemeClr val="tx1"/>
                </a:solidFill>
              </a:rPr>
              <a:t>Sim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324690" y="3734927"/>
            <a:ext cx="1311965" cy="48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50">
                <a:solidFill>
                  <a:schemeClr val="tx1"/>
                </a:solidFill>
              </a:rPr>
              <a:t>Não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24690" y="4280945"/>
            <a:ext cx="1311965" cy="48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>
                <a:solidFill>
                  <a:schemeClr val="tx1"/>
                </a:solidFill>
              </a:rPr>
              <a:t>Não sabe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324690" y="4849306"/>
            <a:ext cx="1311965" cy="48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50">
                <a:solidFill>
                  <a:schemeClr val="tx1"/>
                </a:solidFill>
              </a:rPr>
              <a:t>Não quis responder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324690" y="5388694"/>
            <a:ext cx="1311965" cy="48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pt-BR" sz="1050">
                <a:solidFill>
                  <a:schemeClr val="tx1"/>
                </a:solidFill>
              </a:rPr>
              <a:t>Base</a:t>
            </a:r>
            <a:endParaRPr lang="pt-B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marelo"/>
          <p:cNvSpPr/>
          <p:nvPr/>
        </p:nvSpPr>
        <p:spPr>
          <a:xfrm>
            <a:off x="5517931" y="3683500"/>
            <a:ext cx="6674069" cy="1671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5" name="Gráfico 34"/>
          <p:cNvGraphicFramePr/>
          <p:nvPr>
            <p:extLst/>
          </p:nvPr>
        </p:nvGraphicFramePr>
        <p:xfrm>
          <a:off x="491477" y="2613891"/>
          <a:ext cx="3626235" cy="312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Retângulo 40"/>
          <p:cNvSpPr/>
          <p:nvPr/>
        </p:nvSpPr>
        <p:spPr>
          <a:xfrm>
            <a:off x="1448441" y="3469543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solidFill>
                  <a:srgbClr val="27C75C"/>
                </a:solidFill>
                <a:latin typeface="Berlin Sans FB Demi" panose="020E0802020502020306" pitchFamily="34" charset="0"/>
              </a:rPr>
              <a:t>69,2%</a:t>
            </a:r>
            <a:endParaRPr lang="pt-BR" sz="4800" dirty="0">
              <a:solidFill>
                <a:srgbClr val="27C75C"/>
              </a:solidFill>
            </a:endParaRPr>
          </a:p>
        </p:txBody>
      </p:sp>
      <p:sp>
        <p:nvSpPr>
          <p:cNvPr id="3" name="título 2"/>
          <p:cNvSpPr/>
          <p:nvPr/>
        </p:nvSpPr>
        <p:spPr>
          <a:xfrm>
            <a:off x="-6" y="0"/>
            <a:ext cx="12192005" cy="249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/>
          <p:cNvSpPr/>
          <p:nvPr/>
        </p:nvSpPr>
        <p:spPr>
          <a:xfrm>
            <a:off x="-4" y="6549337"/>
            <a:ext cx="12192004" cy="317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9047" y="6569215"/>
            <a:ext cx="117516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Q2. O(A)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acredita que em 2017 sua empresa será prejudicada por este tipo de problema?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1770659" y="6549337"/>
            <a:ext cx="421341" cy="317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bonecos brancos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r="63607"/>
          <a:stretch/>
        </p:blipFill>
        <p:spPr>
          <a:xfrm>
            <a:off x="6747016" y="4542196"/>
            <a:ext cx="1365281" cy="697857"/>
          </a:xfrm>
          <a:prstGeom prst="rect">
            <a:avLst/>
          </a:prstGeom>
        </p:spPr>
      </p:pic>
      <p:pic>
        <p:nvPicPr>
          <p:cNvPr id="33" name="bonecos vermelhos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r="88821"/>
          <a:stretch/>
        </p:blipFill>
        <p:spPr>
          <a:xfrm>
            <a:off x="6747015" y="4542198"/>
            <a:ext cx="419352" cy="697856"/>
          </a:xfrm>
          <a:prstGeom prst="rect">
            <a:avLst/>
          </a:prstGeom>
        </p:spPr>
      </p:pic>
      <p:cxnSp>
        <p:nvCxnSpPr>
          <p:cNvPr id="36" name="Conector reto 35"/>
          <p:cNvCxnSpPr/>
          <p:nvPr/>
        </p:nvCxnSpPr>
        <p:spPr>
          <a:xfrm flipH="1">
            <a:off x="3074412" y="2764856"/>
            <a:ext cx="538870" cy="428915"/>
          </a:xfrm>
          <a:prstGeom prst="line">
            <a:avLst/>
          </a:prstGeom>
          <a:ln>
            <a:solidFill>
              <a:srgbClr val="F43C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615066" y="2764857"/>
            <a:ext cx="2508987" cy="1"/>
          </a:xfrm>
          <a:prstGeom prst="line">
            <a:avLst/>
          </a:prstGeom>
          <a:ln>
            <a:solidFill>
              <a:srgbClr val="F43C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3640788" y="2215097"/>
            <a:ext cx="1295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43C75"/>
                </a:solidFill>
                <a:latin typeface="Berlin Sans FB Demi" panose="020E0802020502020306" pitchFamily="34" charset="0"/>
              </a:rPr>
              <a:t>24,6%</a:t>
            </a:r>
            <a:endParaRPr lang="pt-BR" sz="3200" dirty="0">
              <a:solidFill>
                <a:srgbClr val="F43C75"/>
              </a:solidFill>
            </a:endParaRPr>
          </a:p>
        </p:txBody>
      </p:sp>
      <p:cxnSp>
        <p:nvCxnSpPr>
          <p:cNvPr id="40" name="Conector reto 39"/>
          <p:cNvCxnSpPr/>
          <p:nvPr/>
        </p:nvCxnSpPr>
        <p:spPr>
          <a:xfrm flipH="1">
            <a:off x="1386840" y="4256526"/>
            <a:ext cx="2039532" cy="0"/>
          </a:xfrm>
          <a:prstGeom prst="line">
            <a:avLst/>
          </a:prstGeom>
          <a:ln>
            <a:solidFill>
              <a:srgbClr val="27C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078159" y="4256526"/>
            <a:ext cx="2500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27C75C"/>
                </a:solidFill>
                <a:latin typeface="Berlin Sans FB Demi" panose="020E0802020502020306" pitchFamily="34" charset="0"/>
              </a:rPr>
              <a:t>Não esperam ser prejudicados</a:t>
            </a:r>
            <a:endParaRPr lang="pt-BR" sz="1400" dirty="0">
              <a:solidFill>
                <a:srgbClr val="27C75C"/>
              </a:solidFill>
            </a:endParaRPr>
          </a:p>
        </p:txBody>
      </p:sp>
      <p:cxnSp>
        <p:nvCxnSpPr>
          <p:cNvPr id="43" name="Conector reto 42"/>
          <p:cNvCxnSpPr/>
          <p:nvPr/>
        </p:nvCxnSpPr>
        <p:spPr>
          <a:xfrm flipH="1" flipV="1">
            <a:off x="2185407" y="2564026"/>
            <a:ext cx="57150" cy="23584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1200079" y="2564026"/>
            <a:ext cx="9853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1142929" y="2217497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NS: 6,2%</a:t>
            </a: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3558927" y="2792252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43C75"/>
                </a:solidFill>
                <a:latin typeface="Berlin Sans FB Demi" panose="020E0802020502020306" pitchFamily="34" charset="0"/>
              </a:rPr>
              <a:t>Esperam ter problemas</a:t>
            </a:r>
            <a:endParaRPr lang="pt-BR" dirty="0">
              <a:solidFill>
                <a:srgbClr val="F43C75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9247843" y="454744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1/4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(24,6%)</a:t>
            </a: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r="44840"/>
          <a:stretch/>
        </p:blipFill>
        <p:spPr>
          <a:xfrm>
            <a:off x="6747015" y="3780673"/>
            <a:ext cx="2069325" cy="697857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r="89280"/>
          <a:stretch/>
        </p:blipFill>
        <p:spPr>
          <a:xfrm>
            <a:off x="6747014" y="3780675"/>
            <a:ext cx="402152" cy="697856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5701182" y="4727241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2017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5701182" y="3978828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2016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" name="Conector reto 60"/>
          <p:cNvCxnSpPr/>
          <p:nvPr/>
        </p:nvCxnSpPr>
        <p:spPr>
          <a:xfrm>
            <a:off x="5701182" y="4538155"/>
            <a:ext cx="3313056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9275444" y="3830269"/>
            <a:ext cx="193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1/6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(16,3%)</a:t>
            </a:r>
            <a:endParaRPr lang="pt-B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05381" y="775927"/>
            <a:ext cx="10378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B64C4C"/>
                </a:solidFill>
                <a:latin typeface="Berlin Sans FB Demi" panose="020E0802020502020306" pitchFamily="34" charset="0"/>
              </a:rPr>
              <a:t>Entretanto, em 2017 mais empresários esperam sofrer</a:t>
            </a:r>
          </a:p>
          <a:p>
            <a:r>
              <a:rPr lang="pt-BR" sz="2800" dirty="0" smtClean="0">
                <a:solidFill>
                  <a:srgbClr val="B64C4C"/>
                </a:solidFill>
                <a:latin typeface="Berlin Sans FB Demi" panose="020E0802020502020306" pitchFamily="34" charset="0"/>
              </a:rPr>
              <a:t>com este tipo de problema </a:t>
            </a:r>
            <a:endParaRPr lang="pt-BR" sz="2800" dirty="0">
              <a:solidFill>
                <a:srgbClr val="B64C4C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48090" y="3179770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404040"/>
                </a:solidFill>
                <a:latin typeface="Berlin Sans FB Demi" panose="020E0802020502020306" pitchFamily="34" charset="0"/>
              </a:rPr>
              <a:t>Comparação</a:t>
            </a:r>
            <a:endParaRPr lang="pt-BR" dirty="0">
              <a:solidFill>
                <a:srgbClr val="40404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5891209"/>
            <a:ext cx="118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Base: </a:t>
            </a:r>
            <a:r>
              <a:rPr lang="pt-BR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6.592</a:t>
            </a:r>
            <a:endParaRPr lang="pt-B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defRPr/>
            </a:pPr>
            <a:r>
              <a:rPr lang="pt-B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NR: </a:t>
            </a:r>
            <a:r>
              <a:rPr lang="pt-BR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</a:t>
            </a:r>
            <a:endParaRPr lang="pt-B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4" name="Espaço Reservado para Número de Slide 3"/>
          <p:cNvSpPr txBox="1">
            <a:spLocks/>
          </p:cNvSpPr>
          <p:nvPr/>
        </p:nvSpPr>
        <p:spPr>
          <a:xfrm>
            <a:off x="11770658" y="6521450"/>
            <a:ext cx="40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39" name="Imagem 3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20" b="66889" l="21792" r="76332">
                        <a14:foregroundMark x1="25000" y1="27542" x2="23850" y2="30993"/>
                        <a14:foregroundMark x1="21852" y1="29540" x2="21852" y2="30266"/>
                        <a14:foregroundMark x1="74274" y1="26937" x2="76332" y2="32446"/>
                        <a14:foregroundMark x1="50969" y1="64225" x2="52119" y2="66949"/>
                        <a14:foregroundMark x1="56356" y1="20581" x2="57082" y2="20157"/>
                        <a14:foregroundMark x1="53450" y1="14770" x2="53571" y2="13499"/>
                        <a14:foregroundMark x1="40678" y1="12470" x2="40799" y2="1132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9855" r="20773" b="30725"/>
          <a:stretch/>
        </p:blipFill>
        <p:spPr>
          <a:xfrm>
            <a:off x="825776" y="5491977"/>
            <a:ext cx="462907" cy="473296"/>
          </a:xfrm>
          <a:prstGeom prst="rect">
            <a:avLst/>
          </a:prstGeom>
        </p:spPr>
      </p:pic>
      <p:pic>
        <p:nvPicPr>
          <p:cNvPr id="48" name="Imagem 4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EF8F8"/>
              </a:clrFrom>
              <a:clrTo>
                <a:srgbClr val="FE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81944" r="69583" b="7500"/>
          <a:stretch/>
        </p:blipFill>
        <p:spPr>
          <a:xfrm>
            <a:off x="44717" y="5538248"/>
            <a:ext cx="771525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17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7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Graphic spid="35" grpId="0">
        <p:bldAsOne/>
      </p:bldGraphic>
      <p:bldGraphic spid="35" grpId="1">
        <p:bldAsOne/>
      </p:bldGraphic>
      <p:bldP spid="41" grpId="0"/>
      <p:bldP spid="38" grpId="0"/>
      <p:bldP spid="42" grpId="0"/>
      <p:bldP spid="45" grpId="0"/>
      <p:bldP spid="47" grpId="0"/>
      <p:bldP spid="25" grpId="0"/>
      <p:bldP spid="50" grpId="0"/>
      <p:bldP spid="60" grpId="0"/>
      <p:bldP spid="66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1438</Words>
  <Application>Microsoft Office PowerPoint</Application>
  <PresentationFormat>Widescreen</PresentationFormat>
  <Paragraphs>530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Century Gothic</vt:lpstr>
      <vt:lpstr>Times New Roman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Meta</dc:creator>
  <cp:lastModifiedBy>Marco Aurélio Bede</cp:lastModifiedBy>
  <cp:revision>768</cp:revision>
  <cp:lastPrinted>2017-01-23T14:30:26Z</cp:lastPrinted>
  <dcterms:created xsi:type="dcterms:W3CDTF">2016-11-23T16:28:20Z</dcterms:created>
  <dcterms:modified xsi:type="dcterms:W3CDTF">2017-04-10T17:19:30Z</dcterms:modified>
</cp:coreProperties>
</file>